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75" r:id="rId3"/>
    <p:sldId id="350" r:id="rId4"/>
    <p:sldId id="324" r:id="rId5"/>
    <p:sldId id="352" r:id="rId6"/>
    <p:sldId id="353" r:id="rId7"/>
    <p:sldId id="354" r:id="rId8"/>
    <p:sldId id="325" r:id="rId9"/>
    <p:sldId id="323" r:id="rId10"/>
    <p:sldId id="327" r:id="rId11"/>
    <p:sldId id="257" r:id="rId12"/>
    <p:sldId id="291" r:id="rId13"/>
    <p:sldId id="292" r:id="rId14"/>
    <p:sldId id="294" r:id="rId15"/>
    <p:sldId id="344" r:id="rId16"/>
    <p:sldId id="295" r:id="rId17"/>
    <p:sldId id="296" r:id="rId18"/>
    <p:sldId id="297" r:id="rId19"/>
    <p:sldId id="298" r:id="rId20"/>
    <p:sldId id="299" r:id="rId21"/>
    <p:sldId id="345" r:id="rId22"/>
    <p:sldId id="351" r:id="rId23"/>
    <p:sldId id="300" r:id="rId24"/>
    <p:sldId id="301" r:id="rId25"/>
    <p:sldId id="302" r:id="rId26"/>
    <p:sldId id="346" r:id="rId27"/>
    <p:sldId id="303" r:id="rId28"/>
    <p:sldId id="304" r:id="rId29"/>
    <p:sldId id="347" r:id="rId30"/>
    <p:sldId id="305" r:id="rId31"/>
    <p:sldId id="306" r:id="rId32"/>
    <p:sldId id="307" r:id="rId33"/>
    <p:sldId id="308" r:id="rId34"/>
    <p:sldId id="348" r:id="rId35"/>
    <p:sldId id="309" r:id="rId36"/>
    <p:sldId id="310" r:id="rId37"/>
    <p:sldId id="311" r:id="rId38"/>
    <p:sldId id="312" r:id="rId39"/>
    <p:sldId id="313" r:id="rId40"/>
    <p:sldId id="314" r:id="rId41"/>
    <p:sldId id="349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288" r:id="rId51"/>
    <p:sldId id="271" r:id="rId52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6E9"/>
    <a:srgbClr val="750E6C"/>
    <a:srgbClr val="D8D8D8"/>
    <a:srgbClr val="0033CC"/>
    <a:srgbClr val="FBE5D6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8" autoAdjust="0"/>
    <p:restoredTop sz="88550" autoAdjust="0"/>
  </p:normalViewPr>
  <p:slideViewPr>
    <p:cSldViewPr>
      <p:cViewPr varScale="1">
        <p:scale>
          <a:sx n="60" d="100"/>
          <a:sy n="60" d="100"/>
        </p:scale>
        <p:origin x="1100" y="2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2022年3月7日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3084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423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850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223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1547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03360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2999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838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917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2415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240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7727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9594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541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9236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198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2042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4636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1862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401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270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9687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0371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8277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3818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5671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984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6987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09496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1406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344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1100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7161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03110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0803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8281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13990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56044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094815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98791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5184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383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6206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718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361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1094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478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858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2022年3月7日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 and Storage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01: </a:t>
            </a:r>
            <a:r>
              <a:rPr lang="pt-BR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System Calls &amp; I/O Devices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 16:10 - 18:00 &amp; W 11:10-12:00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strace</a:t>
            </a:r>
            <a:r>
              <a:rPr lang="en-US" altLang="zh-TW" sz="3600" b="1" cap="none" dirty="0"/>
              <a:t> and </a:t>
            </a:r>
            <a:r>
              <a:rPr lang="en-US" altLang="zh-TW" sz="3600" b="1" cap="none" dirty="0" err="1"/>
              <a:t>ltrace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Debugging tool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D735E4F-0F48-4374-99F7-5C2DBDA5F1EB}"/>
              </a:ext>
            </a:extLst>
          </p:cNvPr>
          <p:cNvSpPr/>
          <p:nvPr/>
        </p:nvSpPr>
        <p:spPr>
          <a:xfrm>
            <a:off x="904912" y="2492896"/>
            <a:ext cx="10590101" cy="280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286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System Calls</a:t>
            </a:r>
          </a:p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Basics of I/O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Devices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sz="2400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Architecture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Canonical Device and Canonical</a:t>
            </a:r>
            <a:r>
              <a:rPr lang="en-US" altLang="zh-TW" sz="2400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Polling vs.</a:t>
            </a:r>
            <a:r>
              <a:rPr lang="en-US" altLang="zh-TW"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Interrupt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Device Interaction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Methods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Programmed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vs. Direct Memory</a:t>
            </a:r>
            <a:r>
              <a:rPr lang="en-US" altLang="zh-TW" sz="2000" spc="-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Access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Device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Driver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Char Device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vs.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r>
              <a:rPr lang="en-US" altLang="zh-TW" sz="20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Device</a:t>
            </a:r>
            <a:endParaRPr lang="en-US" altLang="zh-TW" sz="28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Case Study of Block I/O Device:</a:t>
            </a:r>
            <a:r>
              <a:rPr lang="en-US" altLang="zh-TW" sz="2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HDD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Organization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Scheduling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EB9226-4E9F-47B2-86AE-1FFE6F0334CA}"/>
              </a:ext>
            </a:extLst>
          </p:cNvPr>
          <p:cNvSpPr/>
          <p:nvPr/>
        </p:nvSpPr>
        <p:spPr>
          <a:xfrm>
            <a:off x="8758708" y="134374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0D8DD3-7F6F-4DE9-8BAA-45DEEEA62508}"/>
              </a:ext>
            </a:extLst>
          </p:cNvPr>
          <p:cNvSpPr txBox="1"/>
          <p:nvPr/>
        </p:nvSpPr>
        <p:spPr>
          <a:xfrm>
            <a:off x="9102624" y="1420018"/>
            <a:ext cx="1514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09A6159-C990-4BD0-83FF-5A0ECAD0B78D}"/>
              </a:ext>
            </a:extLst>
          </p:cNvPr>
          <p:cNvSpPr/>
          <p:nvPr/>
        </p:nvSpPr>
        <p:spPr>
          <a:xfrm>
            <a:off x="8758708" y="253398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4AEE584-0667-4D17-A9F0-1166EC5DCA72}"/>
              </a:ext>
            </a:extLst>
          </p:cNvPr>
          <p:cNvSpPr txBox="1"/>
          <p:nvPr/>
        </p:nvSpPr>
        <p:spPr>
          <a:xfrm>
            <a:off x="9049283" y="2610565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6B084B7-40B9-4CB5-A13E-9C86C4E9908D}"/>
              </a:ext>
            </a:extLst>
          </p:cNvPr>
          <p:cNvSpPr/>
          <p:nvPr/>
        </p:nvSpPr>
        <p:spPr>
          <a:xfrm>
            <a:off x="8758708" y="3632790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DBB49C7-28E0-4808-9A9F-0616F973AB9B}"/>
              </a:ext>
            </a:extLst>
          </p:cNvPr>
          <p:cNvSpPr txBox="1"/>
          <p:nvPr/>
        </p:nvSpPr>
        <p:spPr>
          <a:xfrm>
            <a:off x="9049283" y="3709447"/>
            <a:ext cx="161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91911B5-A22F-4A83-99F0-DB649CCEEF4F}"/>
              </a:ext>
            </a:extLst>
          </p:cNvPr>
          <p:cNvSpPr/>
          <p:nvPr/>
        </p:nvSpPr>
        <p:spPr>
          <a:xfrm>
            <a:off x="9631959" y="189695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91E810F-A625-4BD8-B8F4-EAA3BDA18D2B}"/>
              </a:ext>
            </a:extLst>
          </p:cNvPr>
          <p:cNvSpPr/>
          <p:nvPr/>
        </p:nvSpPr>
        <p:spPr>
          <a:xfrm>
            <a:off x="9631959" y="309177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EEAF63C-E65F-4095-AB9D-F98DA363AC5F}"/>
              </a:ext>
            </a:extLst>
          </p:cNvPr>
          <p:cNvSpPr/>
          <p:nvPr/>
        </p:nvSpPr>
        <p:spPr>
          <a:xfrm>
            <a:off x="9631959" y="4192096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E254806-6C9D-4AEC-8AB4-02AD912D2E61}"/>
              </a:ext>
            </a:extLst>
          </p:cNvPr>
          <p:cNvSpPr/>
          <p:nvPr/>
        </p:nvSpPr>
        <p:spPr>
          <a:xfrm>
            <a:off x="9631959" y="5290901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5A93CAFB-EFC2-4E44-AAA7-133915DC0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10331"/>
              </p:ext>
            </p:extLst>
          </p:nvPr>
        </p:nvGraphicFramePr>
        <p:xfrm>
          <a:off x="8720608" y="4682826"/>
          <a:ext cx="2197735" cy="177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Driver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solidFill>
                      <a:srgbClr val="B9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6">
            <a:extLst>
              <a:ext uri="{FF2B5EF4-FFF2-40B4-BE49-F238E27FC236}">
                <a16:creationId xmlns:a16="http://schemas.microsoft.com/office/drawing/2014/main" id="{EB856E57-4B48-4334-8CFA-1E3329EAFA63}"/>
              </a:ext>
            </a:extLst>
          </p:cNvPr>
          <p:cNvSpPr txBox="1"/>
          <p:nvPr/>
        </p:nvSpPr>
        <p:spPr>
          <a:xfrm>
            <a:off x="8746770" y="1942419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37664" algn="l"/>
              </a:tabLst>
            </a:pPr>
            <a:r>
              <a:rPr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u="heavy" spc="21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  <a:p>
            <a:pPr marL="1461770">
              <a:spcBef>
                <a:spcPts val="10"/>
              </a:spcBef>
            </a:pPr>
            <a:r>
              <a:rPr spc="-5" dirty="0">
                <a:latin typeface="Arial"/>
                <a:cs typeface="Arial"/>
              </a:rPr>
              <a:t>Kernel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2E39B2E-53A5-44FB-B97E-FDDADC6E7AFA}"/>
              </a:ext>
            </a:extLst>
          </p:cNvPr>
          <p:cNvSpPr txBox="1"/>
          <p:nvPr/>
        </p:nvSpPr>
        <p:spPr>
          <a:xfrm>
            <a:off x="9194699" y="842726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5" dirty="0"/>
              <a:t>Input </a:t>
            </a:r>
            <a:r>
              <a:rPr lang="en-US" altLang="zh-TW" sz="3600" b="1" cap="none" dirty="0"/>
              <a:t>and </a:t>
            </a:r>
            <a:r>
              <a:rPr lang="en-US" altLang="zh-TW" sz="3600" b="1" cap="none" spc="-5" dirty="0"/>
              <a:t>Output</a:t>
            </a:r>
            <a:r>
              <a:rPr lang="en-US" altLang="zh-TW" sz="3600" b="1" cap="none" spc="-55" dirty="0"/>
              <a:t> </a:t>
            </a:r>
            <a:r>
              <a:rPr lang="en-US" altLang="zh-TW" sz="3600" b="1" cap="none" dirty="0"/>
              <a:t>(I/O)</a:t>
            </a:r>
            <a:r>
              <a:rPr lang="zh-TW" altLang="en-US" sz="3600" b="1" cap="none" dirty="0"/>
              <a:t> 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305256" cy="5555531"/>
          </a:xfrm>
        </p:spPr>
        <p:txBody>
          <a:bodyPr anchor="t">
            <a:noAutofit/>
          </a:bodyPr>
          <a:lstStyle/>
          <a:p>
            <a:pPr marL="355600" marR="5080" indent="-3429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Computers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should have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ability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exchange</a:t>
            </a:r>
            <a:r>
              <a:rPr lang="zh-TW" altLang="en-US" sz="2800" spc="-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information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with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wide range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of I/O</a:t>
            </a:r>
            <a:r>
              <a:rPr lang="en-US" altLang="zh-TW" sz="28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devices.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spcBef>
                <a:spcPts val="595"/>
              </a:spcBef>
              <a:buNone/>
            </a:pPr>
            <a:r>
              <a:rPr lang="zh-TW" altLang="en-US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E.g.,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keyboard, mouse, </a:t>
            </a:r>
            <a:r>
              <a:rPr lang="en-US" altLang="zh-TW" spc="-20" dirty="0">
                <a:solidFill>
                  <a:srgbClr val="333333"/>
                </a:solidFill>
                <a:latin typeface="Arial"/>
                <a:cs typeface="Arial"/>
              </a:rPr>
              <a:t>printer,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disk drives,</a:t>
            </a:r>
            <a:r>
              <a:rPr lang="en-US" altLang="zh-TW" spc="-3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etc.</a:t>
            </a: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BE9E3D7-190A-4046-9084-94BEBF717EFD}"/>
              </a:ext>
            </a:extLst>
          </p:cNvPr>
          <p:cNvSpPr/>
          <p:nvPr/>
        </p:nvSpPr>
        <p:spPr>
          <a:xfrm>
            <a:off x="1781793" y="2636912"/>
            <a:ext cx="8841262" cy="3400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256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5" dirty="0"/>
              <a:t>Prototypical </a:t>
            </a:r>
            <a:r>
              <a:rPr lang="en-US" altLang="zh-TW" sz="3600" b="1" cap="none" dirty="0"/>
              <a:t>System</a:t>
            </a:r>
            <a:r>
              <a:rPr lang="en-US" altLang="zh-TW" sz="3600" b="1" cap="none" spc="-175" dirty="0"/>
              <a:t> </a:t>
            </a:r>
            <a:r>
              <a:rPr lang="en-US" altLang="zh-TW" sz="3600" b="1" cap="none" dirty="0"/>
              <a:t>Architecture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2682"/>
            <a:ext cx="11017224" cy="566394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Physics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vs.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Cost: 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Hierarchical Bus</a:t>
            </a:r>
            <a:r>
              <a:rPr lang="en-US" altLang="zh-TW" sz="2800" b="1" spc="6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Structure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spcBef>
                <a:spcPts val="595"/>
              </a:spcBef>
              <a:buNone/>
            </a:pPr>
            <a:r>
              <a:rPr lang="zh-TW" altLang="en-US"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i="1" dirty="0">
                <a:solidFill>
                  <a:srgbClr val="FF0000"/>
                </a:solidFill>
                <a:latin typeface="Arial"/>
                <a:cs typeface="Arial"/>
              </a:rPr>
              <a:t>faster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bus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is, the </a:t>
            </a:r>
            <a:r>
              <a:rPr lang="en-US" altLang="zh-TW" sz="2800" i="1" dirty="0">
                <a:solidFill>
                  <a:srgbClr val="FF0000"/>
                </a:solidFill>
                <a:latin typeface="Arial"/>
                <a:cs typeface="Arial"/>
              </a:rPr>
              <a:t>shorter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should</a:t>
            </a:r>
            <a:r>
              <a:rPr lang="en-US" altLang="zh-TW" sz="2800" spc="-4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be!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4CB01C7-916D-4F9F-ACC4-CF0B76799D5B}"/>
              </a:ext>
            </a:extLst>
          </p:cNvPr>
          <p:cNvSpPr/>
          <p:nvPr/>
        </p:nvSpPr>
        <p:spPr>
          <a:xfrm>
            <a:off x="10690821" y="591305"/>
            <a:ext cx="1193292" cy="1748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4671EFA-919D-4AA1-BBA0-B1484F345980}"/>
              </a:ext>
            </a:extLst>
          </p:cNvPr>
          <p:cNvSpPr txBox="1"/>
          <p:nvPr/>
        </p:nvSpPr>
        <p:spPr>
          <a:xfrm>
            <a:off x="10932628" y="795266"/>
            <a:ext cx="71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High  Spe</a:t>
            </a:r>
            <a:r>
              <a:rPr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B6FD9921-1D6F-4A9F-9974-D69E270FDAFF}"/>
              </a:ext>
            </a:extLst>
          </p:cNvPr>
          <p:cNvSpPr txBox="1"/>
          <p:nvPr/>
        </p:nvSpPr>
        <p:spPr>
          <a:xfrm>
            <a:off x="11022290" y="1543627"/>
            <a:ext cx="53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E5E72F-7DB4-4B91-A038-9BB8694C1303}"/>
              </a:ext>
            </a:extLst>
          </p:cNvPr>
          <p:cNvSpPr/>
          <p:nvPr/>
        </p:nvSpPr>
        <p:spPr>
          <a:xfrm>
            <a:off x="1700734" y="2046732"/>
            <a:ext cx="3695700" cy="4811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F2CC8B2-D0AF-4438-ABB6-605F500CD9A5}"/>
              </a:ext>
            </a:extLst>
          </p:cNvPr>
          <p:cNvSpPr/>
          <p:nvPr/>
        </p:nvSpPr>
        <p:spPr>
          <a:xfrm>
            <a:off x="1787603" y="3293365"/>
            <a:ext cx="3568065" cy="161925"/>
          </a:xfrm>
          <a:custGeom>
            <a:avLst/>
            <a:gdLst/>
            <a:ahLst/>
            <a:cxnLst/>
            <a:rect l="l" t="t" r="r" b="b"/>
            <a:pathLst>
              <a:path w="3568065" h="161925">
                <a:moveTo>
                  <a:pt x="118605" y="0"/>
                </a:moveTo>
                <a:lnTo>
                  <a:pt x="0" y="80772"/>
                </a:lnTo>
                <a:lnTo>
                  <a:pt x="118605" y="161543"/>
                </a:lnTo>
                <a:lnTo>
                  <a:pt x="118605" y="137032"/>
                </a:lnTo>
                <a:lnTo>
                  <a:pt x="3485061" y="137032"/>
                </a:lnTo>
                <a:lnTo>
                  <a:pt x="3567684" y="80772"/>
                </a:lnTo>
                <a:lnTo>
                  <a:pt x="3485061" y="24511"/>
                </a:lnTo>
                <a:lnTo>
                  <a:pt x="118605" y="24511"/>
                </a:lnTo>
                <a:lnTo>
                  <a:pt x="118605" y="0"/>
                </a:lnTo>
                <a:close/>
              </a:path>
              <a:path w="3568065" h="161925">
                <a:moveTo>
                  <a:pt x="3485061" y="137032"/>
                </a:moveTo>
                <a:lnTo>
                  <a:pt x="3449066" y="137032"/>
                </a:lnTo>
                <a:lnTo>
                  <a:pt x="3449066" y="161543"/>
                </a:lnTo>
                <a:lnTo>
                  <a:pt x="3485061" y="137032"/>
                </a:lnTo>
                <a:close/>
              </a:path>
              <a:path w="3568065" h="161925">
                <a:moveTo>
                  <a:pt x="3449066" y="0"/>
                </a:moveTo>
                <a:lnTo>
                  <a:pt x="3449066" y="24511"/>
                </a:lnTo>
                <a:lnTo>
                  <a:pt x="3485061" y="24511"/>
                </a:lnTo>
                <a:lnTo>
                  <a:pt x="34490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84A469A-9BE8-4C92-9116-D181D570A247}"/>
              </a:ext>
            </a:extLst>
          </p:cNvPr>
          <p:cNvSpPr/>
          <p:nvPr/>
        </p:nvSpPr>
        <p:spPr>
          <a:xfrm>
            <a:off x="1787603" y="4128517"/>
            <a:ext cx="3568065" cy="161925"/>
          </a:xfrm>
          <a:custGeom>
            <a:avLst/>
            <a:gdLst/>
            <a:ahLst/>
            <a:cxnLst/>
            <a:rect l="l" t="t" r="r" b="b"/>
            <a:pathLst>
              <a:path w="3568065" h="161925">
                <a:moveTo>
                  <a:pt x="118605" y="0"/>
                </a:moveTo>
                <a:lnTo>
                  <a:pt x="0" y="80772"/>
                </a:lnTo>
                <a:lnTo>
                  <a:pt x="118605" y="161544"/>
                </a:lnTo>
                <a:lnTo>
                  <a:pt x="118605" y="111632"/>
                </a:lnTo>
                <a:lnTo>
                  <a:pt x="3522362" y="111632"/>
                </a:lnTo>
                <a:lnTo>
                  <a:pt x="3567684" y="80772"/>
                </a:lnTo>
                <a:lnTo>
                  <a:pt x="3522362" y="49911"/>
                </a:lnTo>
                <a:lnTo>
                  <a:pt x="118605" y="49911"/>
                </a:lnTo>
                <a:lnTo>
                  <a:pt x="118605" y="0"/>
                </a:lnTo>
                <a:close/>
              </a:path>
              <a:path w="3568065" h="161925">
                <a:moveTo>
                  <a:pt x="3522362" y="111632"/>
                </a:moveTo>
                <a:lnTo>
                  <a:pt x="3449066" y="111632"/>
                </a:lnTo>
                <a:lnTo>
                  <a:pt x="3449066" y="161544"/>
                </a:lnTo>
                <a:lnTo>
                  <a:pt x="3522362" y="111632"/>
                </a:lnTo>
                <a:close/>
              </a:path>
              <a:path w="3568065" h="161925">
                <a:moveTo>
                  <a:pt x="3449066" y="0"/>
                </a:moveTo>
                <a:lnTo>
                  <a:pt x="3449066" y="49911"/>
                </a:lnTo>
                <a:lnTo>
                  <a:pt x="3522362" y="49911"/>
                </a:lnTo>
                <a:lnTo>
                  <a:pt x="344906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72099151-34A6-4975-A0E1-BDA1EF82D9FD}"/>
              </a:ext>
            </a:extLst>
          </p:cNvPr>
          <p:cNvSpPr/>
          <p:nvPr/>
        </p:nvSpPr>
        <p:spPr>
          <a:xfrm>
            <a:off x="1787603" y="5803393"/>
            <a:ext cx="3568065" cy="161925"/>
          </a:xfrm>
          <a:custGeom>
            <a:avLst/>
            <a:gdLst/>
            <a:ahLst/>
            <a:cxnLst/>
            <a:rect l="l" t="t" r="r" b="b"/>
            <a:pathLst>
              <a:path w="3568065" h="161925">
                <a:moveTo>
                  <a:pt x="118605" y="0"/>
                </a:moveTo>
                <a:lnTo>
                  <a:pt x="0" y="80772"/>
                </a:lnTo>
                <a:lnTo>
                  <a:pt x="118605" y="161544"/>
                </a:lnTo>
                <a:lnTo>
                  <a:pt x="118605" y="92646"/>
                </a:lnTo>
                <a:lnTo>
                  <a:pt x="3550245" y="92646"/>
                </a:lnTo>
                <a:lnTo>
                  <a:pt x="3567684" y="80772"/>
                </a:lnTo>
                <a:lnTo>
                  <a:pt x="3550245" y="68897"/>
                </a:lnTo>
                <a:lnTo>
                  <a:pt x="118605" y="68897"/>
                </a:lnTo>
                <a:lnTo>
                  <a:pt x="118605" y="0"/>
                </a:lnTo>
                <a:close/>
              </a:path>
              <a:path w="3568065" h="161925">
                <a:moveTo>
                  <a:pt x="3550245" y="92646"/>
                </a:moveTo>
                <a:lnTo>
                  <a:pt x="3449066" y="92646"/>
                </a:lnTo>
                <a:lnTo>
                  <a:pt x="3449066" y="161544"/>
                </a:lnTo>
                <a:lnTo>
                  <a:pt x="3550245" y="92646"/>
                </a:lnTo>
                <a:close/>
              </a:path>
              <a:path w="3568065" h="161925">
                <a:moveTo>
                  <a:pt x="3449066" y="0"/>
                </a:moveTo>
                <a:lnTo>
                  <a:pt x="3449066" y="68897"/>
                </a:lnTo>
                <a:lnTo>
                  <a:pt x="3550245" y="68897"/>
                </a:lnTo>
                <a:lnTo>
                  <a:pt x="344906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ED8044EB-69BA-4496-BF2B-084D6F601C20}"/>
              </a:ext>
            </a:extLst>
          </p:cNvPr>
          <p:cNvSpPr txBox="1"/>
          <p:nvPr/>
        </p:nvSpPr>
        <p:spPr>
          <a:xfrm>
            <a:off x="5514351" y="3199426"/>
            <a:ext cx="6283554" cy="180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Memory Bus </a:t>
            </a:r>
            <a:r>
              <a:rPr sz="2000" dirty="0">
                <a:latin typeface="Arial"/>
                <a:cs typeface="Arial"/>
              </a:rPr>
              <a:t>interconnects the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fastest</a:t>
            </a:r>
            <a:r>
              <a:rPr sz="20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CPU  and main memory of 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system.</a:t>
            </a:r>
          </a:p>
          <a:p>
            <a:pPr>
              <a:spcBef>
                <a:spcPts val="5"/>
              </a:spcBef>
            </a:pPr>
            <a:endParaRPr sz="1750" dirty="0">
              <a:latin typeface="Arial"/>
              <a:cs typeface="Arial"/>
            </a:endParaRPr>
          </a:p>
          <a:p>
            <a:pPr marL="12700" marR="243204" algn="just"/>
            <a:r>
              <a:rPr sz="2000" b="1" dirty="0">
                <a:latin typeface="Arial"/>
                <a:cs typeface="Arial"/>
              </a:rPr>
              <a:t>General </a:t>
            </a:r>
            <a:r>
              <a:rPr sz="2000" b="1" spc="-5" dirty="0">
                <a:latin typeface="Arial"/>
                <a:cs typeface="Arial"/>
              </a:rPr>
              <a:t>I/O </a:t>
            </a:r>
            <a:r>
              <a:rPr sz="2000" b="1" dirty="0">
                <a:latin typeface="Arial"/>
                <a:cs typeface="Arial"/>
              </a:rPr>
              <a:t>Bus </a:t>
            </a:r>
            <a:r>
              <a:rPr sz="2000" b="1" spc="-5" dirty="0">
                <a:latin typeface="Arial"/>
                <a:cs typeface="Arial"/>
              </a:rPr>
              <a:t>(e.g., </a:t>
            </a:r>
            <a:r>
              <a:rPr sz="2000" b="1" dirty="0">
                <a:latin typeface="Arial"/>
                <a:cs typeface="Arial"/>
              </a:rPr>
              <a:t>PCI) </a:t>
            </a:r>
            <a:r>
              <a:rPr sz="2000" dirty="0">
                <a:latin typeface="Arial"/>
                <a:cs typeface="Arial"/>
              </a:rPr>
              <a:t>connects the  graphics card and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higher-performance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I/O  </a:t>
            </a:r>
            <a:r>
              <a:rPr sz="2000" dirty="0">
                <a:latin typeface="Arial"/>
                <a:cs typeface="Arial"/>
              </a:rPr>
              <a:t>devices to 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system.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175DF7-9467-4469-8698-177C1D8C0056}"/>
              </a:ext>
            </a:extLst>
          </p:cNvPr>
          <p:cNvSpPr txBox="1"/>
          <p:nvPr/>
        </p:nvSpPr>
        <p:spPr>
          <a:xfrm>
            <a:off x="5514351" y="5748205"/>
            <a:ext cx="623383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Peripheral </a:t>
            </a:r>
            <a:r>
              <a:rPr sz="2000" b="1" spc="-5" dirty="0">
                <a:latin typeface="Arial"/>
                <a:cs typeface="Arial"/>
              </a:rPr>
              <a:t>I/O </a:t>
            </a:r>
            <a:r>
              <a:rPr sz="2000" b="1" dirty="0">
                <a:latin typeface="Arial"/>
                <a:cs typeface="Arial"/>
              </a:rPr>
              <a:t>Bus </a:t>
            </a:r>
            <a:r>
              <a:rPr sz="2000" b="1" spc="-5" dirty="0">
                <a:latin typeface="Arial"/>
                <a:cs typeface="Arial"/>
              </a:rPr>
              <a:t>(e.g., </a:t>
            </a:r>
            <a:r>
              <a:rPr sz="2000" b="1" dirty="0">
                <a:latin typeface="Arial"/>
                <a:cs typeface="Arial"/>
              </a:rPr>
              <a:t>SCSI, </a:t>
            </a:r>
            <a:r>
              <a:rPr sz="2000" b="1" spc="-60" dirty="0">
                <a:latin typeface="Arial"/>
                <a:cs typeface="Arial"/>
              </a:rPr>
              <a:t>SATA, </a:t>
            </a:r>
            <a:r>
              <a:rPr sz="2000" b="1" dirty="0">
                <a:latin typeface="Arial"/>
                <a:cs typeface="Arial"/>
              </a:rPr>
              <a:t>or  USB) </a:t>
            </a:r>
            <a:r>
              <a:rPr sz="2000" dirty="0">
                <a:latin typeface="Arial"/>
                <a:cs typeface="Arial"/>
              </a:rPr>
              <a:t>connects the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I/O </a:t>
            </a:r>
            <a:r>
              <a:rPr sz="2000" dirty="0">
                <a:latin typeface="Arial"/>
                <a:cs typeface="Arial"/>
              </a:rPr>
              <a:t>devices,  including disks, mice, and keyboards, to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system.</a:t>
            </a:r>
          </a:p>
        </p:txBody>
      </p:sp>
    </p:spTree>
    <p:extLst>
      <p:ext uri="{BB962C8B-B14F-4D97-AF65-F5344CB8AC3E}">
        <p14:creationId xmlns:p14="http://schemas.microsoft.com/office/powerpoint/2010/main" val="398804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5" dirty="0"/>
              <a:t>Modern </a:t>
            </a:r>
            <a:r>
              <a:rPr lang="en-US" altLang="zh-TW" sz="3600" b="1" cap="none" dirty="0"/>
              <a:t>System</a:t>
            </a:r>
            <a:r>
              <a:rPr lang="en-US" altLang="zh-TW" sz="3600" b="1" cap="none" spc="-195" dirty="0"/>
              <a:t> </a:t>
            </a:r>
            <a:r>
              <a:rPr lang="en-US" altLang="zh-TW" sz="3600" b="1" cap="none" dirty="0"/>
              <a:t>Architecture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Modern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systems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specialized chipsets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faster point-to-point interconnects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improve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performance.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spcBef>
                <a:spcPts val="300"/>
              </a:spcBef>
            </a:pP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668CE21-D0D6-469B-8694-B6A18D5A084D}"/>
              </a:ext>
            </a:extLst>
          </p:cNvPr>
          <p:cNvSpPr/>
          <p:nvPr/>
        </p:nvSpPr>
        <p:spPr>
          <a:xfrm>
            <a:off x="3023616" y="1732787"/>
            <a:ext cx="6144768" cy="5125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C02F170-BCFB-4979-96C9-9FDE49469147}"/>
              </a:ext>
            </a:extLst>
          </p:cNvPr>
          <p:cNvSpPr txBox="1"/>
          <p:nvPr/>
        </p:nvSpPr>
        <p:spPr>
          <a:xfrm>
            <a:off x="6543548" y="3141345"/>
            <a:ext cx="40132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750E6C"/>
                </a:solidFill>
                <a:latin typeface="Arial"/>
                <a:cs typeface="Arial"/>
              </a:rPr>
              <a:t>DMI (Direct </a:t>
            </a:r>
            <a:r>
              <a:rPr b="1" dirty="0">
                <a:solidFill>
                  <a:srgbClr val="750E6C"/>
                </a:solidFill>
                <a:latin typeface="Arial"/>
                <a:cs typeface="Arial"/>
              </a:rPr>
              <a:t>Media </a:t>
            </a:r>
            <a:r>
              <a:rPr b="1" spc="-5" dirty="0">
                <a:solidFill>
                  <a:srgbClr val="750E6C"/>
                </a:solidFill>
                <a:latin typeface="Arial"/>
                <a:cs typeface="Arial"/>
              </a:rPr>
              <a:t>Interface)</a:t>
            </a:r>
            <a:r>
              <a:rPr b="1" spc="-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connects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pc="-5" dirty="0">
                <a:latin typeface="Arial"/>
                <a:cs typeface="Arial"/>
              </a:rPr>
              <a:t>the CPU </a:t>
            </a:r>
            <a:r>
              <a:rPr dirty="0">
                <a:latin typeface="Arial"/>
                <a:cs typeface="Arial"/>
              </a:rPr>
              <a:t>to </a:t>
            </a:r>
            <a:r>
              <a:rPr spc="-5" dirty="0">
                <a:latin typeface="Arial"/>
                <a:cs typeface="Arial"/>
              </a:rPr>
              <a:t>a specialized </a:t>
            </a:r>
            <a:r>
              <a:rPr dirty="0">
                <a:latin typeface="Arial"/>
                <a:cs typeface="Arial"/>
              </a:rPr>
              <a:t>I/O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chip.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C76E869-47D7-40F5-AAB6-181FFCCD4D28}"/>
              </a:ext>
            </a:extLst>
          </p:cNvPr>
          <p:cNvSpPr/>
          <p:nvPr/>
        </p:nvSpPr>
        <p:spPr>
          <a:xfrm>
            <a:off x="8071104" y="5247133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29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A9D23156-D762-42FA-A6AB-625699B561B0}"/>
              </a:ext>
            </a:extLst>
          </p:cNvPr>
          <p:cNvSpPr/>
          <p:nvPr/>
        </p:nvSpPr>
        <p:spPr>
          <a:xfrm>
            <a:off x="8071104" y="5775959"/>
            <a:ext cx="0" cy="55244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0"/>
                </a:moveTo>
                <a:lnTo>
                  <a:pt x="0" y="54863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133C655-B2B0-487D-AEE3-7B945A9E6362}"/>
              </a:ext>
            </a:extLst>
          </p:cNvPr>
          <p:cNvSpPr/>
          <p:nvPr/>
        </p:nvSpPr>
        <p:spPr>
          <a:xfrm>
            <a:off x="8071104" y="6108191"/>
            <a:ext cx="0" cy="55244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8A3758E-4854-4CA6-A95F-B1CC53BEF3BB}"/>
              </a:ext>
            </a:extLst>
          </p:cNvPr>
          <p:cNvSpPr/>
          <p:nvPr/>
        </p:nvSpPr>
        <p:spPr>
          <a:xfrm>
            <a:off x="8071104" y="6438900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09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973448D-E927-49ED-9D9A-3495D6AFE8CD}"/>
              </a:ext>
            </a:extLst>
          </p:cNvPr>
          <p:cNvSpPr/>
          <p:nvPr/>
        </p:nvSpPr>
        <p:spPr>
          <a:xfrm>
            <a:off x="8689847" y="5247133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29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BA7042B2-DB99-430F-9CB6-AA78742F97FE}"/>
              </a:ext>
            </a:extLst>
          </p:cNvPr>
          <p:cNvSpPr/>
          <p:nvPr/>
        </p:nvSpPr>
        <p:spPr>
          <a:xfrm>
            <a:off x="8689847" y="5775959"/>
            <a:ext cx="0" cy="55244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0"/>
                </a:moveTo>
                <a:lnTo>
                  <a:pt x="0" y="54863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498D1F52-9B7C-44E7-838C-43F1C07A878F}"/>
              </a:ext>
            </a:extLst>
          </p:cNvPr>
          <p:cNvSpPr/>
          <p:nvPr/>
        </p:nvSpPr>
        <p:spPr>
          <a:xfrm>
            <a:off x="8689847" y="6108191"/>
            <a:ext cx="0" cy="55244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0"/>
                </a:moveTo>
                <a:lnTo>
                  <a:pt x="0" y="5486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5D1574E0-A06E-4558-BC93-CB51D8249758}"/>
              </a:ext>
            </a:extLst>
          </p:cNvPr>
          <p:cNvSpPr/>
          <p:nvPr/>
        </p:nvSpPr>
        <p:spPr>
          <a:xfrm>
            <a:off x="8689847" y="6438900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09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F43EFDDD-67B9-4732-960C-41D7C3C421AB}"/>
              </a:ext>
            </a:extLst>
          </p:cNvPr>
          <p:cNvSpPr/>
          <p:nvPr/>
        </p:nvSpPr>
        <p:spPr>
          <a:xfrm>
            <a:off x="9308592" y="5247133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29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5775CF24-1EC4-4CAD-ACA0-6951FCC7D915}"/>
              </a:ext>
            </a:extLst>
          </p:cNvPr>
          <p:cNvSpPr/>
          <p:nvPr/>
        </p:nvSpPr>
        <p:spPr>
          <a:xfrm>
            <a:off x="9308592" y="5775959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40">
                <a:moveTo>
                  <a:pt x="0" y="0"/>
                </a:moveTo>
                <a:lnTo>
                  <a:pt x="0" y="108203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835792F6-2EA3-4D15-B148-BD86719E145D}"/>
              </a:ext>
            </a:extLst>
          </p:cNvPr>
          <p:cNvSpPr/>
          <p:nvPr/>
        </p:nvSpPr>
        <p:spPr>
          <a:xfrm>
            <a:off x="9927335" y="5247133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29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B5209FA-39AC-42E5-8F2B-379F9C96F067}"/>
              </a:ext>
            </a:extLst>
          </p:cNvPr>
          <p:cNvSpPr/>
          <p:nvPr/>
        </p:nvSpPr>
        <p:spPr>
          <a:xfrm>
            <a:off x="9927335" y="5775959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40">
                <a:moveTo>
                  <a:pt x="0" y="0"/>
                </a:moveTo>
                <a:lnTo>
                  <a:pt x="0" y="108203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88643201-29E4-4578-87C3-9DB922EAA8EC}"/>
              </a:ext>
            </a:extLst>
          </p:cNvPr>
          <p:cNvSpPr/>
          <p:nvPr/>
        </p:nvSpPr>
        <p:spPr>
          <a:xfrm>
            <a:off x="10546080" y="5247133"/>
            <a:ext cx="0" cy="253365"/>
          </a:xfrm>
          <a:custGeom>
            <a:avLst/>
            <a:gdLst/>
            <a:ahLst/>
            <a:cxnLst/>
            <a:rect l="l" t="t" r="r" b="b"/>
            <a:pathLst>
              <a:path h="253364">
                <a:moveTo>
                  <a:pt x="0" y="0"/>
                </a:moveTo>
                <a:lnTo>
                  <a:pt x="0" y="2529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849CC281-C08D-4F02-8876-5571C42F6CFA}"/>
              </a:ext>
            </a:extLst>
          </p:cNvPr>
          <p:cNvSpPr/>
          <p:nvPr/>
        </p:nvSpPr>
        <p:spPr>
          <a:xfrm>
            <a:off x="10546080" y="5775959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40">
                <a:moveTo>
                  <a:pt x="0" y="0"/>
                </a:moveTo>
                <a:lnTo>
                  <a:pt x="0" y="1082038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192DA8C1-B860-4FD1-8A2A-5BCB5300418E}"/>
              </a:ext>
            </a:extLst>
          </p:cNvPr>
          <p:cNvSpPr/>
          <p:nvPr/>
        </p:nvSpPr>
        <p:spPr>
          <a:xfrm>
            <a:off x="7452360" y="6493765"/>
            <a:ext cx="186055" cy="277495"/>
          </a:xfrm>
          <a:custGeom>
            <a:avLst/>
            <a:gdLst/>
            <a:ahLst/>
            <a:cxnLst/>
            <a:rect l="l" t="t" r="r" b="b"/>
            <a:pathLst>
              <a:path w="186054" h="277495">
                <a:moveTo>
                  <a:pt x="0" y="277368"/>
                </a:moveTo>
                <a:lnTo>
                  <a:pt x="185927" y="277368"/>
                </a:lnTo>
                <a:lnTo>
                  <a:pt x="185927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1104FFB7-246E-4B53-85ED-FC726E11AA04}"/>
              </a:ext>
            </a:extLst>
          </p:cNvPr>
          <p:cNvSpPr/>
          <p:nvPr/>
        </p:nvSpPr>
        <p:spPr>
          <a:xfrm>
            <a:off x="7452359" y="6163056"/>
            <a:ext cx="1546860" cy="276225"/>
          </a:xfrm>
          <a:custGeom>
            <a:avLst/>
            <a:gdLst/>
            <a:ahLst/>
            <a:cxnLst/>
            <a:rect l="l" t="t" r="r" b="b"/>
            <a:pathLst>
              <a:path w="1546859" h="276225">
                <a:moveTo>
                  <a:pt x="0" y="275844"/>
                </a:moveTo>
                <a:lnTo>
                  <a:pt x="1546860" y="275844"/>
                </a:lnTo>
                <a:lnTo>
                  <a:pt x="1546860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5395AE5-5A59-44C1-9F25-DAFB6B13C8C5}"/>
              </a:ext>
            </a:extLst>
          </p:cNvPr>
          <p:cNvSpPr/>
          <p:nvPr/>
        </p:nvSpPr>
        <p:spPr>
          <a:xfrm>
            <a:off x="7452360" y="5830824"/>
            <a:ext cx="1856739" cy="277495"/>
          </a:xfrm>
          <a:custGeom>
            <a:avLst/>
            <a:gdLst/>
            <a:ahLst/>
            <a:cxnLst/>
            <a:rect l="l" t="t" r="r" b="b"/>
            <a:pathLst>
              <a:path w="1856740" h="277495">
                <a:moveTo>
                  <a:pt x="0" y="277367"/>
                </a:moveTo>
                <a:lnTo>
                  <a:pt x="1856232" y="277367"/>
                </a:lnTo>
                <a:lnTo>
                  <a:pt x="1856232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513290F0-94C0-4A48-9972-9A4CF97067D9}"/>
              </a:ext>
            </a:extLst>
          </p:cNvPr>
          <p:cNvSpPr/>
          <p:nvPr/>
        </p:nvSpPr>
        <p:spPr>
          <a:xfrm>
            <a:off x="7452359" y="5500116"/>
            <a:ext cx="3167380" cy="276225"/>
          </a:xfrm>
          <a:custGeom>
            <a:avLst/>
            <a:gdLst/>
            <a:ahLst/>
            <a:cxnLst/>
            <a:rect l="l" t="t" r="r" b="b"/>
            <a:pathLst>
              <a:path w="3167379" h="276225">
                <a:moveTo>
                  <a:pt x="0" y="275844"/>
                </a:moveTo>
                <a:lnTo>
                  <a:pt x="3166872" y="275844"/>
                </a:lnTo>
                <a:lnTo>
                  <a:pt x="316687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366386EC-9911-41A3-842F-78F955B17456}"/>
              </a:ext>
            </a:extLst>
          </p:cNvPr>
          <p:cNvSpPr/>
          <p:nvPr/>
        </p:nvSpPr>
        <p:spPr>
          <a:xfrm>
            <a:off x="7452359" y="5247133"/>
            <a:ext cx="0" cy="1610995"/>
          </a:xfrm>
          <a:custGeom>
            <a:avLst/>
            <a:gdLst/>
            <a:ahLst/>
            <a:cxnLst/>
            <a:rect l="l" t="t" r="r" b="b"/>
            <a:pathLst>
              <a:path h="1610995">
                <a:moveTo>
                  <a:pt x="0" y="0"/>
                </a:moveTo>
                <a:lnTo>
                  <a:pt x="0" y="161086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B906F664-AA31-43F4-A76D-B1419A527526}"/>
              </a:ext>
            </a:extLst>
          </p:cNvPr>
          <p:cNvSpPr/>
          <p:nvPr/>
        </p:nvSpPr>
        <p:spPr>
          <a:xfrm>
            <a:off x="9403080" y="588873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915"/>
                </a:moveTo>
                <a:lnTo>
                  <a:pt x="89916" y="89915"/>
                </a:lnTo>
                <a:lnTo>
                  <a:pt x="89916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F059F595-9EEF-4F72-888A-842DA5AED24A}"/>
              </a:ext>
            </a:extLst>
          </p:cNvPr>
          <p:cNvSpPr txBox="1"/>
          <p:nvPr/>
        </p:nvSpPr>
        <p:spPr>
          <a:xfrm>
            <a:off x="9521444" y="5801055"/>
            <a:ext cx="10725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PCIe 3.0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(x1)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B5504DE8-5F5F-466D-9C2A-C0E56381B37C}"/>
              </a:ext>
            </a:extLst>
          </p:cNvPr>
          <p:cNvSpPr/>
          <p:nvPr/>
        </p:nvSpPr>
        <p:spPr>
          <a:xfrm>
            <a:off x="9403080" y="6132576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916"/>
                </a:moveTo>
                <a:lnTo>
                  <a:pt x="89916" y="89916"/>
                </a:lnTo>
                <a:lnTo>
                  <a:pt x="89916" y="0"/>
                </a:lnTo>
                <a:lnTo>
                  <a:pt x="0" y="0"/>
                </a:lnTo>
                <a:lnTo>
                  <a:pt x="0" y="8991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EC2A9CEA-E9D2-447B-A4B5-7E6C8C7A4D9A}"/>
              </a:ext>
            </a:extLst>
          </p:cNvPr>
          <p:cNvSpPr/>
          <p:nvPr/>
        </p:nvSpPr>
        <p:spPr>
          <a:xfrm>
            <a:off x="9403080" y="6376415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0" y="88392"/>
                </a:moveTo>
                <a:lnTo>
                  <a:pt x="89916" y="88392"/>
                </a:lnTo>
                <a:lnTo>
                  <a:pt x="89916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C0FDC47D-AC40-4049-BFCD-F465B8DBA3A8}"/>
              </a:ext>
            </a:extLst>
          </p:cNvPr>
          <p:cNvSpPr/>
          <p:nvPr/>
        </p:nvSpPr>
        <p:spPr>
          <a:xfrm>
            <a:off x="9403080" y="6620256"/>
            <a:ext cx="90170" cy="88900"/>
          </a:xfrm>
          <a:custGeom>
            <a:avLst/>
            <a:gdLst/>
            <a:ahLst/>
            <a:cxnLst/>
            <a:rect l="l" t="t" r="r" b="b"/>
            <a:pathLst>
              <a:path w="90170" h="88900">
                <a:moveTo>
                  <a:pt x="0" y="88392"/>
                </a:moveTo>
                <a:lnTo>
                  <a:pt x="89916" y="88392"/>
                </a:lnTo>
                <a:lnTo>
                  <a:pt x="89916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CCC1DFB7-5C4C-4E9F-8FD8-355784EC2397}"/>
              </a:ext>
            </a:extLst>
          </p:cNvPr>
          <p:cNvSpPr txBox="1"/>
          <p:nvPr/>
        </p:nvSpPr>
        <p:spPr>
          <a:xfrm>
            <a:off x="9521444" y="6015025"/>
            <a:ext cx="68897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SATA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III  USB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3.0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235"/>
              </a:spcBef>
            </a:pPr>
            <a:r>
              <a:rPr sz="1400" spc="-5" dirty="0">
                <a:latin typeface="Arial"/>
                <a:cs typeface="Arial"/>
              </a:rPr>
              <a:t>USB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86759C79-2B50-4433-B244-5B7755B146F7}"/>
              </a:ext>
            </a:extLst>
          </p:cNvPr>
          <p:cNvSpPr txBox="1"/>
          <p:nvPr/>
        </p:nvSpPr>
        <p:spPr>
          <a:xfrm>
            <a:off x="7452359" y="4934459"/>
            <a:ext cx="3167380" cy="83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1945" marR="92710" indent="-231775"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Maximal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Interface  </a:t>
            </a:r>
            <a:r>
              <a:rPr sz="1600" b="1" i="1" spc="-10" dirty="0">
                <a:latin typeface="Arial"/>
                <a:cs typeface="Arial"/>
              </a:rPr>
              <a:t>Transfer</a:t>
            </a:r>
            <a:r>
              <a:rPr sz="1600" b="1" i="1" spc="-4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Speed</a:t>
            </a:r>
            <a:endParaRPr sz="1600" dirty="0">
              <a:latin typeface="Arial"/>
              <a:cs typeface="Arial"/>
            </a:endParaRPr>
          </a:p>
          <a:p>
            <a:pPr marR="44450" algn="r">
              <a:spcBef>
                <a:spcPts val="61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GB/s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748A37E9-3514-4DE2-BFA8-CC0C53C7C192}"/>
              </a:ext>
            </a:extLst>
          </p:cNvPr>
          <p:cNvSpPr txBox="1"/>
          <p:nvPr/>
        </p:nvSpPr>
        <p:spPr>
          <a:xfrm>
            <a:off x="7456932" y="5829096"/>
            <a:ext cx="18472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5194"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600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MB/s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224626E1-E7FA-4C18-B2AE-439972BECA48}"/>
              </a:ext>
            </a:extLst>
          </p:cNvPr>
          <p:cNvSpPr txBox="1"/>
          <p:nvPr/>
        </p:nvSpPr>
        <p:spPr>
          <a:xfrm>
            <a:off x="7456932" y="6159500"/>
            <a:ext cx="184721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6585"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MB/s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2015AF60-A792-4314-B947-A3E9B1785906}"/>
              </a:ext>
            </a:extLst>
          </p:cNvPr>
          <p:cNvSpPr txBox="1"/>
          <p:nvPr/>
        </p:nvSpPr>
        <p:spPr>
          <a:xfrm>
            <a:off x="7696328" y="6489598"/>
            <a:ext cx="7931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60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MB/s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CE01BE-B76F-494A-A615-9238CD4FEB42}"/>
              </a:ext>
            </a:extLst>
          </p:cNvPr>
          <p:cNvSpPr/>
          <p:nvPr/>
        </p:nvSpPr>
        <p:spPr>
          <a:xfrm>
            <a:off x="5572460" y="3949775"/>
            <a:ext cx="954000" cy="954000"/>
          </a:xfrm>
          <a:prstGeom prst="rect">
            <a:avLst/>
          </a:prstGeom>
          <a:solidFill>
            <a:srgbClr val="F296E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Arial"/>
              </a:rPr>
              <a:t>I/O  </a:t>
            </a:r>
            <a:r>
              <a:rPr lang="en-US" altLang="zh-TW" sz="2400" spc="-5" dirty="0">
                <a:cs typeface="Arial"/>
              </a:rPr>
              <a:t>C</a:t>
            </a:r>
            <a:r>
              <a:rPr lang="en-US" altLang="zh-TW" sz="2400" spc="-15" dirty="0">
                <a:cs typeface="Arial"/>
              </a:rPr>
              <a:t>h</a:t>
            </a:r>
            <a:r>
              <a:rPr lang="en-US" altLang="zh-TW" sz="2400" spc="-5" dirty="0">
                <a:cs typeface="Arial"/>
              </a:rPr>
              <a:t>ip</a:t>
            </a:r>
            <a:endParaRPr lang="en-US" altLang="zh-TW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82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System Calls</a:t>
            </a:r>
          </a:p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Basics of I/O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Devices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</a:t>
            </a:r>
            <a:r>
              <a:rPr lang="en-US" altLang="zh-TW" sz="2400" spc="-14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Architecture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Canonical Device and Canonical</a:t>
            </a:r>
            <a:r>
              <a:rPr lang="en-US" altLang="zh-TW" sz="2400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Polling vs.</a:t>
            </a:r>
            <a:r>
              <a:rPr lang="en-US" altLang="zh-TW"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Interrupt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 Interaction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Methods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Programmed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Direct Memory</a:t>
            </a:r>
            <a:r>
              <a:rPr lang="en-US" altLang="zh-TW" sz="2000" spc="-26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Access</a:t>
            </a:r>
          </a:p>
          <a:p>
            <a:pPr marL="756285" lvl="1" indent="-287020"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r>
              <a:rPr lang="en-US" altLang="zh-TW" sz="2400" spc="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Driver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Char Device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Block</a:t>
            </a:r>
            <a:r>
              <a:rPr lang="en-US" altLang="zh-TW" sz="2000" spc="-5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endParaRPr lang="en-US" altLang="zh-TW" sz="2800" spc="-5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Case Study of Block I/O Device:</a:t>
            </a:r>
            <a:r>
              <a:rPr lang="en-US" altLang="zh-TW" sz="2800" spc="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HDD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Organization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I/O</a:t>
            </a:r>
            <a:r>
              <a:rPr lang="en-US" altLang="zh-TW" sz="2400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Performance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Scheduling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EB9226-4E9F-47B2-86AE-1FFE6F0334CA}"/>
              </a:ext>
            </a:extLst>
          </p:cNvPr>
          <p:cNvSpPr/>
          <p:nvPr/>
        </p:nvSpPr>
        <p:spPr>
          <a:xfrm>
            <a:off x="8758708" y="134374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0D8DD3-7F6F-4DE9-8BAA-45DEEEA62508}"/>
              </a:ext>
            </a:extLst>
          </p:cNvPr>
          <p:cNvSpPr txBox="1"/>
          <p:nvPr/>
        </p:nvSpPr>
        <p:spPr>
          <a:xfrm>
            <a:off x="9102624" y="1420018"/>
            <a:ext cx="1514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09A6159-C990-4BD0-83FF-5A0ECAD0B78D}"/>
              </a:ext>
            </a:extLst>
          </p:cNvPr>
          <p:cNvSpPr/>
          <p:nvPr/>
        </p:nvSpPr>
        <p:spPr>
          <a:xfrm>
            <a:off x="8758708" y="253398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4AEE584-0667-4D17-A9F0-1166EC5DCA72}"/>
              </a:ext>
            </a:extLst>
          </p:cNvPr>
          <p:cNvSpPr txBox="1"/>
          <p:nvPr/>
        </p:nvSpPr>
        <p:spPr>
          <a:xfrm>
            <a:off x="9049283" y="2610565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6B084B7-40B9-4CB5-A13E-9C86C4E9908D}"/>
              </a:ext>
            </a:extLst>
          </p:cNvPr>
          <p:cNvSpPr/>
          <p:nvPr/>
        </p:nvSpPr>
        <p:spPr>
          <a:xfrm>
            <a:off x="8758708" y="3632790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DBB49C7-28E0-4808-9A9F-0616F973AB9B}"/>
              </a:ext>
            </a:extLst>
          </p:cNvPr>
          <p:cNvSpPr txBox="1"/>
          <p:nvPr/>
        </p:nvSpPr>
        <p:spPr>
          <a:xfrm>
            <a:off x="9049283" y="3709447"/>
            <a:ext cx="161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91911B5-A22F-4A83-99F0-DB649CCEEF4F}"/>
              </a:ext>
            </a:extLst>
          </p:cNvPr>
          <p:cNvSpPr/>
          <p:nvPr/>
        </p:nvSpPr>
        <p:spPr>
          <a:xfrm>
            <a:off x="9631959" y="189695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91E810F-A625-4BD8-B8F4-EAA3BDA18D2B}"/>
              </a:ext>
            </a:extLst>
          </p:cNvPr>
          <p:cNvSpPr/>
          <p:nvPr/>
        </p:nvSpPr>
        <p:spPr>
          <a:xfrm>
            <a:off x="9631959" y="309177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EEAF63C-E65F-4095-AB9D-F98DA363AC5F}"/>
              </a:ext>
            </a:extLst>
          </p:cNvPr>
          <p:cNvSpPr/>
          <p:nvPr/>
        </p:nvSpPr>
        <p:spPr>
          <a:xfrm>
            <a:off x="9631959" y="4192096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E254806-6C9D-4AEC-8AB4-02AD912D2E61}"/>
              </a:ext>
            </a:extLst>
          </p:cNvPr>
          <p:cNvSpPr/>
          <p:nvPr/>
        </p:nvSpPr>
        <p:spPr>
          <a:xfrm>
            <a:off x="9631959" y="5290901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5A93CAFB-EFC2-4E44-AAA7-133915DC00E1}"/>
              </a:ext>
            </a:extLst>
          </p:cNvPr>
          <p:cNvGraphicFramePr>
            <a:graphicFrameLocks noGrp="1"/>
          </p:cNvGraphicFramePr>
          <p:nvPr/>
        </p:nvGraphicFramePr>
        <p:xfrm>
          <a:off x="8720608" y="4682826"/>
          <a:ext cx="2197735" cy="177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Driver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solidFill>
                      <a:srgbClr val="B9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6">
            <a:extLst>
              <a:ext uri="{FF2B5EF4-FFF2-40B4-BE49-F238E27FC236}">
                <a16:creationId xmlns:a16="http://schemas.microsoft.com/office/drawing/2014/main" id="{EB856E57-4B48-4334-8CFA-1E3329EAFA63}"/>
              </a:ext>
            </a:extLst>
          </p:cNvPr>
          <p:cNvSpPr txBox="1"/>
          <p:nvPr/>
        </p:nvSpPr>
        <p:spPr>
          <a:xfrm>
            <a:off x="8746770" y="1942419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37664" algn="l"/>
              </a:tabLst>
            </a:pPr>
            <a:r>
              <a:rPr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u="heavy" spc="21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  <a:p>
            <a:pPr marL="1461770">
              <a:spcBef>
                <a:spcPts val="10"/>
              </a:spcBef>
            </a:pPr>
            <a:r>
              <a:rPr spc="-5" dirty="0">
                <a:latin typeface="Arial"/>
                <a:cs typeface="Arial"/>
              </a:rPr>
              <a:t>Kernel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2E39B2E-53A5-44FB-B97E-FDDADC6E7AFA}"/>
              </a:ext>
            </a:extLst>
          </p:cNvPr>
          <p:cNvSpPr txBox="1"/>
          <p:nvPr/>
        </p:nvSpPr>
        <p:spPr>
          <a:xfrm>
            <a:off x="9194699" y="842726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87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5" dirty="0"/>
              <a:t>Canonical</a:t>
            </a:r>
            <a:r>
              <a:rPr lang="en-US" altLang="zh-TW" sz="3600" b="1" cap="none" spc="-50" dirty="0"/>
              <a:t> </a:t>
            </a:r>
            <a:r>
              <a:rPr lang="en-US" altLang="zh-TW" sz="3600" b="1" cap="none" dirty="0"/>
              <a:t>Device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305256" cy="5555531"/>
          </a:xfrm>
        </p:spPr>
        <p:txBody>
          <a:bodyPr anchor="t">
            <a:noAutofit/>
          </a:bodyPr>
          <a:lstStyle/>
          <a:p>
            <a:pPr marL="355600" marR="84455" indent="-3429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canonical (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not real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) device can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800" i="1" dirty="0">
                <a:solidFill>
                  <a:srgbClr val="750E6C"/>
                </a:solidFill>
                <a:latin typeface="Arial"/>
                <a:cs typeface="Arial"/>
              </a:rPr>
              <a:t>abstracted</a:t>
            </a:r>
            <a:r>
              <a:rPr lang="en-US" altLang="zh-TW" sz="2800" i="1" spc="-15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two</a:t>
            </a:r>
            <a:r>
              <a:rPr lang="zh-TW" altLang="en-US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components: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5080" lvl="1" indent="-287020"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Interface: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allows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software to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control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operation by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reading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writing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interface</a:t>
            </a:r>
            <a:r>
              <a:rPr lang="en-US" altLang="zh-TW" sz="24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registers.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Status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holds current device</a:t>
            </a:r>
            <a:r>
              <a:rPr lang="en-US" altLang="zh-TW" sz="24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status.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Command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tells device to perform certain</a:t>
            </a:r>
            <a:r>
              <a:rPr lang="en-US" altLang="zh-TW" sz="24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tasks.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pass data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via</a:t>
            </a:r>
            <a:r>
              <a:rPr lang="en-US" altLang="zh-TW" sz="2400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device.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485775">
              <a:spcBef>
                <a:spcPts val="57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Internal Structure: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contains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firmware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(software within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lang="en-US" altLang="zh-TW" sz="240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hardware device)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implement specific</a:t>
            </a:r>
            <a:r>
              <a:rPr lang="en-US" altLang="zh-TW" sz="24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functionalities.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B665BA6-39A8-48B8-B8FB-9F8A3ADCB250}"/>
              </a:ext>
            </a:extLst>
          </p:cNvPr>
          <p:cNvSpPr/>
          <p:nvPr/>
        </p:nvSpPr>
        <p:spPr>
          <a:xfrm>
            <a:off x="2825411" y="4574833"/>
            <a:ext cx="6487119" cy="1957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595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F5CD8EB2-547A-4D91-BCDD-92CDDA135A8A}"/>
              </a:ext>
            </a:extLst>
          </p:cNvPr>
          <p:cNvSpPr/>
          <p:nvPr/>
        </p:nvSpPr>
        <p:spPr>
          <a:xfrm>
            <a:off x="1739646" y="3931158"/>
            <a:ext cx="8712835" cy="2176780"/>
          </a:xfrm>
          <a:custGeom>
            <a:avLst/>
            <a:gdLst/>
            <a:ahLst/>
            <a:cxnLst/>
            <a:rect l="l" t="t" r="r" b="b"/>
            <a:pathLst>
              <a:path w="8712835" h="2176779">
                <a:moveTo>
                  <a:pt x="0" y="2176272"/>
                </a:moveTo>
                <a:lnTo>
                  <a:pt x="8712708" y="2176272"/>
                </a:lnTo>
                <a:lnTo>
                  <a:pt x="8712708" y="0"/>
                </a:lnTo>
                <a:lnTo>
                  <a:pt x="0" y="0"/>
                </a:lnTo>
                <a:lnTo>
                  <a:pt x="0" y="2176272"/>
                </a:lnTo>
                <a:close/>
              </a:path>
            </a:pathLst>
          </a:custGeom>
          <a:solidFill>
            <a:schemeClr val="bg1"/>
          </a:solidFill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5" dirty="0"/>
              <a:t>Canonical</a:t>
            </a:r>
            <a:r>
              <a:rPr lang="en-US" altLang="zh-TW" sz="3600" b="1" cap="none" spc="-25" dirty="0"/>
              <a:t> </a:t>
            </a:r>
            <a:r>
              <a:rPr lang="en-US" altLang="zh-TW" sz="3600" b="1" cap="none" spc="-5" dirty="0"/>
              <a:t>Protocol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1" y="1001092"/>
            <a:ext cx="11495013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canonical protocol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of 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following four</a:t>
            </a:r>
            <a:r>
              <a:rPr lang="en-US" altLang="zh-TW" sz="2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steps:</a:t>
            </a:r>
            <a:endParaRPr lang="en-US" altLang="zh-TW" sz="2800" dirty="0">
              <a:latin typeface="Arial"/>
              <a:cs typeface="Arial"/>
            </a:endParaRPr>
          </a:p>
          <a:p>
            <a:pPr marL="469266" marR="514350" indent="0">
              <a:spcBef>
                <a:spcPts val="595"/>
              </a:spcBef>
              <a:buNone/>
              <a:tabLst>
                <a:tab pos="927100" algn="l"/>
              </a:tabLst>
            </a:pPr>
            <a:r>
              <a:rPr lang="zh-TW" altLang="en-US" dirty="0">
                <a:solidFill>
                  <a:srgbClr val="333333"/>
                </a:solidFill>
                <a:latin typeface="Wingdings"/>
                <a:cs typeface="Wingdings"/>
              </a:rPr>
              <a:t>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OS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waits until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device is ready by </a:t>
            </a:r>
            <a:r>
              <a:rPr lang="en-US" altLang="zh-TW" b="1" dirty="0">
                <a:solidFill>
                  <a:srgbClr val="FF0000"/>
                </a:solidFill>
                <a:latin typeface="Arial"/>
                <a:cs typeface="Arial"/>
              </a:rPr>
              <a:t>polling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(i.e.,         </a:t>
            </a:r>
          </a:p>
          <a:p>
            <a:pPr marL="469266" marR="514350" indent="0">
              <a:spcBef>
                <a:spcPts val="595"/>
              </a:spcBef>
              <a:buNone/>
              <a:tabLst>
                <a:tab pos="9271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       repeatedly reading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status</a:t>
            </a:r>
            <a:r>
              <a:rPr lang="en-US" altLang="zh-TW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register);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spcBef>
                <a:spcPts val="575"/>
              </a:spcBef>
              <a:buNone/>
              <a:tabLst>
                <a:tab pos="9271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 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	 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sends data down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the data</a:t>
            </a:r>
            <a:r>
              <a:rPr lang="en-US" altLang="zh-TW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register;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spcBef>
                <a:spcPts val="580"/>
              </a:spcBef>
              <a:buNone/>
              <a:tabLst>
                <a:tab pos="9271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 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	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OS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writes a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command to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command</a:t>
            </a:r>
            <a:r>
              <a:rPr lang="en-US" altLang="zh-TW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register;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spcBef>
                <a:spcPts val="575"/>
              </a:spcBef>
              <a:buNone/>
              <a:tabLst>
                <a:tab pos="9271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 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	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OS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waits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for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finish by again </a:t>
            </a:r>
            <a:r>
              <a:rPr lang="en-US" altLang="zh-TW" b="1" dirty="0">
                <a:solidFill>
                  <a:srgbClr val="FF0000"/>
                </a:solidFill>
                <a:latin typeface="Arial"/>
                <a:cs typeface="Arial"/>
              </a:rPr>
              <a:t>polling</a:t>
            </a:r>
            <a:r>
              <a:rPr lang="en-US" altLang="zh-TW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269A19A-FEFF-4FFA-BEB0-C5FFF450218D}"/>
              </a:ext>
            </a:extLst>
          </p:cNvPr>
          <p:cNvSpPr/>
          <p:nvPr/>
        </p:nvSpPr>
        <p:spPr>
          <a:xfrm>
            <a:off x="1854427" y="4069286"/>
            <a:ext cx="8448189" cy="1900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45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EE87DC56-DB64-41D1-AE80-1DB353F0F650}"/>
              </a:ext>
            </a:extLst>
          </p:cNvPr>
          <p:cNvSpPr/>
          <p:nvPr/>
        </p:nvSpPr>
        <p:spPr>
          <a:xfrm>
            <a:off x="2133972" y="3678995"/>
            <a:ext cx="8712835" cy="2174875"/>
          </a:xfrm>
          <a:custGeom>
            <a:avLst/>
            <a:gdLst/>
            <a:ahLst/>
            <a:cxnLst/>
            <a:rect l="l" t="t" r="r" b="b"/>
            <a:pathLst>
              <a:path w="8712835" h="2174875">
                <a:moveTo>
                  <a:pt x="0" y="2174748"/>
                </a:moveTo>
                <a:lnTo>
                  <a:pt x="8712708" y="2174748"/>
                </a:lnTo>
                <a:lnTo>
                  <a:pt x="8712708" y="0"/>
                </a:lnTo>
                <a:lnTo>
                  <a:pt x="0" y="0"/>
                </a:lnTo>
                <a:lnTo>
                  <a:pt x="0" y="2174748"/>
                </a:lnTo>
                <a:close/>
              </a:path>
            </a:pathLst>
          </a:custGeom>
          <a:solidFill>
            <a:schemeClr val="bg1"/>
          </a:solidFill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Class</a:t>
            </a:r>
            <a:r>
              <a:rPr lang="en-US" altLang="zh-TW" sz="3600" b="1" cap="none" spc="-70" dirty="0"/>
              <a:t> </a:t>
            </a:r>
            <a:r>
              <a:rPr lang="en-US" altLang="zh-TW" sz="3600" b="1" cap="none" spc="-5" dirty="0"/>
              <a:t>Discussion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259079" indent="-3429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Question: What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are 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potential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inefficiencies in 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canonical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protocol?</a:t>
            </a:r>
            <a:endParaRPr lang="en-US" altLang="zh-TW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lang="en-US" altLang="zh-TW" sz="4000" dirty="0">
              <a:latin typeface="Arial"/>
              <a:cs typeface="Arial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5" dirty="0">
                <a:solidFill>
                  <a:srgbClr val="FF0000"/>
                </a:solidFill>
                <a:latin typeface="Arial"/>
                <a:cs typeface="Arial"/>
              </a:rPr>
              <a:t>Answer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lang="en-US" altLang="zh-TW" b="1" spc="-5" dirty="0">
                <a:solidFill>
                  <a:srgbClr val="FF0000"/>
                </a:solidFill>
                <a:latin typeface="Arial"/>
                <a:cs typeface="Arial"/>
              </a:rPr>
              <a:t>polling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mechanism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wastes a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great deal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CPU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time on waiting for the (usually slow)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device.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F965AB0-1460-4FDB-9820-62AD20C9463A}"/>
              </a:ext>
            </a:extLst>
          </p:cNvPr>
          <p:cNvSpPr/>
          <p:nvPr/>
        </p:nvSpPr>
        <p:spPr>
          <a:xfrm>
            <a:off x="2248753" y="3817033"/>
            <a:ext cx="8448189" cy="1898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DC4774F-02F4-4A15-B032-2F593E99DF90}"/>
              </a:ext>
            </a:extLst>
          </p:cNvPr>
          <p:cNvSpPr/>
          <p:nvPr/>
        </p:nvSpPr>
        <p:spPr>
          <a:xfrm>
            <a:off x="3555865" y="3986843"/>
            <a:ext cx="702945" cy="388620"/>
          </a:xfrm>
          <a:custGeom>
            <a:avLst/>
            <a:gdLst/>
            <a:ahLst/>
            <a:cxnLst/>
            <a:rect l="l" t="t" r="r" b="b"/>
            <a:pathLst>
              <a:path w="702944" h="388620">
                <a:moveTo>
                  <a:pt x="0" y="194310"/>
                </a:moveTo>
                <a:lnTo>
                  <a:pt x="21971" y="126508"/>
                </a:lnTo>
                <a:lnTo>
                  <a:pt x="47949" y="96237"/>
                </a:lnTo>
                <a:lnTo>
                  <a:pt x="82601" y="69118"/>
                </a:lnTo>
                <a:lnTo>
                  <a:pt x="124935" y="45699"/>
                </a:lnTo>
                <a:lnTo>
                  <a:pt x="173961" y="26528"/>
                </a:lnTo>
                <a:lnTo>
                  <a:pt x="228688" y="12156"/>
                </a:lnTo>
                <a:lnTo>
                  <a:pt x="288125" y="3130"/>
                </a:lnTo>
                <a:lnTo>
                  <a:pt x="351281" y="0"/>
                </a:lnTo>
                <a:lnTo>
                  <a:pt x="414438" y="3130"/>
                </a:lnTo>
                <a:lnTo>
                  <a:pt x="473875" y="12156"/>
                </a:lnTo>
                <a:lnTo>
                  <a:pt x="528602" y="26528"/>
                </a:lnTo>
                <a:lnTo>
                  <a:pt x="577628" y="45699"/>
                </a:lnTo>
                <a:lnTo>
                  <a:pt x="619962" y="69118"/>
                </a:lnTo>
                <a:lnTo>
                  <a:pt x="654614" y="96237"/>
                </a:lnTo>
                <a:lnTo>
                  <a:pt x="680592" y="126508"/>
                </a:lnTo>
                <a:lnTo>
                  <a:pt x="702563" y="194310"/>
                </a:lnTo>
                <a:lnTo>
                  <a:pt x="696905" y="229237"/>
                </a:lnTo>
                <a:lnTo>
                  <a:pt x="654614" y="292382"/>
                </a:lnTo>
                <a:lnTo>
                  <a:pt x="619962" y="319501"/>
                </a:lnTo>
                <a:lnTo>
                  <a:pt x="577628" y="342920"/>
                </a:lnTo>
                <a:lnTo>
                  <a:pt x="528602" y="362091"/>
                </a:lnTo>
                <a:lnTo>
                  <a:pt x="473875" y="376463"/>
                </a:lnTo>
                <a:lnTo>
                  <a:pt x="414438" y="385489"/>
                </a:lnTo>
                <a:lnTo>
                  <a:pt x="351281" y="388619"/>
                </a:lnTo>
                <a:lnTo>
                  <a:pt x="288125" y="385489"/>
                </a:lnTo>
                <a:lnTo>
                  <a:pt x="228688" y="376463"/>
                </a:lnTo>
                <a:lnTo>
                  <a:pt x="173961" y="362091"/>
                </a:lnTo>
                <a:lnTo>
                  <a:pt x="124935" y="342920"/>
                </a:lnTo>
                <a:lnTo>
                  <a:pt x="82601" y="319501"/>
                </a:lnTo>
                <a:lnTo>
                  <a:pt x="47949" y="292382"/>
                </a:lnTo>
                <a:lnTo>
                  <a:pt x="21971" y="262111"/>
                </a:lnTo>
                <a:lnTo>
                  <a:pt x="0" y="194310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675B686-C746-4BD6-B65F-CDC17BBD4C41}"/>
              </a:ext>
            </a:extLst>
          </p:cNvPr>
          <p:cNvSpPr/>
          <p:nvPr/>
        </p:nvSpPr>
        <p:spPr>
          <a:xfrm>
            <a:off x="3555865" y="5416355"/>
            <a:ext cx="702945" cy="388620"/>
          </a:xfrm>
          <a:custGeom>
            <a:avLst/>
            <a:gdLst/>
            <a:ahLst/>
            <a:cxnLst/>
            <a:rect l="l" t="t" r="r" b="b"/>
            <a:pathLst>
              <a:path w="702944" h="388620">
                <a:moveTo>
                  <a:pt x="0" y="194310"/>
                </a:moveTo>
                <a:lnTo>
                  <a:pt x="21971" y="126508"/>
                </a:lnTo>
                <a:lnTo>
                  <a:pt x="47949" y="96237"/>
                </a:lnTo>
                <a:lnTo>
                  <a:pt x="82601" y="69118"/>
                </a:lnTo>
                <a:lnTo>
                  <a:pt x="124935" y="45699"/>
                </a:lnTo>
                <a:lnTo>
                  <a:pt x="173961" y="26528"/>
                </a:lnTo>
                <a:lnTo>
                  <a:pt x="228688" y="12156"/>
                </a:lnTo>
                <a:lnTo>
                  <a:pt x="288125" y="3130"/>
                </a:lnTo>
                <a:lnTo>
                  <a:pt x="351281" y="0"/>
                </a:lnTo>
                <a:lnTo>
                  <a:pt x="414438" y="3130"/>
                </a:lnTo>
                <a:lnTo>
                  <a:pt x="473875" y="12156"/>
                </a:lnTo>
                <a:lnTo>
                  <a:pt x="528602" y="26528"/>
                </a:lnTo>
                <a:lnTo>
                  <a:pt x="577628" y="45699"/>
                </a:lnTo>
                <a:lnTo>
                  <a:pt x="619962" y="69118"/>
                </a:lnTo>
                <a:lnTo>
                  <a:pt x="654614" y="96237"/>
                </a:lnTo>
                <a:lnTo>
                  <a:pt x="680592" y="126508"/>
                </a:lnTo>
                <a:lnTo>
                  <a:pt x="702563" y="194310"/>
                </a:lnTo>
                <a:lnTo>
                  <a:pt x="696905" y="229237"/>
                </a:lnTo>
                <a:lnTo>
                  <a:pt x="654614" y="292382"/>
                </a:lnTo>
                <a:lnTo>
                  <a:pt x="619962" y="319501"/>
                </a:lnTo>
                <a:lnTo>
                  <a:pt x="577628" y="342920"/>
                </a:lnTo>
                <a:lnTo>
                  <a:pt x="528602" y="362091"/>
                </a:lnTo>
                <a:lnTo>
                  <a:pt x="473875" y="376463"/>
                </a:lnTo>
                <a:lnTo>
                  <a:pt x="414438" y="385489"/>
                </a:lnTo>
                <a:lnTo>
                  <a:pt x="351281" y="388620"/>
                </a:lnTo>
                <a:lnTo>
                  <a:pt x="288125" y="385489"/>
                </a:lnTo>
                <a:lnTo>
                  <a:pt x="228688" y="376463"/>
                </a:lnTo>
                <a:lnTo>
                  <a:pt x="173961" y="362091"/>
                </a:lnTo>
                <a:lnTo>
                  <a:pt x="124935" y="342920"/>
                </a:lnTo>
                <a:lnTo>
                  <a:pt x="82601" y="319501"/>
                </a:lnTo>
                <a:lnTo>
                  <a:pt x="47949" y="292382"/>
                </a:lnTo>
                <a:lnTo>
                  <a:pt x="21971" y="262111"/>
                </a:lnTo>
                <a:lnTo>
                  <a:pt x="0" y="194310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98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5" dirty="0"/>
              <a:t>Polling </a:t>
            </a:r>
            <a:r>
              <a:rPr lang="en-US" altLang="zh-TW" sz="3600" b="1" cap="none" dirty="0"/>
              <a:t>vs. </a:t>
            </a:r>
            <a:r>
              <a:rPr lang="en-US" altLang="zh-TW" sz="3600" b="1" cap="none" spc="-5" dirty="0"/>
              <a:t>Interrupt</a:t>
            </a:r>
            <a:r>
              <a:rPr lang="en-US" altLang="zh-TW" sz="3600" b="1" cap="none" spc="-40" dirty="0"/>
              <a:t> </a:t>
            </a:r>
            <a:r>
              <a:rPr lang="en-US" altLang="zh-TW" sz="3600" b="1" cap="none" dirty="0"/>
              <a:t>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250825" indent="-342900">
              <a:lnSpc>
                <a:spcPts val="3170"/>
              </a:lnSpc>
              <a:spcBef>
                <a:spcPts val="3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Considering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with two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processes (indicated  by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Courier New"/>
                <a:cs typeface="Courier New"/>
              </a:rPr>
              <a:t>1</a:t>
            </a:r>
            <a:r>
              <a:rPr lang="en-US" altLang="zh-TW" sz="2800" spc="-9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Courier New"/>
                <a:cs typeface="Courier New"/>
              </a:rPr>
              <a:t>2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Process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Courier New"/>
                <a:cs typeface="Courier New"/>
              </a:rPr>
              <a:t>1</a:t>
            </a:r>
            <a:r>
              <a:rPr lang="en-US" altLang="zh-TW" sz="2800" spc="-9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issues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request.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Polling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OS simply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waits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on repeatedly checking the status register</a:t>
            </a:r>
            <a:r>
              <a:rPr lang="en-US" altLang="zh-TW" sz="2000" spc="-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until</a:t>
            </a:r>
            <a:r>
              <a:rPr lang="en-US" altLang="zh-TW" sz="2000" dirty="0"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0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complete.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endParaRPr lang="en-US" altLang="zh-TW" sz="24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endParaRPr lang="en-US" altLang="zh-TW" sz="24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Interrupt</a:t>
            </a:r>
          </a:p>
          <a:p>
            <a:pPr marL="1155700">
              <a:spcBef>
                <a:spcPts val="5"/>
              </a:spcBef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OS can issue a request, put the calling process to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sleep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sz="2000" spc="-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and 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context switch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to another</a:t>
            </a:r>
            <a:r>
              <a:rPr lang="en-US" altLang="zh-TW" sz="20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task.</a:t>
            </a:r>
            <a:endParaRPr lang="en-US" altLang="zh-TW" sz="2000" dirty="0">
              <a:latin typeface="Arial"/>
              <a:cs typeface="Arial"/>
            </a:endParaRPr>
          </a:p>
          <a:p>
            <a:pPr marL="1155700">
              <a:spcBef>
                <a:spcPts val="5"/>
              </a:spcBef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device raises a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hardware interrupt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complete.</a:t>
            </a:r>
            <a:endParaRPr lang="en-US" altLang="zh-TW" sz="2000" dirty="0">
              <a:latin typeface="Arial"/>
              <a:cs typeface="Arial"/>
            </a:endParaRPr>
          </a:p>
          <a:p>
            <a:pPr marL="240665" indent="0">
              <a:spcBef>
                <a:spcPts val="440"/>
              </a:spcBef>
              <a:buNone/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	    – 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CPU jumps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to a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predetermined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interrupt</a:t>
            </a:r>
            <a:r>
              <a:rPr lang="en-US" altLang="zh-TW" sz="2000" spc="-17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000" spc="-20" dirty="0">
                <a:solidFill>
                  <a:srgbClr val="750E6C"/>
                </a:solidFill>
                <a:latin typeface="Arial"/>
                <a:cs typeface="Arial"/>
              </a:rPr>
              <a:t>handler</a:t>
            </a:r>
            <a:r>
              <a:rPr lang="en-US" altLang="zh-TW" sz="2000" spc="-2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1155700">
              <a:spcBef>
                <a:spcPts val="5"/>
              </a:spcBef>
            </a:pPr>
            <a:endParaRPr lang="en-US" altLang="zh-TW" sz="2000" dirty="0">
              <a:latin typeface="Arial"/>
              <a:cs typeface="Arial"/>
            </a:endParaRPr>
          </a:p>
          <a:p>
            <a:pPr marL="1040765" lvl="2" indent="-342900">
              <a:spcBef>
                <a:spcPts val="710"/>
              </a:spcBef>
              <a:tabLst>
                <a:tab pos="756920" algn="l"/>
              </a:tabLst>
            </a:pPr>
            <a:endParaRPr lang="en-US" altLang="zh-TW" sz="22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3963B31-3D8C-41C7-8D3F-D31186EF6E37}"/>
              </a:ext>
            </a:extLst>
          </p:cNvPr>
          <p:cNvSpPr/>
          <p:nvPr/>
        </p:nvSpPr>
        <p:spPr>
          <a:xfrm>
            <a:off x="3303604" y="2951274"/>
            <a:ext cx="4535293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9CAFB86-CC88-47B4-B781-A34E12552390}"/>
              </a:ext>
            </a:extLst>
          </p:cNvPr>
          <p:cNvSpPr txBox="1"/>
          <p:nvPr/>
        </p:nvSpPr>
        <p:spPr>
          <a:xfrm>
            <a:off x="7957260" y="2864483"/>
            <a:ext cx="305689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CPU needs to wait while  Process </a:t>
            </a:r>
            <a:r>
              <a:rPr sz="2000" i="1" dirty="0">
                <a:latin typeface="Courier New"/>
                <a:cs typeface="Courier New"/>
              </a:rPr>
              <a:t>1</a:t>
            </a:r>
            <a:r>
              <a:rPr sz="2000" i="1" spc="-76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Arial"/>
                <a:cs typeface="Arial"/>
              </a:rPr>
              <a:t>is polling the </a:t>
            </a:r>
            <a:r>
              <a:rPr sz="2000" i="1" spc="-5" dirty="0">
                <a:latin typeface="Arial"/>
                <a:cs typeface="Arial"/>
              </a:rPr>
              <a:t>I/O  device until </a:t>
            </a:r>
            <a:r>
              <a:rPr sz="2000" i="1" spc="-25" dirty="0">
                <a:latin typeface="Arial"/>
                <a:cs typeface="Arial"/>
              </a:rPr>
              <a:t>it’s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completed.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228BB86-C6AB-4F87-9757-49D27712404C}"/>
              </a:ext>
            </a:extLst>
          </p:cNvPr>
          <p:cNvSpPr txBox="1"/>
          <p:nvPr/>
        </p:nvSpPr>
        <p:spPr>
          <a:xfrm>
            <a:off x="2205980" y="2823064"/>
            <a:ext cx="1090930" cy="88074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spcBef>
                <a:spcPts val="1305"/>
              </a:spcBef>
            </a:pPr>
            <a:r>
              <a:rPr lang="en-US" altLang="zh-TW" spc="-5" dirty="0">
                <a:latin typeface="Arial"/>
                <a:cs typeface="Arial"/>
              </a:rPr>
              <a:t>         </a:t>
            </a:r>
            <a:r>
              <a:rPr spc="-5" dirty="0">
                <a:latin typeface="Arial"/>
                <a:cs typeface="Arial"/>
              </a:rPr>
              <a:t>CPU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205"/>
              </a:spcBef>
            </a:pPr>
            <a:r>
              <a:rPr dirty="0">
                <a:latin typeface="Arial"/>
                <a:cs typeface="Arial"/>
              </a:rPr>
              <a:t>I/O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Device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4D438D1-58CD-4DDA-B06C-6259F6AD9F64}"/>
              </a:ext>
            </a:extLst>
          </p:cNvPr>
          <p:cNvSpPr txBox="1"/>
          <p:nvPr/>
        </p:nvSpPr>
        <p:spPr>
          <a:xfrm>
            <a:off x="7993896" y="5589572"/>
            <a:ext cx="3088564" cy="912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lang="en-US" altLang="zh-TW" sz="2000" i="1" dirty="0">
                <a:cs typeface="Arial"/>
              </a:rPr>
              <a:t>Process </a:t>
            </a:r>
            <a:r>
              <a:rPr lang="en-US" altLang="zh-TW" sz="2000" i="1" dirty="0">
                <a:latin typeface="Courier New"/>
                <a:cs typeface="Courier New"/>
              </a:rPr>
              <a:t>2</a:t>
            </a:r>
            <a:r>
              <a:rPr lang="en-US" altLang="zh-TW" sz="2000" i="1" spc="-795" dirty="0">
                <a:latin typeface="Courier New"/>
                <a:cs typeface="Courier New"/>
              </a:rPr>
              <a:t> </a:t>
            </a:r>
            <a:r>
              <a:rPr lang="en-US" altLang="zh-TW" sz="2000" i="1" dirty="0">
                <a:cs typeface="Arial"/>
              </a:rPr>
              <a:t>runs on the CPU</a:t>
            </a:r>
            <a:endParaRPr lang="en-US" altLang="zh-TW" sz="2000" dirty="0">
              <a:cs typeface="Arial"/>
            </a:endParaRPr>
          </a:p>
          <a:p>
            <a:pPr marL="12700">
              <a:lnSpc>
                <a:spcPts val="2335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while </a:t>
            </a:r>
            <a:r>
              <a:rPr sz="2000" i="1" spc="-5" dirty="0">
                <a:latin typeface="Arial"/>
                <a:cs typeface="Arial"/>
              </a:rPr>
              <a:t>the I/O </a:t>
            </a:r>
            <a:r>
              <a:rPr sz="2000" i="1" dirty="0">
                <a:latin typeface="Arial"/>
                <a:cs typeface="Arial"/>
              </a:rPr>
              <a:t>device</a:t>
            </a:r>
            <a:r>
              <a:rPr sz="2000" i="1" spc="-10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335"/>
              </a:lnSpc>
            </a:pPr>
            <a:r>
              <a:rPr sz="2000" i="1" dirty="0">
                <a:latin typeface="Arial"/>
                <a:cs typeface="Arial"/>
              </a:rPr>
              <a:t>servicing Process</a:t>
            </a:r>
            <a:r>
              <a:rPr sz="2000" i="1" spc="-85" dirty="0">
                <a:latin typeface="Arial"/>
                <a:cs typeface="Arial"/>
              </a:rPr>
              <a:t> </a:t>
            </a:r>
            <a:r>
              <a:rPr sz="2000" i="1" dirty="0">
                <a:latin typeface="Courier New"/>
                <a:cs typeface="Courier New"/>
              </a:rPr>
              <a:t>1</a:t>
            </a:r>
            <a:r>
              <a:rPr sz="2000" i="1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0250357-A09D-497C-8328-4845113D176C}"/>
              </a:ext>
            </a:extLst>
          </p:cNvPr>
          <p:cNvSpPr/>
          <p:nvPr/>
        </p:nvSpPr>
        <p:spPr>
          <a:xfrm>
            <a:off x="3266896" y="5663495"/>
            <a:ext cx="4572000" cy="829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C054FC8-A6FE-478C-999B-49CBBF69E1E8}"/>
              </a:ext>
            </a:extLst>
          </p:cNvPr>
          <p:cNvSpPr txBox="1"/>
          <p:nvPr/>
        </p:nvSpPr>
        <p:spPr>
          <a:xfrm>
            <a:off x="2698546" y="5710841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CPU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AAA6539-EEB2-4BAE-9B27-6B48F0CCBB4C}"/>
              </a:ext>
            </a:extLst>
          </p:cNvPr>
          <p:cNvSpPr txBox="1"/>
          <p:nvPr/>
        </p:nvSpPr>
        <p:spPr>
          <a:xfrm>
            <a:off x="2061964" y="6138171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I/O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Device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E71C9730-EAA9-4AB7-BD22-798EDCEB728F}"/>
              </a:ext>
            </a:extLst>
          </p:cNvPr>
          <p:cNvSpPr/>
          <p:nvPr/>
        </p:nvSpPr>
        <p:spPr>
          <a:xfrm>
            <a:off x="5010742" y="5461766"/>
            <a:ext cx="464820" cy="204470"/>
          </a:xfrm>
          <a:custGeom>
            <a:avLst/>
            <a:gdLst/>
            <a:ahLst/>
            <a:cxnLst/>
            <a:rect l="l" t="t" r="r" b="b"/>
            <a:pathLst>
              <a:path w="464820" h="204470">
                <a:moveTo>
                  <a:pt x="355346" y="0"/>
                </a:moveTo>
                <a:lnTo>
                  <a:pt x="89407" y="0"/>
                </a:lnTo>
                <a:lnTo>
                  <a:pt x="54596" y="7021"/>
                </a:lnTo>
                <a:lnTo>
                  <a:pt x="26177" y="26169"/>
                </a:lnTo>
                <a:lnTo>
                  <a:pt x="7022" y="54569"/>
                </a:lnTo>
                <a:lnTo>
                  <a:pt x="0" y="89344"/>
                </a:lnTo>
                <a:lnTo>
                  <a:pt x="0" y="204215"/>
                </a:lnTo>
                <a:lnTo>
                  <a:pt x="61722" y="204215"/>
                </a:lnTo>
                <a:lnTo>
                  <a:pt x="61722" y="89344"/>
                </a:lnTo>
                <a:lnTo>
                  <a:pt x="63904" y="78605"/>
                </a:lnTo>
                <a:lnTo>
                  <a:pt x="69850" y="69837"/>
                </a:lnTo>
                <a:lnTo>
                  <a:pt x="78652" y="63927"/>
                </a:lnTo>
                <a:lnTo>
                  <a:pt x="89407" y="61760"/>
                </a:lnTo>
                <a:lnTo>
                  <a:pt x="439058" y="61760"/>
                </a:lnTo>
                <a:lnTo>
                  <a:pt x="437606" y="54569"/>
                </a:lnTo>
                <a:lnTo>
                  <a:pt x="418464" y="26169"/>
                </a:lnTo>
                <a:lnTo>
                  <a:pt x="390084" y="7021"/>
                </a:lnTo>
                <a:lnTo>
                  <a:pt x="355346" y="0"/>
                </a:lnTo>
                <a:close/>
              </a:path>
              <a:path w="464820" h="204470">
                <a:moveTo>
                  <a:pt x="464820" y="102108"/>
                </a:moveTo>
                <a:lnTo>
                  <a:pt x="362712" y="102108"/>
                </a:lnTo>
                <a:lnTo>
                  <a:pt x="413766" y="153162"/>
                </a:lnTo>
                <a:lnTo>
                  <a:pt x="464820" y="102108"/>
                </a:lnTo>
                <a:close/>
              </a:path>
              <a:path w="464820" h="204470">
                <a:moveTo>
                  <a:pt x="439058" y="61760"/>
                </a:moveTo>
                <a:lnTo>
                  <a:pt x="355346" y="61760"/>
                </a:lnTo>
                <a:lnTo>
                  <a:pt x="366081" y="63927"/>
                </a:lnTo>
                <a:lnTo>
                  <a:pt x="374840" y="69837"/>
                </a:lnTo>
                <a:lnTo>
                  <a:pt x="380742" y="78605"/>
                </a:lnTo>
                <a:lnTo>
                  <a:pt x="382905" y="89344"/>
                </a:lnTo>
                <a:lnTo>
                  <a:pt x="382905" y="102108"/>
                </a:lnTo>
                <a:lnTo>
                  <a:pt x="444626" y="102108"/>
                </a:lnTo>
                <a:lnTo>
                  <a:pt x="444626" y="89344"/>
                </a:lnTo>
                <a:lnTo>
                  <a:pt x="439058" y="617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9A967C3-B5C3-46F9-858D-B75670E2BCB0}"/>
              </a:ext>
            </a:extLst>
          </p:cNvPr>
          <p:cNvSpPr/>
          <p:nvPr/>
        </p:nvSpPr>
        <p:spPr>
          <a:xfrm>
            <a:off x="6900501" y="5461766"/>
            <a:ext cx="464820" cy="204470"/>
          </a:xfrm>
          <a:custGeom>
            <a:avLst/>
            <a:gdLst/>
            <a:ahLst/>
            <a:cxnLst/>
            <a:rect l="l" t="t" r="r" b="b"/>
            <a:pathLst>
              <a:path w="464820" h="204470">
                <a:moveTo>
                  <a:pt x="355346" y="0"/>
                </a:moveTo>
                <a:lnTo>
                  <a:pt x="89280" y="0"/>
                </a:lnTo>
                <a:lnTo>
                  <a:pt x="54542" y="7021"/>
                </a:lnTo>
                <a:lnTo>
                  <a:pt x="26162" y="26169"/>
                </a:lnTo>
                <a:lnTo>
                  <a:pt x="7020" y="54569"/>
                </a:lnTo>
                <a:lnTo>
                  <a:pt x="0" y="89344"/>
                </a:lnTo>
                <a:lnTo>
                  <a:pt x="0" y="204215"/>
                </a:lnTo>
                <a:lnTo>
                  <a:pt x="61722" y="204215"/>
                </a:lnTo>
                <a:lnTo>
                  <a:pt x="61722" y="89344"/>
                </a:lnTo>
                <a:lnTo>
                  <a:pt x="63902" y="78605"/>
                </a:lnTo>
                <a:lnTo>
                  <a:pt x="69834" y="69837"/>
                </a:lnTo>
                <a:lnTo>
                  <a:pt x="78599" y="63927"/>
                </a:lnTo>
                <a:lnTo>
                  <a:pt x="89280" y="61760"/>
                </a:lnTo>
                <a:lnTo>
                  <a:pt x="439058" y="61760"/>
                </a:lnTo>
                <a:lnTo>
                  <a:pt x="437606" y="54569"/>
                </a:lnTo>
                <a:lnTo>
                  <a:pt x="418465" y="26169"/>
                </a:lnTo>
                <a:lnTo>
                  <a:pt x="390084" y="7021"/>
                </a:lnTo>
                <a:lnTo>
                  <a:pt x="355346" y="0"/>
                </a:lnTo>
                <a:close/>
              </a:path>
              <a:path w="464820" h="204470">
                <a:moveTo>
                  <a:pt x="464819" y="102108"/>
                </a:moveTo>
                <a:lnTo>
                  <a:pt x="362712" y="102108"/>
                </a:lnTo>
                <a:lnTo>
                  <a:pt x="413765" y="153162"/>
                </a:lnTo>
                <a:lnTo>
                  <a:pt x="464819" y="102108"/>
                </a:lnTo>
                <a:close/>
              </a:path>
              <a:path w="464820" h="204470">
                <a:moveTo>
                  <a:pt x="439058" y="61760"/>
                </a:moveTo>
                <a:lnTo>
                  <a:pt x="355346" y="61760"/>
                </a:lnTo>
                <a:lnTo>
                  <a:pt x="366081" y="63927"/>
                </a:lnTo>
                <a:lnTo>
                  <a:pt x="374840" y="69837"/>
                </a:lnTo>
                <a:lnTo>
                  <a:pt x="380742" y="78605"/>
                </a:lnTo>
                <a:lnTo>
                  <a:pt x="382904" y="89344"/>
                </a:lnTo>
                <a:lnTo>
                  <a:pt x="382904" y="102108"/>
                </a:lnTo>
                <a:lnTo>
                  <a:pt x="444626" y="102108"/>
                </a:lnTo>
                <a:lnTo>
                  <a:pt x="444626" y="89344"/>
                </a:lnTo>
                <a:lnTo>
                  <a:pt x="439058" y="617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3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Course Schedule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4C803B1-E7A1-4389-B607-8106A2FBD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8" name="內容版面配置區 1">
            <a:extLst>
              <a:ext uri="{FF2B5EF4-FFF2-40B4-BE49-F238E27FC236}">
                <a16:creationId xmlns:a16="http://schemas.microsoft.com/office/drawing/2014/main" id="{1C5AC458-F0AA-433C-A562-B4A2DB46F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971864"/>
              </p:ext>
            </p:extLst>
          </p:nvPr>
        </p:nvGraphicFramePr>
        <p:xfrm>
          <a:off x="695697" y="913805"/>
          <a:ext cx="11017251" cy="5648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2171">
                  <a:extLst>
                    <a:ext uri="{9D8B030D-6E8A-4147-A177-3AD203B41FA5}">
                      <a16:colId xmlns:a16="http://schemas.microsoft.com/office/drawing/2014/main" val="17458662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10115953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425115937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059672772"/>
                    </a:ext>
                  </a:extLst>
                </a:gridCol>
                <a:gridCol w="1442072">
                  <a:extLst>
                    <a:ext uri="{9D8B030D-6E8A-4147-A177-3AD203B41FA5}">
                      <a16:colId xmlns:a16="http://schemas.microsoft.com/office/drawing/2014/main" val="1702890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W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Date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Lecture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Notes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/>
                        <a:t>Homework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8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Feb. 21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00: 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 Information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HW00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4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Feb. 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Peace Memorial Day</a:t>
                      </a:r>
                      <a:endParaRPr lang="zh-TW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2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01: System Calls &amp; I/O Devices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0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14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02: 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 and Data Integrity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7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21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03: </a:t>
                      </a: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System Basics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Mar. 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04: File System Designs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i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1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Tomb Sweeping Day</a:t>
                      </a:r>
                      <a:endParaRPr lang="zh-TW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Class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5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05: Distributed File Systems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5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Midterm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6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Apr. 25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31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07: Next-generation Hard Disk Drive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9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0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8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23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06: Flash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i="1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PHISON</a:t>
                      </a:r>
                      <a:endParaRPr lang="zh-TW" altLang="en-US" sz="1400" i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0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30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Lecture 08: Persistent Memory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i="1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Flipped</a:t>
                      </a: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8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6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0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13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7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00"/>
                        </a:lnSpc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Jun. 20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Presentation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6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63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5" dirty="0"/>
              <a:t>Polling </a:t>
            </a:r>
            <a:r>
              <a:rPr lang="en-US" altLang="zh-TW" sz="3600" b="1" cap="none" dirty="0"/>
              <a:t>vs. </a:t>
            </a:r>
            <a:r>
              <a:rPr lang="en-US" altLang="zh-TW" sz="3600" b="1" cap="none" spc="-5" dirty="0"/>
              <a:t>Interrupt</a:t>
            </a:r>
            <a:r>
              <a:rPr lang="en-US" altLang="zh-TW" sz="3600" b="1" cap="none" spc="-40" dirty="0"/>
              <a:t> </a:t>
            </a:r>
            <a:r>
              <a:rPr lang="en-US" altLang="zh-TW" sz="3600" b="1" cap="none" dirty="0"/>
              <a:t>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Interrupt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not always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best.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Reason: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Context switch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expensive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(e.g.,</a:t>
            </a:r>
            <a:r>
              <a:rPr lang="en-US" altLang="zh-TW" sz="24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1~10us).</a:t>
            </a:r>
            <a:endParaRPr lang="en-US" altLang="zh-TW" sz="2400" dirty="0">
              <a:latin typeface="Arial"/>
              <a:cs typeface="Arial"/>
            </a:endParaRPr>
          </a:p>
          <a:p>
            <a:pPr marL="1155700" marR="185420" lvl="2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Imagine a device that performs its tasks very 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quickly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: the first</a:t>
            </a:r>
            <a:r>
              <a:rPr lang="en-US" altLang="zh-TW" sz="2000" spc="-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poll usually finds the device to be done with</a:t>
            </a:r>
            <a:r>
              <a:rPr lang="en-US" altLang="zh-TW" sz="20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task.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Using an interrupt in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case will actually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slow down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0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system:</a:t>
            </a:r>
            <a:endParaRPr lang="en-US" altLang="zh-TW" sz="20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switching to another process, </a:t>
            </a: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handling the interrupt,</a:t>
            </a:r>
            <a:r>
              <a:rPr lang="en-US" altLang="zh-TW" sz="20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endParaRPr lang="en-US" altLang="zh-TW" sz="20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switching back to the issuing process is</a:t>
            </a:r>
            <a:r>
              <a:rPr lang="en-US" altLang="zh-TW" sz="20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expensive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355600" marR="415290" indent="-342900">
              <a:lnSpc>
                <a:spcPct val="100000"/>
              </a:lnSpc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Simple Rule: If 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fast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it may be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best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poll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; if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device is </a:t>
            </a:r>
            <a:r>
              <a:rPr lang="en-US" altLang="zh-TW" sz="2800" spc="-35" dirty="0">
                <a:solidFill>
                  <a:srgbClr val="0000FF"/>
                </a:solidFill>
                <a:latin typeface="Arial"/>
                <a:cs typeface="Arial"/>
              </a:rPr>
              <a:t>slow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interrupts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are the</a:t>
            </a:r>
            <a:r>
              <a:rPr lang="en-US" altLang="zh-TW" sz="28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best.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What if the speed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of the device is 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unknown</a:t>
            </a:r>
            <a:r>
              <a:rPr lang="en-US" altLang="zh-TW" sz="2800" i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lang="en-US" altLang="zh-TW" sz="2800" dirty="0">
                <a:latin typeface="Arial"/>
                <a:cs typeface="Arial"/>
              </a:rPr>
              <a:t> </a:t>
            </a:r>
            <a:r>
              <a:rPr lang="en-US" altLang="zh-TW" sz="2800" i="1" spc="-5" dirty="0">
                <a:solidFill>
                  <a:srgbClr val="333333"/>
                </a:solidFill>
                <a:latin typeface="Arial"/>
                <a:cs typeface="Arial"/>
              </a:rPr>
              <a:t>sometimes 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fast </a:t>
            </a:r>
            <a:r>
              <a:rPr lang="en-US" altLang="zh-TW" sz="2800" i="1" spc="-5" dirty="0">
                <a:solidFill>
                  <a:srgbClr val="333333"/>
                </a:solidFill>
                <a:latin typeface="Arial"/>
                <a:cs typeface="Arial"/>
              </a:rPr>
              <a:t>and sometimes</a:t>
            </a:r>
            <a:r>
              <a:rPr lang="en-US" altLang="zh-TW" sz="2800" i="1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i="1" spc="5" dirty="0">
                <a:solidFill>
                  <a:srgbClr val="333333"/>
                </a:solidFill>
                <a:latin typeface="Arial"/>
                <a:cs typeface="Arial"/>
              </a:rPr>
              <a:t>slow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?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hybrid approach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achieve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best of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both</a:t>
            </a:r>
            <a:r>
              <a:rPr lang="en-US" altLang="zh-TW" sz="2400" u="sng" spc="-8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worlds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!</a:t>
            </a:r>
            <a:endParaRPr lang="en-US" altLang="zh-TW" sz="2400" dirty="0">
              <a:latin typeface="Arial"/>
              <a:cs typeface="Arial"/>
            </a:endParaRPr>
          </a:p>
          <a:p>
            <a:pPr marL="1155700" marR="5080" lvl="2">
              <a:lnSpc>
                <a:spcPct val="100000"/>
              </a:lnSpc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It may be best to use a hybrid that polls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little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while and then,</a:t>
            </a:r>
            <a:r>
              <a:rPr lang="en-US" altLang="zh-TW" sz="2000" spc="-2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if the device is not yet finished, uses</a:t>
            </a:r>
            <a:r>
              <a:rPr lang="en-US" altLang="zh-TW" sz="20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interrupts.</a:t>
            </a: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0504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 Calls</a:t>
            </a:r>
          </a:p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Basics of I/O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Devices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</a:t>
            </a:r>
            <a:r>
              <a:rPr lang="en-US" altLang="zh-TW" sz="2400" spc="-14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Architecture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Canonical Device and Canonical</a:t>
            </a:r>
            <a:r>
              <a:rPr lang="en-US" altLang="zh-TW" sz="2400" spc="1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Polling vs.</a:t>
            </a:r>
            <a:r>
              <a:rPr lang="en-US" altLang="zh-TW" sz="2000" spc="-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Interrupt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Device Interaction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Methods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Programmed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vs. Direct Memory</a:t>
            </a:r>
            <a:r>
              <a:rPr lang="en-US" altLang="zh-TW" sz="2000" spc="-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Access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r>
              <a:rPr lang="en-US" altLang="zh-TW" sz="2400" spc="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Driver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Char Device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Block</a:t>
            </a:r>
            <a:r>
              <a:rPr lang="en-US" altLang="zh-TW" sz="2000" spc="-5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endParaRPr lang="en-US" altLang="zh-TW" sz="2800" spc="-5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Case Study of Block I/O Device:</a:t>
            </a:r>
            <a:r>
              <a:rPr lang="en-US" altLang="zh-TW" sz="2800" spc="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HDD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Organization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I/O</a:t>
            </a:r>
            <a:r>
              <a:rPr lang="en-US" altLang="zh-TW" sz="2400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Performance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Scheduling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EB9226-4E9F-47B2-86AE-1FFE6F0334CA}"/>
              </a:ext>
            </a:extLst>
          </p:cNvPr>
          <p:cNvSpPr/>
          <p:nvPr/>
        </p:nvSpPr>
        <p:spPr>
          <a:xfrm>
            <a:off x="8758708" y="134374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0D8DD3-7F6F-4DE9-8BAA-45DEEEA62508}"/>
              </a:ext>
            </a:extLst>
          </p:cNvPr>
          <p:cNvSpPr txBox="1"/>
          <p:nvPr/>
        </p:nvSpPr>
        <p:spPr>
          <a:xfrm>
            <a:off x="9102624" y="1420018"/>
            <a:ext cx="1514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09A6159-C990-4BD0-83FF-5A0ECAD0B78D}"/>
              </a:ext>
            </a:extLst>
          </p:cNvPr>
          <p:cNvSpPr/>
          <p:nvPr/>
        </p:nvSpPr>
        <p:spPr>
          <a:xfrm>
            <a:off x="8758708" y="253398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4AEE584-0667-4D17-A9F0-1166EC5DCA72}"/>
              </a:ext>
            </a:extLst>
          </p:cNvPr>
          <p:cNvSpPr txBox="1"/>
          <p:nvPr/>
        </p:nvSpPr>
        <p:spPr>
          <a:xfrm>
            <a:off x="9049283" y="2610565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6B084B7-40B9-4CB5-A13E-9C86C4E9908D}"/>
              </a:ext>
            </a:extLst>
          </p:cNvPr>
          <p:cNvSpPr/>
          <p:nvPr/>
        </p:nvSpPr>
        <p:spPr>
          <a:xfrm>
            <a:off x="8758708" y="3632790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DBB49C7-28E0-4808-9A9F-0616F973AB9B}"/>
              </a:ext>
            </a:extLst>
          </p:cNvPr>
          <p:cNvSpPr txBox="1"/>
          <p:nvPr/>
        </p:nvSpPr>
        <p:spPr>
          <a:xfrm>
            <a:off x="9049283" y="3709447"/>
            <a:ext cx="161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91911B5-A22F-4A83-99F0-DB649CCEEF4F}"/>
              </a:ext>
            </a:extLst>
          </p:cNvPr>
          <p:cNvSpPr/>
          <p:nvPr/>
        </p:nvSpPr>
        <p:spPr>
          <a:xfrm>
            <a:off x="9631959" y="189695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91E810F-A625-4BD8-B8F4-EAA3BDA18D2B}"/>
              </a:ext>
            </a:extLst>
          </p:cNvPr>
          <p:cNvSpPr/>
          <p:nvPr/>
        </p:nvSpPr>
        <p:spPr>
          <a:xfrm>
            <a:off x="9631959" y="309177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EEAF63C-E65F-4095-AB9D-F98DA363AC5F}"/>
              </a:ext>
            </a:extLst>
          </p:cNvPr>
          <p:cNvSpPr/>
          <p:nvPr/>
        </p:nvSpPr>
        <p:spPr>
          <a:xfrm>
            <a:off x="9631959" y="4192096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E254806-6C9D-4AEC-8AB4-02AD912D2E61}"/>
              </a:ext>
            </a:extLst>
          </p:cNvPr>
          <p:cNvSpPr/>
          <p:nvPr/>
        </p:nvSpPr>
        <p:spPr>
          <a:xfrm>
            <a:off x="9631959" y="5290901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5A93CAFB-EFC2-4E44-AAA7-133915DC00E1}"/>
              </a:ext>
            </a:extLst>
          </p:cNvPr>
          <p:cNvGraphicFramePr>
            <a:graphicFrameLocks noGrp="1"/>
          </p:cNvGraphicFramePr>
          <p:nvPr/>
        </p:nvGraphicFramePr>
        <p:xfrm>
          <a:off x="8720608" y="4682826"/>
          <a:ext cx="2197735" cy="177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Driver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solidFill>
                      <a:srgbClr val="B9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6">
            <a:extLst>
              <a:ext uri="{FF2B5EF4-FFF2-40B4-BE49-F238E27FC236}">
                <a16:creationId xmlns:a16="http://schemas.microsoft.com/office/drawing/2014/main" id="{EB856E57-4B48-4334-8CFA-1E3329EAFA63}"/>
              </a:ext>
            </a:extLst>
          </p:cNvPr>
          <p:cNvSpPr txBox="1"/>
          <p:nvPr/>
        </p:nvSpPr>
        <p:spPr>
          <a:xfrm>
            <a:off x="8746770" y="1942419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37664" algn="l"/>
              </a:tabLst>
            </a:pPr>
            <a:r>
              <a:rPr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u="heavy" spc="21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  <a:p>
            <a:pPr marL="1461770">
              <a:spcBef>
                <a:spcPts val="10"/>
              </a:spcBef>
            </a:pPr>
            <a:r>
              <a:rPr spc="-5" dirty="0">
                <a:latin typeface="Arial"/>
                <a:cs typeface="Arial"/>
              </a:rPr>
              <a:t>Kernel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2E39B2E-53A5-44FB-B97E-FDDADC6E7AFA}"/>
              </a:ext>
            </a:extLst>
          </p:cNvPr>
          <p:cNvSpPr txBox="1"/>
          <p:nvPr/>
        </p:nvSpPr>
        <p:spPr>
          <a:xfrm>
            <a:off x="9194699" y="842726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43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5">
            <a:extLst>
              <a:ext uri="{FF2B5EF4-FFF2-40B4-BE49-F238E27FC236}">
                <a16:creationId xmlns:a16="http://schemas.microsoft.com/office/drawing/2014/main" id="{DFEB7198-3E36-41BE-B70B-24D422F75CCB}"/>
              </a:ext>
            </a:extLst>
          </p:cNvPr>
          <p:cNvSpPr/>
          <p:nvPr/>
        </p:nvSpPr>
        <p:spPr>
          <a:xfrm>
            <a:off x="1989956" y="3933056"/>
            <a:ext cx="8712835" cy="2176780"/>
          </a:xfrm>
          <a:custGeom>
            <a:avLst/>
            <a:gdLst/>
            <a:ahLst/>
            <a:cxnLst/>
            <a:rect l="l" t="t" r="r" b="b"/>
            <a:pathLst>
              <a:path w="8712835" h="2176779">
                <a:moveTo>
                  <a:pt x="0" y="2176272"/>
                </a:moveTo>
                <a:lnTo>
                  <a:pt x="8712708" y="2176272"/>
                </a:lnTo>
                <a:lnTo>
                  <a:pt x="8712708" y="0"/>
                </a:lnTo>
                <a:lnTo>
                  <a:pt x="0" y="0"/>
                </a:lnTo>
                <a:lnTo>
                  <a:pt x="0" y="2176272"/>
                </a:lnTo>
                <a:close/>
              </a:path>
            </a:pathLst>
          </a:custGeom>
          <a:solidFill>
            <a:schemeClr val="bg1"/>
          </a:solidFill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Device </a:t>
            </a:r>
            <a:r>
              <a:rPr lang="en-US" altLang="zh-TW" sz="3600" b="1" cap="none" spc="-5" dirty="0"/>
              <a:t>Interaction Methods</a:t>
            </a:r>
            <a:r>
              <a:rPr lang="en-US" altLang="zh-TW" sz="3600" b="1" cap="none" spc="-25" dirty="0"/>
              <a:t> </a:t>
            </a:r>
            <a:r>
              <a:rPr lang="en-US" altLang="zh-TW" sz="3600" b="1" cap="none" dirty="0"/>
              <a:t>(1/3)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canonical protocol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of 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following four</a:t>
            </a:r>
            <a:r>
              <a:rPr lang="en-US" altLang="zh-TW" sz="2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steps:</a:t>
            </a:r>
            <a:endParaRPr lang="en-US" altLang="zh-TW" sz="2800" dirty="0">
              <a:latin typeface="Arial"/>
              <a:cs typeface="Arial"/>
            </a:endParaRPr>
          </a:p>
          <a:p>
            <a:pPr marL="469266" marR="628015" indent="0">
              <a:spcBef>
                <a:spcPts val="595"/>
              </a:spcBef>
              <a:buNone/>
              <a:tabLst>
                <a:tab pos="9271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   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OS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waits until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device is ready by polling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(i.e.,  </a:t>
            </a:r>
          </a:p>
          <a:p>
            <a:pPr marL="469266" marR="628015" indent="0">
              <a:spcBef>
                <a:spcPts val="595"/>
              </a:spcBef>
              <a:buNone/>
              <a:tabLst>
                <a:tab pos="9271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       repeatedly reading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status</a:t>
            </a:r>
            <a:r>
              <a:rPr lang="en-US" altLang="zh-TW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register);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spcBef>
                <a:spcPts val="575"/>
              </a:spcBef>
              <a:buNone/>
              <a:tabLst>
                <a:tab pos="927100" algn="l"/>
              </a:tabLst>
            </a:pPr>
            <a:r>
              <a:rPr lang="en-US" altLang="zh-TW" b="1" dirty="0">
                <a:solidFill>
                  <a:srgbClr val="0000FF"/>
                </a:solidFill>
                <a:latin typeface="Wingdings"/>
                <a:cs typeface="Wingdings"/>
              </a:rPr>
              <a:t>  </a:t>
            </a: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lang="en-US" altLang="zh-TW" b="1" dirty="0">
                <a:solidFill>
                  <a:srgbClr val="0000FF"/>
                </a:solidFill>
                <a:latin typeface="Arial"/>
                <a:cs typeface="Arial"/>
              </a:rPr>
              <a:t>OS </a:t>
            </a: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sends data </a:t>
            </a:r>
            <a:r>
              <a:rPr lang="en-US" altLang="zh-TW" b="1" dirty="0">
                <a:solidFill>
                  <a:srgbClr val="0000FF"/>
                </a:solidFill>
                <a:latin typeface="Arial"/>
                <a:cs typeface="Arial"/>
              </a:rPr>
              <a:t>down to the </a:t>
            </a: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lang="en-US" altLang="zh-TW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"/>
                <a:cs typeface="Arial"/>
              </a:rPr>
              <a:t>register;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spcBef>
                <a:spcPts val="580"/>
              </a:spcBef>
              <a:buNone/>
              <a:tabLst>
                <a:tab pos="9271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 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	 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OS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writes a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command to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command</a:t>
            </a:r>
            <a:r>
              <a:rPr lang="en-US" altLang="zh-TW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register;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spcBef>
                <a:spcPts val="575"/>
              </a:spcBef>
              <a:buNone/>
              <a:tabLst>
                <a:tab pos="9271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 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	 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OS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waits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for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finish by again polling</a:t>
            </a:r>
            <a:r>
              <a:rPr lang="en-US" altLang="zh-TW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it.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DD93F25A-CC04-4BAD-B7C1-A8AB4B8ED99A}"/>
              </a:ext>
            </a:extLst>
          </p:cNvPr>
          <p:cNvSpPr/>
          <p:nvPr/>
        </p:nvSpPr>
        <p:spPr>
          <a:xfrm>
            <a:off x="2122280" y="4071438"/>
            <a:ext cx="8448189" cy="1900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02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Device </a:t>
            </a:r>
            <a:r>
              <a:rPr lang="en-US" altLang="zh-TW" sz="3600" b="1" cap="none" spc="-5" dirty="0"/>
              <a:t>Interaction Methods</a:t>
            </a:r>
            <a:r>
              <a:rPr lang="en-US" altLang="zh-TW" sz="3600" b="1" cap="none" spc="-25" dirty="0"/>
              <a:t> </a:t>
            </a:r>
            <a:r>
              <a:rPr lang="en-US" altLang="zh-TW" sz="3600" b="1" cap="none" dirty="0"/>
              <a:t>(2/3)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983615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Method 1) Programmed I/O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(PIO)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CPU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involved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with 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lang="en-US" altLang="zh-TW" sz="2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transfer.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340360" lvl="1" indent="-287020"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Port-mapped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are explicitly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transferred,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through  specific </a:t>
            </a:r>
            <a:r>
              <a:rPr lang="en-US" altLang="zh-TW" sz="2400" i="1" spc="-5" dirty="0">
                <a:solidFill>
                  <a:srgbClr val="0000FF"/>
                </a:solidFill>
                <a:latin typeface="Arial"/>
                <a:cs typeface="Arial"/>
              </a:rPr>
              <a:t>port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(which names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device),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i="1" spc="-5" dirty="0">
                <a:solidFill>
                  <a:srgbClr val="0000FF"/>
                </a:solidFill>
                <a:latin typeface="Arial"/>
                <a:cs typeface="Arial"/>
              </a:rPr>
              <a:t>device</a:t>
            </a:r>
            <a:r>
              <a:rPr lang="en-US" altLang="zh-TW" sz="2400" i="1" spc="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400" i="1" dirty="0">
                <a:solidFill>
                  <a:srgbClr val="0000FF"/>
                </a:solidFill>
                <a:latin typeface="Arial"/>
                <a:cs typeface="Arial"/>
              </a:rPr>
              <a:t>register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355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Arial"/>
                <a:cs typeface="Arial"/>
              </a:rPr>
              <a:t>Specialized</a:t>
            </a:r>
            <a:r>
              <a:rPr lang="en-US" altLang="zh-TW" sz="2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0000FF"/>
                </a:solidFill>
                <a:latin typeface="Arial"/>
                <a:cs typeface="Arial"/>
              </a:rPr>
              <a:t>I/O</a:t>
            </a:r>
            <a:r>
              <a:rPr lang="en-US" altLang="zh-TW" sz="2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Arial"/>
                <a:cs typeface="Arial"/>
              </a:rPr>
              <a:t>instructions</a:t>
            </a:r>
            <a:r>
              <a:rPr lang="en-US" altLang="zh-TW"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(such</a:t>
            </a:r>
            <a:r>
              <a:rPr lang="en-US" altLang="zh-TW" sz="2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Courier New"/>
                <a:cs typeface="Courier New"/>
              </a:rPr>
              <a:t>in</a:t>
            </a:r>
            <a:r>
              <a:rPr lang="en-US" altLang="zh-TW" sz="2000" spc="-6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Courier New"/>
                <a:cs typeface="Courier New"/>
              </a:rPr>
              <a:t>out</a:t>
            </a:r>
            <a:r>
              <a:rPr lang="en-US" altLang="zh-TW" sz="2000" spc="-6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x86)</a:t>
            </a:r>
            <a:r>
              <a:rPr lang="en-US" altLang="zh-TW"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lang="en-US" altLang="zh-TW"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used.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spcBef>
                <a:spcPts val="70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Memory-mapped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transfer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through</a:t>
            </a:r>
            <a:r>
              <a:rPr lang="en-US" altLang="zh-TW" sz="24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zh-TW" altLang="en-US" sz="2400" dirty="0">
                <a:latin typeface="Arial"/>
                <a:cs typeface="Arial"/>
              </a:rPr>
              <a:t> </a:t>
            </a:r>
            <a:r>
              <a:rPr lang="en-US" altLang="zh-TW" sz="2400" i="1" spc="-5" dirty="0">
                <a:solidFill>
                  <a:srgbClr val="333333"/>
                </a:solidFill>
                <a:latin typeface="Arial"/>
                <a:cs typeface="Arial"/>
              </a:rPr>
              <a:t>shared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memory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(i.e., device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registers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memory</a:t>
            </a:r>
            <a:r>
              <a:rPr lang="en-US" altLang="zh-TW" sz="24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locations).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350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General memory instructions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(such as </a:t>
            </a:r>
            <a:r>
              <a:rPr lang="en-US" altLang="zh-TW" sz="2000" dirty="0">
                <a:solidFill>
                  <a:srgbClr val="333333"/>
                </a:solidFill>
                <a:latin typeface="Courier New"/>
                <a:cs typeface="Courier New"/>
              </a:rPr>
              <a:t>load</a:t>
            </a:r>
            <a:r>
              <a:rPr lang="en-US" altLang="zh-TW" sz="2000" spc="-819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000" spc="-5" dirty="0">
                <a:solidFill>
                  <a:srgbClr val="333333"/>
                </a:solidFill>
                <a:latin typeface="Courier New"/>
                <a:cs typeface="Courier New"/>
              </a:rPr>
              <a:t>store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are used.</a:t>
            </a: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4A8C70E-D61E-435B-A575-E39EC2145362}"/>
              </a:ext>
            </a:extLst>
          </p:cNvPr>
          <p:cNvSpPr txBox="1"/>
          <p:nvPr/>
        </p:nvSpPr>
        <p:spPr>
          <a:xfrm>
            <a:off x="7998073" y="4565432"/>
            <a:ext cx="850900" cy="344966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7310" rIns="0" bIns="0" rtlCol="0">
            <a:spAutoFit/>
          </a:bodyPr>
          <a:lstStyle/>
          <a:p>
            <a:pPr marL="186055">
              <a:spcBef>
                <a:spcPts val="530"/>
              </a:spcBef>
            </a:pPr>
            <a:r>
              <a:rPr spc="-5" dirty="0">
                <a:latin typeface="Arial"/>
                <a:cs typeface="Arial"/>
              </a:rPr>
              <a:t>CPU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5F3A4-BDCA-480B-A807-D03458E99A48}"/>
              </a:ext>
            </a:extLst>
          </p:cNvPr>
          <p:cNvSpPr txBox="1"/>
          <p:nvPr/>
        </p:nvSpPr>
        <p:spPr>
          <a:xfrm>
            <a:off x="7734420" y="5332004"/>
            <a:ext cx="2635250" cy="344325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66675" rIns="0" bIns="0" rtlCol="0">
            <a:spAutoFit/>
          </a:bodyPr>
          <a:lstStyle/>
          <a:p>
            <a:pPr marL="612775">
              <a:spcBef>
                <a:spcPts val="525"/>
              </a:spcBef>
            </a:pPr>
            <a:r>
              <a:rPr spc="-5" dirty="0">
                <a:latin typeface="Arial"/>
                <a:cs typeface="Arial"/>
              </a:rPr>
              <a:t>Memory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Addr.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AA55728-68CD-4D8D-837E-1DB7719EB95B}"/>
              </a:ext>
            </a:extLst>
          </p:cNvPr>
          <p:cNvSpPr/>
          <p:nvPr/>
        </p:nvSpPr>
        <p:spPr>
          <a:xfrm>
            <a:off x="7063099" y="4985294"/>
            <a:ext cx="1200150" cy="347980"/>
          </a:xfrm>
          <a:custGeom>
            <a:avLst/>
            <a:gdLst/>
            <a:ahLst/>
            <a:cxnLst/>
            <a:rect l="l" t="t" r="r" b="b"/>
            <a:pathLst>
              <a:path w="1200150" h="347979">
                <a:moveTo>
                  <a:pt x="28194" y="271525"/>
                </a:moveTo>
                <a:lnTo>
                  <a:pt x="0" y="271525"/>
                </a:lnTo>
                <a:lnTo>
                  <a:pt x="38100" y="347725"/>
                </a:lnTo>
                <a:lnTo>
                  <a:pt x="69850" y="284225"/>
                </a:lnTo>
                <a:lnTo>
                  <a:pt x="28194" y="284225"/>
                </a:lnTo>
                <a:lnTo>
                  <a:pt x="28194" y="271525"/>
                </a:lnTo>
                <a:close/>
              </a:path>
              <a:path w="1200150" h="347979">
                <a:moveTo>
                  <a:pt x="1180210" y="163956"/>
                </a:moveTo>
                <a:lnTo>
                  <a:pt x="28194" y="163956"/>
                </a:lnTo>
                <a:lnTo>
                  <a:pt x="28194" y="284225"/>
                </a:lnTo>
                <a:lnTo>
                  <a:pt x="48006" y="284225"/>
                </a:lnTo>
                <a:lnTo>
                  <a:pt x="48006" y="183769"/>
                </a:lnTo>
                <a:lnTo>
                  <a:pt x="38100" y="183769"/>
                </a:lnTo>
                <a:lnTo>
                  <a:pt x="48006" y="173862"/>
                </a:lnTo>
                <a:lnTo>
                  <a:pt x="1180210" y="173862"/>
                </a:lnTo>
                <a:lnTo>
                  <a:pt x="1180210" y="163956"/>
                </a:lnTo>
                <a:close/>
              </a:path>
              <a:path w="1200150" h="347979">
                <a:moveTo>
                  <a:pt x="76200" y="271525"/>
                </a:moveTo>
                <a:lnTo>
                  <a:pt x="48006" y="271525"/>
                </a:lnTo>
                <a:lnTo>
                  <a:pt x="48006" y="284225"/>
                </a:lnTo>
                <a:lnTo>
                  <a:pt x="69850" y="284225"/>
                </a:lnTo>
                <a:lnTo>
                  <a:pt x="76200" y="271525"/>
                </a:lnTo>
                <a:close/>
              </a:path>
              <a:path w="1200150" h="347979">
                <a:moveTo>
                  <a:pt x="48006" y="173862"/>
                </a:moveTo>
                <a:lnTo>
                  <a:pt x="38100" y="183769"/>
                </a:lnTo>
                <a:lnTo>
                  <a:pt x="48006" y="183769"/>
                </a:lnTo>
                <a:lnTo>
                  <a:pt x="48006" y="173862"/>
                </a:lnTo>
                <a:close/>
              </a:path>
              <a:path w="1200150" h="347979">
                <a:moveTo>
                  <a:pt x="1200023" y="163956"/>
                </a:moveTo>
                <a:lnTo>
                  <a:pt x="1190117" y="163956"/>
                </a:lnTo>
                <a:lnTo>
                  <a:pt x="1180210" y="173862"/>
                </a:lnTo>
                <a:lnTo>
                  <a:pt x="48006" y="173862"/>
                </a:lnTo>
                <a:lnTo>
                  <a:pt x="48006" y="183769"/>
                </a:lnTo>
                <a:lnTo>
                  <a:pt x="1200023" y="183769"/>
                </a:lnTo>
                <a:lnTo>
                  <a:pt x="1200023" y="163956"/>
                </a:lnTo>
                <a:close/>
              </a:path>
              <a:path w="1200150" h="347979">
                <a:moveTo>
                  <a:pt x="1200023" y="0"/>
                </a:moveTo>
                <a:lnTo>
                  <a:pt x="1180210" y="0"/>
                </a:lnTo>
                <a:lnTo>
                  <a:pt x="1180210" y="173862"/>
                </a:lnTo>
                <a:lnTo>
                  <a:pt x="1190117" y="163956"/>
                </a:lnTo>
                <a:lnTo>
                  <a:pt x="1200023" y="163956"/>
                </a:lnTo>
                <a:lnTo>
                  <a:pt x="1200023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B8AACC9-1CBD-4FE0-9896-AAF6397AF033}"/>
              </a:ext>
            </a:extLst>
          </p:cNvPr>
          <p:cNvSpPr/>
          <p:nvPr/>
        </p:nvSpPr>
        <p:spPr>
          <a:xfrm>
            <a:off x="6477120" y="5866928"/>
            <a:ext cx="1257300" cy="870585"/>
          </a:xfrm>
          <a:custGeom>
            <a:avLst/>
            <a:gdLst/>
            <a:ahLst/>
            <a:cxnLst/>
            <a:rect l="l" t="t" r="r" b="b"/>
            <a:pathLst>
              <a:path w="1257300" h="870584">
                <a:moveTo>
                  <a:pt x="0" y="870204"/>
                </a:moveTo>
                <a:lnTo>
                  <a:pt x="1257300" y="870204"/>
                </a:lnTo>
                <a:lnTo>
                  <a:pt x="1257300" y="0"/>
                </a:lnTo>
                <a:lnTo>
                  <a:pt x="0" y="0"/>
                </a:lnTo>
                <a:lnTo>
                  <a:pt x="0" y="870204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A502DB7-F156-4A16-9EAC-6A1216A2328C}"/>
              </a:ext>
            </a:extLst>
          </p:cNvPr>
          <p:cNvSpPr txBox="1"/>
          <p:nvPr/>
        </p:nvSpPr>
        <p:spPr>
          <a:xfrm>
            <a:off x="6477120" y="6400124"/>
            <a:ext cx="125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I/O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Device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DA9AA61-CCFE-4418-862B-3B579C29543D}"/>
              </a:ext>
            </a:extLst>
          </p:cNvPr>
          <p:cNvSpPr txBox="1"/>
          <p:nvPr/>
        </p:nvSpPr>
        <p:spPr>
          <a:xfrm>
            <a:off x="6563989" y="5962940"/>
            <a:ext cx="1085215" cy="328295"/>
          </a:xfrm>
          <a:prstGeom prst="rect">
            <a:avLst/>
          </a:prstGeom>
          <a:solidFill>
            <a:srgbClr val="9C9CDF"/>
          </a:solidFill>
        </p:spPr>
        <p:txBody>
          <a:bodyPr vert="horz" wrap="square" lIns="0" tIns="50800" rIns="0" bIns="0" rtlCol="0">
            <a:spAutoFit/>
          </a:bodyPr>
          <a:lstStyle/>
          <a:p>
            <a:pPr marL="98425">
              <a:spcBef>
                <a:spcPts val="400"/>
              </a:spcBef>
            </a:pPr>
            <a:r>
              <a:rPr dirty="0">
                <a:latin typeface="Arial"/>
                <a:cs typeface="Arial"/>
              </a:rPr>
              <a:t>Interface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4DF9E219-E221-4FC7-BA64-D04BAB6CF2E0}"/>
              </a:ext>
            </a:extLst>
          </p:cNvPr>
          <p:cNvSpPr/>
          <p:nvPr/>
        </p:nvSpPr>
        <p:spPr>
          <a:xfrm>
            <a:off x="6477120" y="5332003"/>
            <a:ext cx="1257300" cy="417830"/>
          </a:xfrm>
          <a:custGeom>
            <a:avLst/>
            <a:gdLst/>
            <a:ahLst/>
            <a:cxnLst/>
            <a:rect l="l" t="t" r="r" b="b"/>
            <a:pathLst>
              <a:path w="1257300" h="417829">
                <a:moveTo>
                  <a:pt x="0" y="417575"/>
                </a:moveTo>
                <a:lnTo>
                  <a:pt x="1257300" y="417575"/>
                </a:lnTo>
                <a:lnTo>
                  <a:pt x="1257300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45359FCB-5BA9-46E8-88EA-E52B4AD4D43B}"/>
              </a:ext>
            </a:extLst>
          </p:cNvPr>
          <p:cNvSpPr txBox="1"/>
          <p:nvPr/>
        </p:nvSpPr>
        <p:spPr>
          <a:xfrm>
            <a:off x="6477120" y="5411710"/>
            <a:ext cx="1257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I/O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Addr.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AD22F4ED-1D5A-4F14-BA2F-9361C146EC45}"/>
              </a:ext>
            </a:extLst>
          </p:cNvPr>
          <p:cNvSpPr/>
          <p:nvPr/>
        </p:nvSpPr>
        <p:spPr>
          <a:xfrm>
            <a:off x="8581766" y="4985294"/>
            <a:ext cx="516255" cy="347980"/>
          </a:xfrm>
          <a:custGeom>
            <a:avLst/>
            <a:gdLst/>
            <a:ahLst/>
            <a:cxnLst/>
            <a:rect l="l" t="t" r="r" b="b"/>
            <a:pathLst>
              <a:path w="516254" h="347979">
                <a:moveTo>
                  <a:pt x="467994" y="271525"/>
                </a:moveTo>
                <a:lnTo>
                  <a:pt x="439800" y="271525"/>
                </a:lnTo>
                <a:lnTo>
                  <a:pt x="477900" y="347725"/>
                </a:lnTo>
                <a:lnTo>
                  <a:pt x="509650" y="284225"/>
                </a:lnTo>
                <a:lnTo>
                  <a:pt x="467994" y="284225"/>
                </a:lnTo>
                <a:lnTo>
                  <a:pt x="467994" y="271525"/>
                </a:lnTo>
                <a:close/>
              </a:path>
              <a:path w="516254" h="347979">
                <a:moveTo>
                  <a:pt x="467994" y="173862"/>
                </a:moveTo>
                <a:lnTo>
                  <a:pt x="467994" y="284225"/>
                </a:lnTo>
                <a:lnTo>
                  <a:pt x="487806" y="284225"/>
                </a:lnTo>
                <a:lnTo>
                  <a:pt x="487806" y="183769"/>
                </a:lnTo>
                <a:lnTo>
                  <a:pt x="477900" y="183769"/>
                </a:lnTo>
                <a:lnTo>
                  <a:pt x="467994" y="173862"/>
                </a:lnTo>
                <a:close/>
              </a:path>
              <a:path w="516254" h="347979">
                <a:moveTo>
                  <a:pt x="516000" y="271525"/>
                </a:moveTo>
                <a:lnTo>
                  <a:pt x="487806" y="271525"/>
                </a:lnTo>
                <a:lnTo>
                  <a:pt x="487806" y="284225"/>
                </a:lnTo>
                <a:lnTo>
                  <a:pt x="509650" y="284225"/>
                </a:lnTo>
                <a:lnTo>
                  <a:pt x="516000" y="271525"/>
                </a:lnTo>
                <a:close/>
              </a:path>
              <a:path w="516254" h="347979">
                <a:moveTo>
                  <a:pt x="19811" y="0"/>
                </a:moveTo>
                <a:lnTo>
                  <a:pt x="0" y="0"/>
                </a:lnTo>
                <a:lnTo>
                  <a:pt x="0" y="183769"/>
                </a:lnTo>
                <a:lnTo>
                  <a:pt x="467994" y="183769"/>
                </a:lnTo>
                <a:lnTo>
                  <a:pt x="467994" y="173862"/>
                </a:lnTo>
                <a:lnTo>
                  <a:pt x="19811" y="173862"/>
                </a:lnTo>
                <a:lnTo>
                  <a:pt x="9905" y="163956"/>
                </a:lnTo>
                <a:lnTo>
                  <a:pt x="19811" y="163956"/>
                </a:lnTo>
                <a:lnTo>
                  <a:pt x="19811" y="0"/>
                </a:lnTo>
                <a:close/>
              </a:path>
              <a:path w="516254" h="347979">
                <a:moveTo>
                  <a:pt x="487806" y="163956"/>
                </a:moveTo>
                <a:lnTo>
                  <a:pt x="19811" y="163956"/>
                </a:lnTo>
                <a:lnTo>
                  <a:pt x="19811" y="173862"/>
                </a:lnTo>
                <a:lnTo>
                  <a:pt x="467994" y="173862"/>
                </a:lnTo>
                <a:lnTo>
                  <a:pt x="477900" y="183769"/>
                </a:lnTo>
                <a:lnTo>
                  <a:pt x="487806" y="183769"/>
                </a:lnTo>
                <a:lnTo>
                  <a:pt x="487806" y="163956"/>
                </a:lnTo>
                <a:close/>
              </a:path>
              <a:path w="516254" h="347979">
                <a:moveTo>
                  <a:pt x="19811" y="163956"/>
                </a:moveTo>
                <a:lnTo>
                  <a:pt x="9905" y="163956"/>
                </a:lnTo>
                <a:lnTo>
                  <a:pt x="19811" y="173862"/>
                </a:lnTo>
                <a:lnTo>
                  <a:pt x="19811" y="163956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231D285D-603D-46DD-98A5-4E335151FF56}"/>
              </a:ext>
            </a:extLst>
          </p:cNvPr>
          <p:cNvSpPr/>
          <p:nvPr/>
        </p:nvSpPr>
        <p:spPr>
          <a:xfrm>
            <a:off x="7069194" y="5712241"/>
            <a:ext cx="76200" cy="194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B246FA60-7F58-4D65-AA7F-AA16A0AA1C74}"/>
              </a:ext>
            </a:extLst>
          </p:cNvPr>
          <p:cNvSpPr txBox="1"/>
          <p:nvPr/>
        </p:nvSpPr>
        <p:spPr>
          <a:xfrm>
            <a:off x="6627234" y="4835560"/>
            <a:ext cx="12954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750E6C"/>
                </a:solidFill>
                <a:latin typeface="Courier New"/>
                <a:cs typeface="Courier New"/>
              </a:rPr>
              <a:t>load</a:t>
            </a:r>
            <a:r>
              <a:rPr sz="1600" spc="-550" dirty="0">
                <a:solidFill>
                  <a:srgbClr val="750E6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Arial"/>
                <a:cs typeface="Arial"/>
              </a:rPr>
              <a:t>/ </a:t>
            </a:r>
            <a:r>
              <a:rPr sz="1600" spc="-5" dirty="0">
                <a:solidFill>
                  <a:srgbClr val="750E6C"/>
                </a:solidFill>
                <a:latin typeface="Courier New"/>
                <a:cs typeface="Courier New"/>
              </a:rPr>
              <a:t>store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A7BE181C-B14B-4EDC-95C8-88C3928E9885}"/>
              </a:ext>
            </a:extLst>
          </p:cNvPr>
          <p:cNvSpPr txBox="1"/>
          <p:nvPr/>
        </p:nvSpPr>
        <p:spPr>
          <a:xfrm>
            <a:off x="7352913" y="4253138"/>
            <a:ext cx="212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Memory-mapped</a:t>
            </a:r>
            <a:r>
              <a:rPr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I/O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9E145E9C-67C5-4374-AD79-4AD21C6C8527}"/>
              </a:ext>
            </a:extLst>
          </p:cNvPr>
          <p:cNvSpPr txBox="1"/>
          <p:nvPr/>
        </p:nvSpPr>
        <p:spPr>
          <a:xfrm>
            <a:off x="6471407" y="5134010"/>
            <a:ext cx="3930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0x</a:t>
            </a:r>
            <a:r>
              <a:rPr sz="1200" spc="10" dirty="0">
                <a:latin typeface="Courier New"/>
                <a:cs typeface="Courier New"/>
              </a:rPr>
              <a:t>0</a:t>
            </a:r>
            <a:r>
              <a:rPr sz="1200" dirty="0"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1B54E915-190C-4F85-A5C4-CFF03D818D81}"/>
              </a:ext>
            </a:extLst>
          </p:cNvPr>
          <p:cNvSpPr txBox="1"/>
          <p:nvPr/>
        </p:nvSpPr>
        <p:spPr>
          <a:xfrm>
            <a:off x="8932030" y="4762118"/>
            <a:ext cx="1427480" cy="580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1600" spc="-5" dirty="0">
                <a:solidFill>
                  <a:srgbClr val="750E6C"/>
                </a:solidFill>
                <a:latin typeface="Courier New"/>
                <a:cs typeface="Courier New"/>
              </a:rPr>
              <a:t>load</a:t>
            </a:r>
            <a:r>
              <a:rPr sz="1600" spc="-525" dirty="0">
                <a:solidFill>
                  <a:srgbClr val="750E6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Arial"/>
                <a:cs typeface="Arial"/>
              </a:rPr>
              <a:t>/ </a:t>
            </a:r>
            <a:r>
              <a:rPr sz="1600" spc="-5" dirty="0">
                <a:solidFill>
                  <a:srgbClr val="750E6C"/>
                </a:solidFill>
                <a:latin typeface="Courier New"/>
                <a:cs typeface="Courier New"/>
              </a:rPr>
              <a:t>store</a:t>
            </a:r>
            <a:endParaRPr sz="1600">
              <a:latin typeface="Courier New"/>
              <a:cs typeface="Courier New"/>
            </a:endParaRPr>
          </a:p>
          <a:p>
            <a:pPr marR="5080" algn="r">
              <a:spcBef>
                <a:spcPts val="430"/>
              </a:spcBef>
            </a:pPr>
            <a:r>
              <a:rPr sz="1200" spc="-5" dirty="0">
                <a:latin typeface="Courier New"/>
                <a:cs typeface="Courier New"/>
              </a:rPr>
              <a:t>0x</a:t>
            </a:r>
            <a:r>
              <a:rPr sz="1200" spc="10" dirty="0">
                <a:latin typeface="Courier New"/>
                <a:cs typeface="Courier New"/>
              </a:rPr>
              <a:t>F</a:t>
            </a:r>
            <a:r>
              <a:rPr sz="1200" dirty="0">
                <a:latin typeface="Courier New"/>
                <a:cs typeface="Courier New"/>
              </a:rPr>
              <a:t>F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F4E6B22D-6F1E-4E01-AC0D-231BA80F593B}"/>
              </a:ext>
            </a:extLst>
          </p:cNvPr>
          <p:cNvSpPr txBox="1"/>
          <p:nvPr/>
        </p:nvSpPr>
        <p:spPr>
          <a:xfrm>
            <a:off x="3103748" y="4239422"/>
            <a:ext cx="171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Port-mapped</a:t>
            </a:r>
            <a:r>
              <a:rPr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I/O</a:t>
            </a:r>
            <a:endParaRPr dirty="0">
              <a:latin typeface="Arial"/>
              <a:cs typeface="Arial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3879D7C7-B573-4C3D-A526-49C7913D5B33}"/>
              </a:ext>
            </a:extLst>
          </p:cNvPr>
          <p:cNvSpPr txBox="1"/>
          <p:nvPr/>
        </p:nvSpPr>
        <p:spPr>
          <a:xfrm>
            <a:off x="2819520" y="4565432"/>
            <a:ext cx="848994" cy="344966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67310" rIns="0" bIns="0" rtlCol="0">
            <a:spAutoFit/>
          </a:bodyPr>
          <a:lstStyle/>
          <a:p>
            <a:pPr marL="184150">
              <a:spcBef>
                <a:spcPts val="530"/>
              </a:spcBef>
            </a:pPr>
            <a:r>
              <a:rPr spc="-5" dirty="0">
                <a:latin typeface="Arial"/>
                <a:cs typeface="Arial"/>
              </a:rPr>
              <a:t>CPU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3A4918A-D333-4A02-9169-C3E8E94C04A0}"/>
              </a:ext>
            </a:extLst>
          </p:cNvPr>
          <p:cNvSpPr txBox="1"/>
          <p:nvPr/>
        </p:nvSpPr>
        <p:spPr>
          <a:xfrm>
            <a:off x="3282817" y="5866927"/>
            <a:ext cx="2719070" cy="282385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1270" rIns="0" bIns="0" rtlCol="0">
            <a:spAutoFit/>
          </a:bodyPr>
          <a:lstStyle/>
          <a:p>
            <a:pPr marL="1270" algn="ctr">
              <a:lnSpc>
                <a:spcPct val="110000"/>
              </a:lnSpc>
            </a:pPr>
            <a:r>
              <a:rPr spc="-5" dirty="0">
                <a:latin typeface="Arial"/>
                <a:cs typeface="Arial"/>
              </a:rPr>
              <a:t>Memory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3DAFE8CA-D7BA-4339-ABBE-70583CD5BBB9}"/>
              </a:ext>
            </a:extLst>
          </p:cNvPr>
          <p:cNvSpPr txBox="1"/>
          <p:nvPr/>
        </p:nvSpPr>
        <p:spPr>
          <a:xfrm>
            <a:off x="1938648" y="5866928"/>
            <a:ext cx="1257300" cy="87058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95885"/>
            <a:r>
              <a:rPr dirty="0">
                <a:latin typeface="Arial"/>
                <a:cs typeface="Arial"/>
              </a:rPr>
              <a:t>I/O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Device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C19DB75E-CBFF-4088-9019-7399BB27801C}"/>
              </a:ext>
            </a:extLst>
          </p:cNvPr>
          <p:cNvSpPr txBox="1"/>
          <p:nvPr/>
        </p:nvSpPr>
        <p:spPr>
          <a:xfrm>
            <a:off x="2023992" y="5962940"/>
            <a:ext cx="1087120" cy="328295"/>
          </a:xfrm>
          <a:prstGeom prst="rect">
            <a:avLst/>
          </a:prstGeom>
          <a:solidFill>
            <a:srgbClr val="9C9CDF"/>
          </a:solidFill>
        </p:spPr>
        <p:txBody>
          <a:bodyPr vert="horz" wrap="square" lIns="0" tIns="50800" rIns="0" bIns="0" rtlCol="0">
            <a:spAutoFit/>
          </a:bodyPr>
          <a:lstStyle/>
          <a:p>
            <a:pPr marL="98425">
              <a:spcBef>
                <a:spcPts val="400"/>
              </a:spcBef>
            </a:pPr>
            <a:r>
              <a:rPr dirty="0">
                <a:latin typeface="Arial"/>
                <a:cs typeface="Arial"/>
              </a:rPr>
              <a:t>Interface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59A96843-A09F-49C5-8AF1-5BA1ED204D6C}"/>
              </a:ext>
            </a:extLst>
          </p:cNvPr>
          <p:cNvSpPr/>
          <p:nvPr/>
        </p:nvSpPr>
        <p:spPr>
          <a:xfrm>
            <a:off x="3400165" y="4985295"/>
            <a:ext cx="1286510" cy="883285"/>
          </a:xfrm>
          <a:custGeom>
            <a:avLst/>
            <a:gdLst/>
            <a:ahLst/>
            <a:cxnLst/>
            <a:rect l="l" t="t" r="r" b="b"/>
            <a:pathLst>
              <a:path w="1286510" h="883285">
                <a:moveTo>
                  <a:pt x="1238377" y="806970"/>
                </a:moveTo>
                <a:lnTo>
                  <a:pt x="1210183" y="806970"/>
                </a:lnTo>
                <a:lnTo>
                  <a:pt x="1248283" y="883170"/>
                </a:lnTo>
                <a:lnTo>
                  <a:pt x="1280033" y="819670"/>
                </a:lnTo>
                <a:lnTo>
                  <a:pt x="1238377" y="819670"/>
                </a:lnTo>
                <a:lnTo>
                  <a:pt x="1238377" y="806970"/>
                </a:lnTo>
                <a:close/>
              </a:path>
              <a:path w="1286510" h="883285">
                <a:moveTo>
                  <a:pt x="1238377" y="441579"/>
                </a:moveTo>
                <a:lnTo>
                  <a:pt x="1238377" y="819670"/>
                </a:lnTo>
                <a:lnTo>
                  <a:pt x="1258189" y="819670"/>
                </a:lnTo>
                <a:lnTo>
                  <a:pt x="1258189" y="451485"/>
                </a:lnTo>
                <a:lnTo>
                  <a:pt x="1248283" y="451485"/>
                </a:lnTo>
                <a:lnTo>
                  <a:pt x="1238377" y="441579"/>
                </a:lnTo>
                <a:close/>
              </a:path>
              <a:path w="1286510" h="883285">
                <a:moveTo>
                  <a:pt x="1286383" y="806970"/>
                </a:moveTo>
                <a:lnTo>
                  <a:pt x="1258189" y="806970"/>
                </a:lnTo>
                <a:lnTo>
                  <a:pt x="1258189" y="819670"/>
                </a:lnTo>
                <a:lnTo>
                  <a:pt x="1280033" y="819670"/>
                </a:lnTo>
                <a:lnTo>
                  <a:pt x="1286383" y="806970"/>
                </a:lnTo>
                <a:close/>
              </a:path>
              <a:path w="1286510" h="883285">
                <a:moveTo>
                  <a:pt x="19812" y="0"/>
                </a:moveTo>
                <a:lnTo>
                  <a:pt x="0" y="0"/>
                </a:lnTo>
                <a:lnTo>
                  <a:pt x="0" y="451485"/>
                </a:lnTo>
                <a:lnTo>
                  <a:pt x="1238377" y="451485"/>
                </a:lnTo>
                <a:lnTo>
                  <a:pt x="1238377" y="441579"/>
                </a:lnTo>
                <a:lnTo>
                  <a:pt x="19812" y="441579"/>
                </a:lnTo>
                <a:lnTo>
                  <a:pt x="9906" y="431673"/>
                </a:lnTo>
                <a:lnTo>
                  <a:pt x="19812" y="431673"/>
                </a:lnTo>
                <a:lnTo>
                  <a:pt x="19812" y="0"/>
                </a:lnTo>
                <a:close/>
              </a:path>
              <a:path w="1286510" h="883285">
                <a:moveTo>
                  <a:pt x="1258189" y="431673"/>
                </a:moveTo>
                <a:lnTo>
                  <a:pt x="19812" y="431673"/>
                </a:lnTo>
                <a:lnTo>
                  <a:pt x="19812" y="441579"/>
                </a:lnTo>
                <a:lnTo>
                  <a:pt x="1238377" y="441579"/>
                </a:lnTo>
                <a:lnTo>
                  <a:pt x="1248283" y="451485"/>
                </a:lnTo>
                <a:lnTo>
                  <a:pt x="1258189" y="451485"/>
                </a:lnTo>
                <a:lnTo>
                  <a:pt x="1258189" y="431673"/>
                </a:lnTo>
                <a:close/>
              </a:path>
              <a:path w="1286510" h="883285">
                <a:moveTo>
                  <a:pt x="19812" y="431673"/>
                </a:moveTo>
                <a:lnTo>
                  <a:pt x="9906" y="431673"/>
                </a:lnTo>
                <a:lnTo>
                  <a:pt x="19812" y="441579"/>
                </a:lnTo>
                <a:lnTo>
                  <a:pt x="19812" y="431673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6E5ED2A6-E82E-4D39-9B4B-48EC736B587D}"/>
              </a:ext>
            </a:extLst>
          </p:cNvPr>
          <p:cNvSpPr/>
          <p:nvPr/>
        </p:nvSpPr>
        <p:spPr>
          <a:xfrm>
            <a:off x="2530723" y="4985295"/>
            <a:ext cx="560070" cy="883285"/>
          </a:xfrm>
          <a:custGeom>
            <a:avLst/>
            <a:gdLst/>
            <a:ahLst/>
            <a:cxnLst/>
            <a:rect l="l" t="t" r="r" b="b"/>
            <a:pathLst>
              <a:path w="560069" h="883285">
                <a:moveTo>
                  <a:pt x="28193" y="806970"/>
                </a:moveTo>
                <a:lnTo>
                  <a:pt x="0" y="806970"/>
                </a:lnTo>
                <a:lnTo>
                  <a:pt x="38100" y="883170"/>
                </a:lnTo>
                <a:lnTo>
                  <a:pt x="69850" y="819670"/>
                </a:lnTo>
                <a:lnTo>
                  <a:pt x="28193" y="819670"/>
                </a:lnTo>
                <a:lnTo>
                  <a:pt x="28193" y="806970"/>
                </a:lnTo>
                <a:close/>
              </a:path>
              <a:path w="560069" h="883285">
                <a:moveTo>
                  <a:pt x="540131" y="431673"/>
                </a:moveTo>
                <a:lnTo>
                  <a:pt x="28193" y="431673"/>
                </a:lnTo>
                <a:lnTo>
                  <a:pt x="28193" y="819670"/>
                </a:lnTo>
                <a:lnTo>
                  <a:pt x="48006" y="819670"/>
                </a:lnTo>
                <a:lnTo>
                  <a:pt x="48006" y="451485"/>
                </a:lnTo>
                <a:lnTo>
                  <a:pt x="38100" y="451485"/>
                </a:lnTo>
                <a:lnTo>
                  <a:pt x="48006" y="441579"/>
                </a:lnTo>
                <a:lnTo>
                  <a:pt x="540131" y="441579"/>
                </a:lnTo>
                <a:lnTo>
                  <a:pt x="540131" y="431673"/>
                </a:lnTo>
                <a:close/>
              </a:path>
              <a:path w="560069" h="883285">
                <a:moveTo>
                  <a:pt x="76200" y="806970"/>
                </a:moveTo>
                <a:lnTo>
                  <a:pt x="48006" y="806970"/>
                </a:lnTo>
                <a:lnTo>
                  <a:pt x="48006" y="819670"/>
                </a:lnTo>
                <a:lnTo>
                  <a:pt x="69850" y="819670"/>
                </a:lnTo>
                <a:lnTo>
                  <a:pt x="76200" y="806970"/>
                </a:lnTo>
                <a:close/>
              </a:path>
              <a:path w="560069" h="883285">
                <a:moveTo>
                  <a:pt x="48006" y="441579"/>
                </a:moveTo>
                <a:lnTo>
                  <a:pt x="38100" y="451485"/>
                </a:lnTo>
                <a:lnTo>
                  <a:pt x="48006" y="451485"/>
                </a:lnTo>
                <a:lnTo>
                  <a:pt x="48006" y="441579"/>
                </a:lnTo>
                <a:close/>
              </a:path>
              <a:path w="560069" h="883285">
                <a:moveTo>
                  <a:pt x="559943" y="431673"/>
                </a:moveTo>
                <a:lnTo>
                  <a:pt x="550037" y="431673"/>
                </a:lnTo>
                <a:lnTo>
                  <a:pt x="540131" y="441579"/>
                </a:lnTo>
                <a:lnTo>
                  <a:pt x="48006" y="441579"/>
                </a:lnTo>
                <a:lnTo>
                  <a:pt x="48006" y="451485"/>
                </a:lnTo>
                <a:lnTo>
                  <a:pt x="559943" y="451485"/>
                </a:lnTo>
                <a:lnTo>
                  <a:pt x="559943" y="431673"/>
                </a:lnTo>
                <a:close/>
              </a:path>
              <a:path w="560069" h="883285">
                <a:moveTo>
                  <a:pt x="559943" y="0"/>
                </a:moveTo>
                <a:lnTo>
                  <a:pt x="540131" y="0"/>
                </a:lnTo>
                <a:lnTo>
                  <a:pt x="540131" y="441579"/>
                </a:lnTo>
                <a:lnTo>
                  <a:pt x="550037" y="431673"/>
                </a:lnTo>
                <a:lnTo>
                  <a:pt x="559943" y="431673"/>
                </a:lnTo>
                <a:lnTo>
                  <a:pt x="55994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5730B485-B56E-476F-9990-FF76854C7E4A}"/>
              </a:ext>
            </a:extLst>
          </p:cNvPr>
          <p:cNvSpPr/>
          <p:nvPr/>
        </p:nvSpPr>
        <p:spPr>
          <a:xfrm>
            <a:off x="2418709" y="5501168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80" h="212089">
                <a:moveTo>
                  <a:pt x="0" y="211836"/>
                </a:moveTo>
                <a:lnTo>
                  <a:pt x="297180" y="211836"/>
                </a:lnTo>
                <a:lnTo>
                  <a:pt x="297180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F864CFDA-9515-4808-84CD-A0A5876DA4CF}"/>
              </a:ext>
            </a:extLst>
          </p:cNvPr>
          <p:cNvSpPr txBox="1"/>
          <p:nvPr/>
        </p:nvSpPr>
        <p:spPr>
          <a:xfrm>
            <a:off x="2039639" y="4994025"/>
            <a:ext cx="1054100" cy="7600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60325" algn="ctr">
              <a:spcBef>
                <a:spcPts val="894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600" b="1" spc="-5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Arial"/>
                <a:cs typeface="Arial"/>
              </a:rPr>
              <a:t>/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out</a:t>
            </a:r>
            <a:endParaRPr sz="1600">
              <a:latin typeface="Courier New"/>
              <a:cs typeface="Courier New"/>
            </a:endParaRPr>
          </a:p>
          <a:p>
            <a:pPr algn="ctr">
              <a:spcBef>
                <a:spcPts val="905"/>
              </a:spcBef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I/O</a:t>
            </a:r>
            <a:r>
              <a:rPr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port(s)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757067B2-5081-4FB6-A63B-0AAB34045BCF}"/>
              </a:ext>
            </a:extLst>
          </p:cNvPr>
          <p:cNvSpPr/>
          <p:nvPr/>
        </p:nvSpPr>
        <p:spPr>
          <a:xfrm>
            <a:off x="4486777" y="5501168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80" h="212089">
                <a:moveTo>
                  <a:pt x="0" y="211836"/>
                </a:moveTo>
                <a:lnTo>
                  <a:pt x="297180" y="211836"/>
                </a:lnTo>
                <a:lnTo>
                  <a:pt x="297180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34591C6A-5159-49AD-8B95-D3BCF9BCB8CD}"/>
              </a:ext>
            </a:extLst>
          </p:cNvPr>
          <p:cNvSpPr txBox="1"/>
          <p:nvPr/>
        </p:nvSpPr>
        <p:spPr>
          <a:xfrm>
            <a:off x="3271387" y="4994024"/>
            <a:ext cx="2726690" cy="8826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28600">
              <a:spcBef>
                <a:spcPts val="894"/>
              </a:spcBef>
            </a:pPr>
            <a:r>
              <a:rPr sz="1600" spc="-5" dirty="0">
                <a:solidFill>
                  <a:srgbClr val="750E6C"/>
                </a:solidFill>
                <a:latin typeface="Courier New"/>
                <a:cs typeface="Courier New"/>
              </a:rPr>
              <a:t>load</a:t>
            </a:r>
            <a:r>
              <a:rPr sz="1600" spc="-500" dirty="0">
                <a:solidFill>
                  <a:srgbClr val="750E6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Arial"/>
                <a:cs typeface="Arial"/>
              </a:rPr>
              <a:t>/ </a:t>
            </a:r>
            <a:r>
              <a:rPr sz="1600" spc="-5" dirty="0">
                <a:solidFill>
                  <a:srgbClr val="750E6C"/>
                </a:solidFill>
                <a:latin typeface="Courier New"/>
                <a:cs typeface="Courier New"/>
              </a:rPr>
              <a:t>store</a:t>
            </a:r>
            <a:endParaRPr sz="1600" dirty="0">
              <a:latin typeface="Courier New"/>
              <a:cs typeface="Courier New"/>
            </a:endParaRPr>
          </a:p>
          <a:p>
            <a:pPr marL="1270" algn="ctr">
              <a:lnSpc>
                <a:spcPts val="1925"/>
              </a:lnSpc>
              <a:spcBef>
                <a:spcPts val="905"/>
              </a:spcBef>
            </a:pPr>
            <a:r>
              <a:rPr i="1" spc="-5" dirty="0">
                <a:solidFill>
                  <a:srgbClr val="750E6C"/>
                </a:solidFill>
                <a:latin typeface="Arial"/>
                <a:cs typeface="Arial"/>
              </a:rPr>
              <a:t>Memory</a:t>
            </a:r>
            <a:r>
              <a:rPr i="1" spc="-6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750E6C"/>
                </a:solidFill>
                <a:latin typeface="Arial"/>
                <a:cs typeface="Arial"/>
              </a:rPr>
              <a:t>Address</a:t>
            </a:r>
            <a:endParaRPr dirty="0">
              <a:latin typeface="Arial"/>
              <a:cs typeface="Arial"/>
            </a:endParaRPr>
          </a:p>
          <a:p>
            <a:pPr algn="ctr">
              <a:lnSpc>
                <a:spcPts val="1205"/>
              </a:lnSpc>
              <a:tabLst>
                <a:tab pos="2332990" algn="l"/>
              </a:tabLst>
            </a:pPr>
            <a:r>
              <a:rPr sz="1200" spc="-5" dirty="0">
                <a:latin typeface="Courier New"/>
                <a:cs typeface="Courier New"/>
              </a:rPr>
              <a:t>0x</a:t>
            </a:r>
            <a:r>
              <a:rPr sz="1200" spc="5" dirty="0">
                <a:latin typeface="Courier New"/>
                <a:cs typeface="Courier New"/>
              </a:rPr>
              <a:t>0</a:t>
            </a:r>
            <a:r>
              <a:rPr sz="1200" dirty="0">
                <a:latin typeface="Courier New"/>
                <a:cs typeface="Courier New"/>
              </a:rPr>
              <a:t>0	</a:t>
            </a:r>
            <a:r>
              <a:rPr sz="1200" spc="-5" dirty="0">
                <a:latin typeface="Courier New"/>
                <a:cs typeface="Courier New"/>
              </a:rPr>
              <a:t>0x</a:t>
            </a:r>
            <a:r>
              <a:rPr sz="1200" spc="5" dirty="0">
                <a:latin typeface="Courier New"/>
                <a:cs typeface="Courier New"/>
              </a:rPr>
              <a:t>F</a:t>
            </a:r>
            <a:r>
              <a:rPr sz="1200" dirty="0">
                <a:latin typeface="Courier New"/>
                <a:cs typeface="Courier New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2010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Class</a:t>
            </a:r>
            <a:r>
              <a:rPr lang="en-US" altLang="zh-TW" sz="3600" b="1" cap="none" spc="-70" dirty="0"/>
              <a:t> </a:t>
            </a:r>
            <a:r>
              <a:rPr lang="en-US" altLang="zh-TW" sz="3600" b="1" cap="none" spc="-5" dirty="0"/>
              <a:t>Discussion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5080" indent="-3429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Question: What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 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potential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inefficiency of  Programmed I/O even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though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interrupt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used?</a:t>
            </a:r>
            <a:endParaRPr lang="en-US" altLang="zh-TW" dirty="0">
              <a:latin typeface="Arial"/>
              <a:cs typeface="Arial"/>
            </a:endParaRPr>
          </a:p>
          <a:p>
            <a:pPr marL="570230" indent="0">
              <a:spcBef>
                <a:spcPts val="2535"/>
              </a:spcBef>
              <a:buNone/>
            </a:pPr>
            <a:r>
              <a:rPr lang="en-US" altLang="zh-TW" sz="1800" dirty="0">
                <a:latin typeface="Arial"/>
                <a:cs typeface="Arial"/>
              </a:rPr>
              <a:t>                       CPU</a:t>
            </a:r>
          </a:p>
          <a:p>
            <a:pPr marL="570230" indent="0">
              <a:spcBef>
                <a:spcPts val="1380"/>
              </a:spcBef>
              <a:buNone/>
            </a:pPr>
            <a:r>
              <a:rPr lang="en-US" altLang="zh-TW" sz="1800" spc="-5" dirty="0">
                <a:latin typeface="Arial"/>
                <a:cs typeface="Arial"/>
              </a:rPr>
              <a:t>              I/O</a:t>
            </a:r>
            <a:r>
              <a:rPr lang="en-US" altLang="zh-TW" sz="1800" spc="-20" dirty="0">
                <a:latin typeface="Arial"/>
                <a:cs typeface="Arial"/>
              </a:rPr>
              <a:t> </a:t>
            </a:r>
            <a:r>
              <a:rPr lang="en-US" altLang="zh-TW" sz="1800" dirty="0">
                <a:latin typeface="Arial"/>
                <a:cs typeface="Arial"/>
              </a:rPr>
              <a:t>Device</a:t>
            </a:r>
          </a:p>
          <a:p>
            <a:pPr marL="570230" indent="0">
              <a:spcBef>
                <a:spcPts val="1380"/>
              </a:spcBef>
              <a:buNone/>
            </a:pPr>
            <a:endParaRPr lang="en-US" altLang="zh-TW" sz="1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b="1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5" dirty="0">
                <a:solidFill>
                  <a:srgbClr val="FF0000"/>
                </a:solidFill>
                <a:latin typeface="Arial"/>
                <a:cs typeface="Arial"/>
              </a:rPr>
              <a:t>Answer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The CPU could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be still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overburdened when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transferring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large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chunk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of data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to a</a:t>
            </a:r>
            <a:r>
              <a:rPr lang="en-US" altLang="zh-TW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device.</a:t>
            </a:r>
            <a:endParaRPr lang="en-US" altLang="zh-TW" dirty="0">
              <a:latin typeface="Arial"/>
              <a:cs typeface="Arial"/>
            </a:endParaRPr>
          </a:p>
          <a:p>
            <a:pPr marL="570230" indent="0">
              <a:spcBef>
                <a:spcPts val="2285"/>
              </a:spcBef>
              <a:buNone/>
            </a:pPr>
            <a:r>
              <a:rPr lang="en-US" altLang="zh-TW" sz="1800" dirty="0">
                <a:latin typeface="Arial"/>
                <a:cs typeface="Arial"/>
              </a:rPr>
              <a:t>               CPU</a:t>
            </a:r>
          </a:p>
          <a:p>
            <a:pPr marL="570230" indent="0">
              <a:spcBef>
                <a:spcPts val="1380"/>
              </a:spcBef>
              <a:buNone/>
            </a:pPr>
            <a:r>
              <a:rPr lang="en-US" altLang="zh-TW" sz="1800" spc="-5" dirty="0">
                <a:latin typeface="Arial"/>
                <a:cs typeface="Arial"/>
              </a:rPr>
              <a:t>      I/O</a:t>
            </a:r>
            <a:r>
              <a:rPr lang="en-US" altLang="zh-TW" sz="1800" spc="-20" dirty="0">
                <a:latin typeface="Arial"/>
                <a:cs typeface="Arial"/>
              </a:rPr>
              <a:t> </a:t>
            </a:r>
            <a:r>
              <a:rPr lang="en-US" altLang="zh-TW" sz="1800" dirty="0">
                <a:latin typeface="Arial"/>
                <a:cs typeface="Arial"/>
              </a:rPr>
              <a:t>Device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E72B972-508A-4002-8BEF-BC05181D40DE}"/>
              </a:ext>
            </a:extLst>
          </p:cNvPr>
          <p:cNvSpPr/>
          <p:nvPr/>
        </p:nvSpPr>
        <p:spPr>
          <a:xfrm>
            <a:off x="2998068" y="4293096"/>
            <a:ext cx="6488950" cy="910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612E474-AB2A-4701-A24A-9DF75D37C348}"/>
              </a:ext>
            </a:extLst>
          </p:cNvPr>
          <p:cNvSpPr/>
          <p:nvPr/>
        </p:nvSpPr>
        <p:spPr>
          <a:xfrm>
            <a:off x="5055960" y="4201864"/>
            <a:ext cx="1440180" cy="603885"/>
          </a:xfrm>
          <a:custGeom>
            <a:avLst/>
            <a:gdLst/>
            <a:ahLst/>
            <a:cxnLst/>
            <a:rect l="l" t="t" r="r" b="b"/>
            <a:pathLst>
              <a:path w="1440179" h="603885">
                <a:moveTo>
                  <a:pt x="0" y="301751"/>
                </a:moveTo>
                <a:lnTo>
                  <a:pt x="11603" y="247519"/>
                </a:lnTo>
                <a:lnTo>
                  <a:pt x="45057" y="196472"/>
                </a:lnTo>
                <a:lnTo>
                  <a:pt x="98326" y="149464"/>
                </a:lnTo>
                <a:lnTo>
                  <a:pt x="131755" y="127742"/>
                </a:lnTo>
                <a:lnTo>
                  <a:pt x="169375" y="107348"/>
                </a:lnTo>
                <a:lnTo>
                  <a:pt x="210931" y="88392"/>
                </a:lnTo>
                <a:lnTo>
                  <a:pt x="256168" y="70977"/>
                </a:lnTo>
                <a:lnTo>
                  <a:pt x="304834" y="55213"/>
                </a:lnTo>
                <a:lnTo>
                  <a:pt x="356672" y="41204"/>
                </a:lnTo>
                <a:lnTo>
                  <a:pt x="411429" y="29058"/>
                </a:lnTo>
                <a:lnTo>
                  <a:pt x="468850" y="18881"/>
                </a:lnTo>
                <a:lnTo>
                  <a:pt x="528681" y="10780"/>
                </a:lnTo>
                <a:lnTo>
                  <a:pt x="590668" y="4862"/>
                </a:lnTo>
                <a:lnTo>
                  <a:pt x="654555" y="1233"/>
                </a:lnTo>
                <a:lnTo>
                  <a:pt x="720089" y="0"/>
                </a:lnTo>
                <a:lnTo>
                  <a:pt x="785624" y="1233"/>
                </a:lnTo>
                <a:lnTo>
                  <a:pt x="849511" y="4862"/>
                </a:lnTo>
                <a:lnTo>
                  <a:pt x="911498" y="10780"/>
                </a:lnTo>
                <a:lnTo>
                  <a:pt x="971329" y="18881"/>
                </a:lnTo>
                <a:lnTo>
                  <a:pt x="1028750" y="29058"/>
                </a:lnTo>
                <a:lnTo>
                  <a:pt x="1083507" y="41204"/>
                </a:lnTo>
                <a:lnTo>
                  <a:pt x="1135345" y="55213"/>
                </a:lnTo>
                <a:lnTo>
                  <a:pt x="1184011" y="70977"/>
                </a:lnTo>
                <a:lnTo>
                  <a:pt x="1229248" y="88391"/>
                </a:lnTo>
                <a:lnTo>
                  <a:pt x="1270804" y="107348"/>
                </a:lnTo>
                <a:lnTo>
                  <a:pt x="1308424" y="127742"/>
                </a:lnTo>
                <a:lnTo>
                  <a:pt x="1341853" y="149464"/>
                </a:lnTo>
                <a:lnTo>
                  <a:pt x="1395122" y="196472"/>
                </a:lnTo>
                <a:lnTo>
                  <a:pt x="1428576" y="247519"/>
                </a:lnTo>
                <a:lnTo>
                  <a:pt x="1440179" y="301751"/>
                </a:lnTo>
                <a:lnTo>
                  <a:pt x="1437236" y="329213"/>
                </a:lnTo>
                <a:lnTo>
                  <a:pt x="1414453" y="381959"/>
                </a:lnTo>
                <a:lnTo>
                  <a:pt x="1370837" y="431093"/>
                </a:lnTo>
                <a:lnTo>
                  <a:pt x="1308424" y="475761"/>
                </a:lnTo>
                <a:lnTo>
                  <a:pt x="1270804" y="496155"/>
                </a:lnTo>
                <a:lnTo>
                  <a:pt x="1229248" y="515111"/>
                </a:lnTo>
                <a:lnTo>
                  <a:pt x="1184011" y="532526"/>
                </a:lnTo>
                <a:lnTo>
                  <a:pt x="1135345" y="548290"/>
                </a:lnTo>
                <a:lnTo>
                  <a:pt x="1083507" y="562299"/>
                </a:lnTo>
                <a:lnTo>
                  <a:pt x="1028750" y="574445"/>
                </a:lnTo>
                <a:lnTo>
                  <a:pt x="971329" y="584622"/>
                </a:lnTo>
                <a:lnTo>
                  <a:pt x="911498" y="592723"/>
                </a:lnTo>
                <a:lnTo>
                  <a:pt x="849511" y="598641"/>
                </a:lnTo>
                <a:lnTo>
                  <a:pt x="785624" y="602270"/>
                </a:lnTo>
                <a:lnTo>
                  <a:pt x="720089" y="603503"/>
                </a:lnTo>
                <a:lnTo>
                  <a:pt x="654555" y="602270"/>
                </a:lnTo>
                <a:lnTo>
                  <a:pt x="590668" y="598641"/>
                </a:lnTo>
                <a:lnTo>
                  <a:pt x="528681" y="592723"/>
                </a:lnTo>
                <a:lnTo>
                  <a:pt x="468850" y="584622"/>
                </a:lnTo>
                <a:lnTo>
                  <a:pt x="411429" y="574445"/>
                </a:lnTo>
                <a:lnTo>
                  <a:pt x="356672" y="562299"/>
                </a:lnTo>
                <a:lnTo>
                  <a:pt x="304834" y="548290"/>
                </a:lnTo>
                <a:lnTo>
                  <a:pt x="256168" y="532526"/>
                </a:lnTo>
                <a:lnTo>
                  <a:pt x="210931" y="515111"/>
                </a:lnTo>
                <a:lnTo>
                  <a:pt x="169375" y="496155"/>
                </a:lnTo>
                <a:lnTo>
                  <a:pt x="131755" y="475761"/>
                </a:lnTo>
                <a:lnTo>
                  <a:pt x="98326" y="454039"/>
                </a:lnTo>
                <a:lnTo>
                  <a:pt x="45057" y="407031"/>
                </a:lnTo>
                <a:lnTo>
                  <a:pt x="11603" y="355984"/>
                </a:lnTo>
                <a:lnTo>
                  <a:pt x="0" y="301751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A454A13-7063-4486-9A81-3520260E7C10}"/>
              </a:ext>
            </a:extLst>
          </p:cNvPr>
          <p:cNvSpPr/>
          <p:nvPr/>
        </p:nvSpPr>
        <p:spPr>
          <a:xfrm>
            <a:off x="3494914" y="1926168"/>
            <a:ext cx="5198995" cy="923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03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Device </a:t>
            </a:r>
            <a:r>
              <a:rPr lang="en-US" altLang="zh-TW" sz="3600" b="1" cap="none" spc="-5" dirty="0"/>
              <a:t>Interaction Methods</a:t>
            </a:r>
            <a:r>
              <a:rPr lang="en-US" altLang="zh-TW" sz="3600" b="1" cap="none" spc="-25" dirty="0"/>
              <a:t> </a:t>
            </a:r>
            <a:r>
              <a:rPr lang="en-US" altLang="zh-TW" sz="3600" b="1" cap="none" dirty="0"/>
              <a:t>(3/3)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Method 2) Direct Memory Access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(DMA)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data transfer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conducted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without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much CPU</a:t>
            </a:r>
            <a:r>
              <a:rPr lang="en-US" altLang="zh-TW" sz="28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intervention.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379730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OS </a:t>
            </a:r>
            <a:r>
              <a:rPr lang="en-US" altLang="zh-TW" sz="2400" spc="-10" dirty="0">
                <a:solidFill>
                  <a:srgbClr val="750E6C"/>
                </a:solidFill>
                <a:latin typeface="Arial"/>
                <a:cs typeface="Arial"/>
              </a:rPr>
              <a:t>offloads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transfer (from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memory) to the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DMA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hardware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freeing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4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CPU.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When complete,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DMA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raises an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interrupt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notify</a:t>
            </a:r>
            <a:r>
              <a:rPr lang="en-US" altLang="zh-TW" sz="24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OS.</a:t>
            </a:r>
            <a:endParaRPr lang="en-US" altLang="zh-TW" sz="2400" dirty="0">
              <a:latin typeface="Arial"/>
              <a:cs typeface="Arial"/>
            </a:endParaRPr>
          </a:p>
          <a:p>
            <a:pPr marL="570230" marR="7386320" indent="0">
              <a:lnSpc>
                <a:spcPct val="157500"/>
              </a:lnSpc>
              <a:spcBef>
                <a:spcPts val="320"/>
              </a:spcBef>
              <a:buNone/>
            </a:pPr>
            <a:r>
              <a:rPr lang="en-US" altLang="zh-TW" sz="2000" dirty="0">
                <a:latin typeface="Arial"/>
                <a:cs typeface="Arial"/>
              </a:rPr>
              <a:t>                CPU  </a:t>
            </a:r>
          </a:p>
          <a:p>
            <a:pPr marL="570230" marR="7386320" indent="0">
              <a:lnSpc>
                <a:spcPct val="157500"/>
              </a:lnSpc>
              <a:spcBef>
                <a:spcPts val="320"/>
              </a:spcBef>
              <a:buNone/>
            </a:pPr>
            <a:r>
              <a:rPr lang="en-US" altLang="zh-TW" sz="2000" dirty="0">
                <a:latin typeface="Arial"/>
                <a:cs typeface="Arial"/>
              </a:rPr>
              <a:t>                DMA</a:t>
            </a:r>
          </a:p>
          <a:p>
            <a:pPr marL="570230" marR="7386320" indent="0">
              <a:lnSpc>
                <a:spcPct val="157500"/>
              </a:lnSpc>
              <a:spcBef>
                <a:spcPts val="320"/>
              </a:spcBef>
              <a:buNone/>
            </a:pPr>
            <a:r>
              <a:rPr lang="en-US" altLang="zh-TW" sz="2000" spc="-5" dirty="0">
                <a:latin typeface="Arial"/>
                <a:cs typeface="Arial"/>
              </a:rPr>
              <a:t>       I/O</a:t>
            </a:r>
            <a:r>
              <a:rPr lang="en-US" altLang="zh-TW" sz="2000" spc="-20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Device</a:t>
            </a:r>
            <a:endParaRPr lang="en-US" altLang="zh-TW" sz="2950" dirty="0">
              <a:latin typeface="Arial"/>
              <a:cs typeface="Arial"/>
            </a:endParaRPr>
          </a:p>
          <a:p>
            <a:pPr marL="355600" indent="-342900"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Both methods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are still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use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today.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Method 1) Programmed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I/O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(with CPU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involved)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Port-mapped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I/O (e.g.,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ARM) &amp; Memory-mapped I/O (e.g.,</a:t>
            </a:r>
            <a:r>
              <a:rPr lang="en-US" altLang="zh-TW" sz="2000" spc="-2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Intel)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Method 2) Direct Memory Access (without CPU</a:t>
            </a:r>
            <a:r>
              <a:rPr lang="en-US" altLang="zh-TW"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involved)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24E18C4-FE2D-48B9-804A-33B26A0FAB1F}"/>
              </a:ext>
            </a:extLst>
          </p:cNvPr>
          <p:cNvSpPr/>
          <p:nvPr/>
        </p:nvSpPr>
        <p:spPr>
          <a:xfrm>
            <a:off x="3142084" y="3083616"/>
            <a:ext cx="6500767" cy="1390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56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 Calls</a:t>
            </a:r>
          </a:p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Basics of I/O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Devices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</a:t>
            </a:r>
            <a:r>
              <a:rPr lang="en-US" altLang="zh-TW" sz="2400" spc="-14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Architecture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Canonical Device and Canonical</a:t>
            </a:r>
            <a:r>
              <a:rPr lang="en-US" altLang="zh-TW" sz="2400" spc="1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Polling vs.</a:t>
            </a:r>
            <a:r>
              <a:rPr lang="en-US" altLang="zh-TW" sz="2000" spc="-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Interrupt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 Interaction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Methods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Programmed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Direct Memory</a:t>
            </a:r>
            <a:r>
              <a:rPr lang="en-US" altLang="zh-TW" sz="2000" spc="-26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Access</a:t>
            </a:r>
          </a:p>
          <a:p>
            <a:pPr marL="756285" lvl="1" indent="-287020"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Device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Driver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Char Device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vs.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r>
              <a:rPr lang="en-US" altLang="zh-TW" sz="20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Device</a:t>
            </a:r>
            <a:endParaRPr lang="en-US" altLang="zh-TW" sz="28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Case Study of Block I/O Device:</a:t>
            </a:r>
            <a:r>
              <a:rPr lang="en-US" altLang="zh-TW" sz="2800" spc="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HDD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Organization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I/O</a:t>
            </a:r>
            <a:r>
              <a:rPr lang="en-US" altLang="zh-TW" sz="2400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Performance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Scheduling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EB9226-4E9F-47B2-86AE-1FFE6F0334CA}"/>
              </a:ext>
            </a:extLst>
          </p:cNvPr>
          <p:cNvSpPr/>
          <p:nvPr/>
        </p:nvSpPr>
        <p:spPr>
          <a:xfrm>
            <a:off x="8758708" y="134374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0D8DD3-7F6F-4DE9-8BAA-45DEEEA62508}"/>
              </a:ext>
            </a:extLst>
          </p:cNvPr>
          <p:cNvSpPr txBox="1"/>
          <p:nvPr/>
        </p:nvSpPr>
        <p:spPr>
          <a:xfrm>
            <a:off x="9102624" y="1420018"/>
            <a:ext cx="1514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09A6159-C990-4BD0-83FF-5A0ECAD0B78D}"/>
              </a:ext>
            </a:extLst>
          </p:cNvPr>
          <p:cNvSpPr/>
          <p:nvPr/>
        </p:nvSpPr>
        <p:spPr>
          <a:xfrm>
            <a:off x="8758708" y="253398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4AEE584-0667-4D17-A9F0-1166EC5DCA72}"/>
              </a:ext>
            </a:extLst>
          </p:cNvPr>
          <p:cNvSpPr txBox="1"/>
          <p:nvPr/>
        </p:nvSpPr>
        <p:spPr>
          <a:xfrm>
            <a:off x="9049283" y="2610565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6B084B7-40B9-4CB5-A13E-9C86C4E9908D}"/>
              </a:ext>
            </a:extLst>
          </p:cNvPr>
          <p:cNvSpPr/>
          <p:nvPr/>
        </p:nvSpPr>
        <p:spPr>
          <a:xfrm>
            <a:off x="8758708" y="3632790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DBB49C7-28E0-4808-9A9F-0616F973AB9B}"/>
              </a:ext>
            </a:extLst>
          </p:cNvPr>
          <p:cNvSpPr txBox="1"/>
          <p:nvPr/>
        </p:nvSpPr>
        <p:spPr>
          <a:xfrm>
            <a:off x="9049283" y="3709447"/>
            <a:ext cx="161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91911B5-A22F-4A83-99F0-DB649CCEEF4F}"/>
              </a:ext>
            </a:extLst>
          </p:cNvPr>
          <p:cNvSpPr/>
          <p:nvPr/>
        </p:nvSpPr>
        <p:spPr>
          <a:xfrm>
            <a:off x="9631959" y="189695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91E810F-A625-4BD8-B8F4-EAA3BDA18D2B}"/>
              </a:ext>
            </a:extLst>
          </p:cNvPr>
          <p:cNvSpPr/>
          <p:nvPr/>
        </p:nvSpPr>
        <p:spPr>
          <a:xfrm>
            <a:off x="9631959" y="309177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EEAF63C-E65F-4095-AB9D-F98DA363AC5F}"/>
              </a:ext>
            </a:extLst>
          </p:cNvPr>
          <p:cNvSpPr/>
          <p:nvPr/>
        </p:nvSpPr>
        <p:spPr>
          <a:xfrm>
            <a:off x="9631959" y="4192096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E254806-6C9D-4AEC-8AB4-02AD912D2E61}"/>
              </a:ext>
            </a:extLst>
          </p:cNvPr>
          <p:cNvSpPr/>
          <p:nvPr/>
        </p:nvSpPr>
        <p:spPr>
          <a:xfrm>
            <a:off x="9631959" y="5290901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5A93CAFB-EFC2-4E44-AAA7-133915DC00E1}"/>
              </a:ext>
            </a:extLst>
          </p:cNvPr>
          <p:cNvGraphicFramePr>
            <a:graphicFrameLocks noGrp="1"/>
          </p:cNvGraphicFramePr>
          <p:nvPr/>
        </p:nvGraphicFramePr>
        <p:xfrm>
          <a:off x="8720608" y="4682826"/>
          <a:ext cx="2197735" cy="177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Driver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solidFill>
                      <a:srgbClr val="B9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6">
            <a:extLst>
              <a:ext uri="{FF2B5EF4-FFF2-40B4-BE49-F238E27FC236}">
                <a16:creationId xmlns:a16="http://schemas.microsoft.com/office/drawing/2014/main" id="{EB856E57-4B48-4334-8CFA-1E3329EAFA63}"/>
              </a:ext>
            </a:extLst>
          </p:cNvPr>
          <p:cNvSpPr txBox="1"/>
          <p:nvPr/>
        </p:nvSpPr>
        <p:spPr>
          <a:xfrm>
            <a:off x="8746770" y="1942419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37664" algn="l"/>
              </a:tabLst>
            </a:pPr>
            <a:r>
              <a:rPr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u="heavy" spc="21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  <a:p>
            <a:pPr marL="1461770">
              <a:spcBef>
                <a:spcPts val="10"/>
              </a:spcBef>
            </a:pPr>
            <a:r>
              <a:rPr spc="-5" dirty="0">
                <a:latin typeface="Arial"/>
                <a:cs typeface="Arial"/>
              </a:rPr>
              <a:t>Kernel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2E39B2E-53A5-44FB-B97E-FDDADC6E7AFA}"/>
              </a:ext>
            </a:extLst>
          </p:cNvPr>
          <p:cNvSpPr txBox="1"/>
          <p:nvPr/>
        </p:nvSpPr>
        <p:spPr>
          <a:xfrm>
            <a:off x="9194699" y="842726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387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Device Driver</a:t>
            </a:r>
            <a:r>
              <a:rPr lang="en-US" altLang="zh-TW" sz="3600" b="1" cap="none" spc="-110" dirty="0"/>
              <a:t> </a:t>
            </a:r>
            <a:r>
              <a:rPr lang="en-US" altLang="zh-TW" sz="3600" b="1" cap="none" dirty="0"/>
              <a:t>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5080" indent="-3429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reality,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device may have its specific interface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internal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structures.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Driver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encapsulates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device-specific</a:t>
            </a:r>
            <a:r>
              <a:rPr lang="en-US" altLang="zh-TW" sz="2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details.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Applications issue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I/O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requests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devices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via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POSIX</a:t>
            </a:r>
            <a:r>
              <a:rPr lang="en-US" altLang="zh-TW" sz="2400" spc="-7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API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specific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device driver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handles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I/O</a:t>
            </a:r>
            <a:r>
              <a:rPr lang="en-US" altLang="zh-TW" sz="24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request.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Manufacturers implement the device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driver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for each</a:t>
            </a:r>
            <a:r>
              <a:rPr lang="en-US" altLang="zh-TW" sz="20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device.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Over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70%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OS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code (millions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lines) is device</a:t>
            </a:r>
            <a:r>
              <a:rPr lang="en-US" altLang="zh-TW" sz="2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drivers.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5E89E51-4DC7-44BB-94F4-22457D1E5795}"/>
              </a:ext>
            </a:extLst>
          </p:cNvPr>
          <p:cNvSpPr/>
          <p:nvPr/>
        </p:nvSpPr>
        <p:spPr>
          <a:xfrm>
            <a:off x="1776223" y="6009894"/>
            <a:ext cx="8640445" cy="0"/>
          </a:xfrm>
          <a:custGeom>
            <a:avLst/>
            <a:gdLst/>
            <a:ahLst/>
            <a:cxnLst/>
            <a:rect l="l" t="t" r="r" b="b"/>
            <a:pathLst>
              <a:path w="8640445">
                <a:moveTo>
                  <a:pt x="0" y="0"/>
                </a:moveTo>
                <a:lnTo>
                  <a:pt x="8639937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DA6A4BC-2B32-4566-A359-76CADFFBDC87}"/>
              </a:ext>
            </a:extLst>
          </p:cNvPr>
          <p:cNvSpPr/>
          <p:nvPr/>
        </p:nvSpPr>
        <p:spPr>
          <a:xfrm>
            <a:off x="9576817" y="4562094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343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51B968F-EA6A-408B-B53C-C46328EFA16C}"/>
              </a:ext>
            </a:extLst>
          </p:cNvPr>
          <p:cNvSpPr txBox="1"/>
          <p:nvPr/>
        </p:nvSpPr>
        <p:spPr>
          <a:xfrm>
            <a:off x="9662286" y="3838703"/>
            <a:ext cx="673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User</a:t>
            </a:r>
            <a:endParaRPr>
              <a:latin typeface="Arial"/>
              <a:cs typeface="Arial"/>
            </a:endParaRPr>
          </a:p>
          <a:p>
            <a:pPr marL="12700"/>
            <a:r>
              <a:rPr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pa</a:t>
            </a:r>
            <a:r>
              <a:rPr dirty="0">
                <a:latin typeface="Arial"/>
                <a:cs typeface="Arial"/>
              </a:rPr>
              <a:t>ce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330AA6D-0277-4AE0-8E51-C8A148822E95}"/>
              </a:ext>
            </a:extLst>
          </p:cNvPr>
          <p:cNvSpPr txBox="1"/>
          <p:nvPr/>
        </p:nvSpPr>
        <p:spPr>
          <a:xfrm>
            <a:off x="1775460" y="4384547"/>
            <a:ext cx="7801609" cy="2988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spcBef>
                <a:spcPts val="170"/>
              </a:spcBef>
            </a:pPr>
            <a:r>
              <a:rPr dirty="0">
                <a:latin typeface="Arial"/>
                <a:cs typeface="Arial"/>
              </a:rPr>
              <a:t>POSIX API </a:t>
            </a:r>
            <a:r>
              <a:rPr spc="-5" dirty="0">
                <a:latin typeface="Arial"/>
                <a:cs typeface="Arial"/>
              </a:rPr>
              <a:t>[open, read, </a:t>
            </a:r>
            <a:r>
              <a:rPr spc="-10" dirty="0">
                <a:latin typeface="Arial"/>
                <a:cs typeface="Arial"/>
              </a:rPr>
              <a:t>write, </a:t>
            </a:r>
            <a:r>
              <a:rPr spc="-5" dirty="0">
                <a:latin typeface="Arial"/>
                <a:cs typeface="Arial"/>
              </a:rPr>
              <a:t>close,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etc.]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D8F1ECA-9048-4EB5-B132-A89E33932E04}"/>
              </a:ext>
            </a:extLst>
          </p:cNvPr>
          <p:cNvSpPr txBox="1"/>
          <p:nvPr/>
        </p:nvSpPr>
        <p:spPr>
          <a:xfrm>
            <a:off x="4405883" y="5631179"/>
            <a:ext cx="5171440" cy="298800"/>
          </a:xfrm>
          <a:prstGeom prst="rect">
            <a:avLst/>
          </a:prstGeom>
          <a:solidFill>
            <a:srgbClr val="212168"/>
          </a:solidFill>
        </p:spPr>
        <p:txBody>
          <a:bodyPr vert="horz" wrap="square" lIns="0" tIns="21590" rIns="0" bIns="0" rtlCol="0">
            <a:spAutoFit/>
          </a:bodyPr>
          <a:lstStyle/>
          <a:p>
            <a:pPr marL="418465">
              <a:spcBef>
                <a:spcPts val="17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Block Device Driver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[SCSI,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ATA,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USB,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etc.]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70EF9E2-AA10-467F-AF8B-33C4665B87D7}"/>
              </a:ext>
            </a:extLst>
          </p:cNvPr>
          <p:cNvSpPr txBox="1"/>
          <p:nvPr/>
        </p:nvSpPr>
        <p:spPr>
          <a:xfrm>
            <a:off x="1775460" y="3968496"/>
            <a:ext cx="7801609" cy="2988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21590" rIns="0" bIns="0" rtlCol="0">
            <a:spAutoFit/>
          </a:bodyPr>
          <a:lstStyle/>
          <a:p>
            <a:pPr marL="3175" algn="ctr">
              <a:spcBef>
                <a:spcPts val="170"/>
              </a:spcBef>
            </a:pPr>
            <a:r>
              <a:rPr spc="-5" dirty="0">
                <a:latin typeface="Arial"/>
                <a:cs typeface="Arial"/>
              </a:rPr>
              <a:t>Application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F568016-0614-425E-96D0-521D6DB8D0C2}"/>
              </a:ext>
            </a:extLst>
          </p:cNvPr>
          <p:cNvSpPr txBox="1"/>
          <p:nvPr/>
        </p:nvSpPr>
        <p:spPr>
          <a:xfrm>
            <a:off x="4405883" y="6045708"/>
            <a:ext cx="5171440" cy="57150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6350" rIns="0" bIns="0" rtlCol="0">
            <a:spAutoFit/>
          </a:bodyPr>
          <a:lstStyle/>
          <a:p>
            <a:pPr marL="3175" algn="ctr">
              <a:spcBef>
                <a:spcPts val="50"/>
              </a:spcBef>
            </a:pPr>
            <a:r>
              <a:rPr spc="-5" dirty="0">
                <a:latin typeface="Arial"/>
                <a:cs typeface="Arial"/>
              </a:rPr>
              <a:t>Block </a:t>
            </a:r>
            <a:r>
              <a:rPr dirty="0">
                <a:latin typeface="Arial"/>
                <a:cs typeface="Arial"/>
              </a:rPr>
              <a:t>I/O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Device</a:t>
            </a:r>
            <a:endParaRPr>
              <a:latin typeface="Arial"/>
              <a:cs typeface="Arial"/>
            </a:endParaRPr>
          </a:p>
          <a:p>
            <a:pPr marL="1270" algn="ctr"/>
            <a:r>
              <a:rPr spc="-5" dirty="0">
                <a:latin typeface="Arial"/>
                <a:cs typeface="Arial"/>
              </a:rPr>
              <a:t>[hard disk drive, solid-state drive,</a:t>
            </a:r>
            <a:r>
              <a:rPr spc="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etc.]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D6F1AAA8-53B9-425A-BFC3-E98D63B5FB0E}"/>
              </a:ext>
            </a:extLst>
          </p:cNvPr>
          <p:cNvSpPr/>
          <p:nvPr/>
        </p:nvSpPr>
        <p:spPr>
          <a:xfrm>
            <a:off x="1775459" y="6045708"/>
            <a:ext cx="2542540" cy="571500"/>
          </a:xfrm>
          <a:custGeom>
            <a:avLst/>
            <a:gdLst/>
            <a:ahLst/>
            <a:cxnLst/>
            <a:rect l="l" t="t" r="r" b="b"/>
            <a:pathLst>
              <a:path w="2542540" h="571500">
                <a:moveTo>
                  <a:pt x="0" y="571499"/>
                </a:moveTo>
                <a:lnTo>
                  <a:pt x="2542032" y="571499"/>
                </a:lnTo>
                <a:lnTo>
                  <a:pt x="2542032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1851783-913B-4666-87A6-7DE5D6A5FC60}"/>
              </a:ext>
            </a:extLst>
          </p:cNvPr>
          <p:cNvSpPr txBox="1"/>
          <p:nvPr/>
        </p:nvSpPr>
        <p:spPr>
          <a:xfrm>
            <a:off x="1846579" y="6039104"/>
            <a:ext cx="2400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25" algn="ctr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Char </a:t>
            </a:r>
            <a:r>
              <a:rPr dirty="0">
                <a:latin typeface="Arial"/>
                <a:cs typeface="Arial"/>
              </a:rPr>
              <a:t>I/O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Device</a:t>
            </a:r>
            <a:endParaRPr>
              <a:latin typeface="Arial"/>
              <a:cs typeface="Arial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Arial"/>
                <a:cs typeface="Arial"/>
              </a:rPr>
              <a:t>[keyboard, mouse,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etc.]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6896331D-1C4F-4C5B-9C77-44EC5AE2664E}"/>
              </a:ext>
            </a:extLst>
          </p:cNvPr>
          <p:cNvSpPr txBox="1"/>
          <p:nvPr/>
        </p:nvSpPr>
        <p:spPr>
          <a:xfrm>
            <a:off x="1775459" y="5631179"/>
            <a:ext cx="2542540" cy="298800"/>
          </a:xfrm>
          <a:prstGeom prst="rect">
            <a:avLst/>
          </a:prstGeom>
          <a:solidFill>
            <a:srgbClr val="212168"/>
          </a:solidFill>
        </p:spPr>
        <p:txBody>
          <a:bodyPr vert="horz" wrap="square" lIns="0" tIns="21590" rIns="0" bIns="0" rtlCol="0">
            <a:spAutoFit/>
          </a:bodyPr>
          <a:lstStyle/>
          <a:p>
            <a:pPr marL="281305">
              <a:spcBef>
                <a:spcPts val="170"/>
              </a:spcBef>
            </a:pPr>
            <a:r>
              <a:rPr spc="-25" dirty="0">
                <a:solidFill>
                  <a:srgbClr val="FFFFFF"/>
                </a:solidFill>
                <a:latin typeface="Arial"/>
                <a:cs typeface="Arial"/>
              </a:rPr>
              <a:t>Char.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68215BE8-7BC8-437F-ABB2-E3F1F8EFF1FA}"/>
              </a:ext>
            </a:extLst>
          </p:cNvPr>
          <p:cNvSpPr txBox="1"/>
          <p:nvPr/>
        </p:nvSpPr>
        <p:spPr>
          <a:xfrm>
            <a:off x="9649459" y="4956506"/>
            <a:ext cx="68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K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ne</a:t>
            </a:r>
            <a:r>
              <a:rPr dirty="0">
                <a:latin typeface="Arial"/>
                <a:cs typeface="Arial"/>
              </a:rPr>
              <a:t>l</a:t>
            </a:r>
            <a:endParaRPr>
              <a:latin typeface="Arial"/>
              <a:cs typeface="Arial"/>
            </a:endParaRPr>
          </a:p>
          <a:p>
            <a:pPr marL="18415">
              <a:spcBef>
                <a:spcPts val="5"/>
              </a:spcBef>
            </a:pPr>
            <a:r>
              <a:rPr spc="-5" dirty="0">
                <a:latin typeface="Arial"/>
                <a:cs typeface="Arial"/>
              </a:rPr>
              <a:t>Space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66277958-F4C4-4E75-BD85-94EA6285A9DF}"/>
              </a:ext>
            </a:extLst>
          </p:cNvPr>
          <p:cNvSpPr txBox="1"/>
          <p:nvPr/>
        </p:nvSpPr>
        <p:spPr>
          <a:xfrm>
            <a:off x="9630283" y="6037579"/>
            <a:ext cx="724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4945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I/O  </a:t>
            </a:r>
            <a:r>
              <a:rPr spc="-5" dirty="0">
                <a:latin typeface="Arial"/>
                <a:cs typeface="Arial"/>
              </a:rPr>
              <a:t>Device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F288C4E1-F06C-4008-91AD-C3ED5FCE7758}"/>
              </a:ext>
            </a:extLst>
          </p:cNvPr>
          <p:cNvSpPr/>
          <p:nvPr/>
        </p:nvSpPr>
        <p:spPr>
          <a:xfrm>
            <a:off x="6845809" y="4799076"/>
            <a:ext cx="292735" cy="745490"/>
          </a:xfrm>
          <a:custGeom>
            <a:avLst/>
            <a:gdLst/>
            <a:ahLst/>
            <a:cxnLst/>
            <a:rect l="l" t="t" r="r" b="b"/>
            <a:pathLst>
              <a:path w="292735" h="745489">
                <a:moveTo>
                  <a:pt x="292607" y="598932"/>
                </a:moveTo>
                <a:lnTo>
                  <a:pt x="0" y="598932"/>
                </a:lnTo>
                <a:lnTo>
                  <a:pt x="146303" y="745236"/>
                </a:lnTo>
                <a:lnTo>
                  <a:pt x="292607" y="598932"/>
                </a:lnTo>
                <a:close/>
              </a:path>
              <a:path w="292735" h="745489">
                <a:moveTo>
                  <a:pt x="219455" y="146304"/>
                </a:moveTo>
                <a:lnTo>
                  <a:pt x="73151" y="146304"/>
                </a:lnTo>
                <a:lnTo>
                  <a:pt x="73151" y="598932"/>
                </a:lnTo>
                <a:lnTo>
                  <a:pt x="219455" y="598932"/>
                </a:lnTo>
                <a:lnTo>
                  <a:pt x="219455" y="146304"/>
                </a:lnTo>
                <a:close/>
              </a:path>
              <a:path w="292735" h="745489">
                <a:moveTo>
                  <a:pt x="146303" y="0"/>
                </a:moveTo>
                <a:lnTo>
                  <a:pt x="0" y="146304"/>
                </a:lnTo>
                <a:lnTo>
                  <a:pt x="292607" y="146304"/>
                </a:lnTo>
                <a:lnTo>
                  <a:pt x="1463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68B14A18-74DC-4ED5-8950-9EE4A720E4D8}"/>
              </a:ext>
            </a:extLst>
          </p:cNvPr>
          <p:cNvSpPr/>
          <p:nvPr/>
        </p:nvSpPr>
        <p:spPr>
          <a:xfrm>
            <a:off x="2900173" y="4799076"/>
            <a:ext cx="292735" cy="745490"/>
          </a:xfrm>
          <a:custGeom>
            <a:avLst/>
            <a:gdLst/>
            <a:ahLst/>
            <a:cxnLst/>
            <a:rect l="l" t="t" r="r" b="b"/>
            <a:pathLst>
              <a:path w="292735" h="745489">
                <a:moveTo>
                  <a:pt x="292608" y="598932"/>
                </a:moveTo>
                <a:lnTo>
                  <a:pt x="0" y="598932"/>
                </a:lnTo>
                <a:lnTo>
                  <a:pt x="146303" y="745236"/>
                </a:lnTo>
                <a:lnTo>
                  <a:pt x="292608" y="598932"/>
                </a:lnTo>
                <a:close/>
              </a:path>
              <a:path w="292735" h="745489">
                <a:moveTo>
                  <a:pt x="219456" y="146304"/>
                </a:moveTo>
                <a:lnTo>
                  <a:pt x="73152" y="146304"/>
                </a:lnTo>
                <a:lnTo>
                  <a:pt x="73152" y="598932"/>
                </a:lnTo>
                <a:lnTo>
                  <a:pt x="219456" y="598932"/>
                </a:lnTo>
                <a:lnTo>
                  <a:pt x="219456" y="146304"/>
                </a:lnTo>
                <a:close/>
              </a:path>
              <a:path w="292735" h="745489">
                <a:moveTo>
                  <a:pt x="146303" y="0"/>
                </a:moveTo>
                <a:lnTo>
                  <a:pt x="0" y="146304"/>
                </a:lnTo>
                <a:lnTo>
                  <a:pt x="292608" y="146304"/>
                </a:lnTo>
                <a:lnTo>
                  <a:pt x="1463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38167FFE-7267-4253-BCD1-167C198D27A6}"/>
              </a:ext>
            </a:extLst>
          </p:cNvPr>
          <p:cNvSpPr txBox="1"/>
          <p:nvPr/>
        </p:nvSpPr>
        <p:spPr>
          <a:xfrm>
            <a:off x="2970658" y="5016753"/>
            <a:ext cx="409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958590" algn="l"/>
              </a:tabLst>
            </a:pPr>
            <a:r>
              <a:rPr spc="-5" dirty="0">
                <a:solidFill>
                  <a:srgbClr val="FFFF00"/>
                </a:solidFill>
                <a:latin typeface="Arial"/>
                <a:cs typeface="Arial"/>
              </a:rPr>
              <a:t>?	?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061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Device Driver</a:t>
            </a:r>
            <a:r>
              <a:rPr lang="en-US" altLang="zh-TW" sz="3600" b="1" cap="none" spc="-110" dirty="0"/>
              <a:t> </a:t>
            </a:r>
            <a:r>
              <a:rPr lang="en-US" altLang="zh-TW" sz="3600" b="1" cap="none" dirty="0"/>
              <a:t>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Character I/O Device: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transfers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I/O in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bytes</a:t>
            </a:r>
            <a:r>
              <a:rPr lang="en-US" altLang="zh-TW" sz="2800" spc="9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serially.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Block-oriented I/O Device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transfers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I/O in</a:t>
            </a:r>
            <a:r>
              <a:rPr lang="en-US" altLang="zh-TW" sz="28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blocks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13271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Some block devices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(e.g.,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HDD or SSD),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persist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stored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also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referred to as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data</a:t>
            </a:r>
            <a:r>
              <a:rPr lang="en-US" altLang="zh-TW" sz="2400" spc="-2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storage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90"/>
              </a:spcBef>
              <a:tabLst>
                <a:tab pos="1155700" algn="l"/>
                <a:tab pos="11563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block device can be directly read/written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via the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raw</a:t>
            </a:r>
            <a:r>
              <a:rPr lang="en-US" altLang="zh-TW" sz="2400" spc="-24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interface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file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system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can further provide </a:t>
            </a:r>
            <a:r>
              <a:rPr lang="en-US" altLang="zh-TW" sz="2400" i="1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400" i="1" dirty="0">
                <a:solidFill>
                  <a:srgbClr val="333333"/>
                </a:solidFill>
                <a:latin typeface="Arial"/>
                <a:cs typeface="Arial"/>
              </a:rPr>
              <a:t>abstraction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manage the</a:t>
            </a:r>
            <a:r>
              <a:rPr lang="en-US" altLang="zh-TW" sz="2400" spc="-2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data.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block interface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(and bio structure) unifies the block</a:t>
            </a:r>
            <a:r>
              <a:rPr lang="en-US" altLang="zh-TW" sz="2400" spc="-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accesses.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C56D5E7-3021-41AA-8DAA-59096756EFC6}"/>
              </a:ext>
            </a:extLst>
          </p:cNvPr>
          <p:cNvSpPr/>
          <p:nvPr/>
        </p:nvSpPr>
        <p:spPr>
          <a:xfrm>
            <a:off x="1776223" y="6009894"/>
            <a:ext cx="8640445" cy="0"/>
          </a:xfrm>
          <a:custGeom>
            <a:avLst/>
            <a:gdLst/>
            <a:ahLst/>
            <a:cxnLst/>
            <a:rect l="l" t="t" r="r" b="b"/>
            <a:pathLst>
              <a:path w="8640445">
                <a:moveTo>
                  <a:pt x="0" y="0"/>
                </a:moveTo>
                <a:lnTo>
                  <a:pt x="8639937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4814571-84A3-46A1-9FCA-CB61F833CE10}"/>
              </a:ext>
            </a:extLst>
          </p:cNvPr>
          <p:cNvSpPr/>
          <p:nvPr/>
        </p:nvSpPr>
        <p:spPr>
          <a:xfrm>
            <a:off x="9576817" y="4562094"/>
            <a:ext cx="839469" cy="0"/>
          </a:xfrm>
          <a:custGeom>
            <a:avLst/>
            <a:gdLst/>
            <a:ahLst/>
            <a:cxnLst/>
            <a:rect l="l" t="t" r="r" b="b"/>
            <a:pathLst>
              <a:path w="839470">
                <a:moveTo>
                  <a:pt x="0" y="0"/>
                </a:moveTo>
                <a:lnTo>
                  <a:pt x="839343" y="0"/>
                </a:lnTo>
              </a:path>
            </a:pathLst>
          </a:custGeom>
          <a:ln w="19812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C979D90-3BA3-4110-9B2F-4402B7CFFC52}"/>
              </a:ext>
            </a:extLst>
          </p:cNvPr>
          <p:cNvSpPr txBox="1"/>
          <p:nvPr/>
        </p:nvSpPr>
        <p:spPr>
          <a:xfrm>
            <a:off x="9662286" y="3838703"/>
            <a:ext cx="673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User</a:t>
            </a:r>
            <a:endParaRPr>
              <a:latin typeface="Arial"/>
              <a:cs typeface="Arial"/>
            </a:endParaRPr>
          </a:p>
          <a:p>
            <a:pPr marL="12700"/>
            <a:r>
              <a:rPr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pa</a:t>
            </a:r>
            <a:r>
              <a:rPr dirty="0">
                <a:latin typeface="Arial"/>
                <a:cs typeface="Arial"/>
              </a:rPr>
              <a:t>ce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F32962B-4B24-4909-AC18-DBBE27E45726}"/>
              </a:ext>
            </a:extLst>
          </p:cNvPr>
          <p:cNvSpPr txBox="1"/>
          <p:nvPr/>
        </p:nvSpPr>
        <p:spPr>
          <a:xfrm>
            <a:off x="1775460" y="4384547"/>
            <a:ext cx="7801609" cy="2988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spcBef>
                <a:spcPts val="170"/>
              </a:spcBef>
            </a:pPr>
            <a:r>
              <a:rPr dirty="0">
                <a:latin typeface="Arial"/>
                <a:cs typeface="Arial"/>
              </a:rPr>
              <a:t>POSIX API </a:t>
            </a:r>
            <a:r>
              <a:rPr spc="-5" dirty="0">
                <a:latin typeface="Arial"/>
                <a:cs typeface="Arial"/>
              </a:rPr>
              <a:t>[open, read, </a:t>
            </a:r>
            <a:r>
              <a:rPr spc="-10" dirty="0">
                <a:latin typeface="Arial"/>
                <a:cs typeface="Arial"/>
              </a:rPr>
              <a:t>write, </a:t>
            </a:r>
            <a:r>
              <a:rPr spc="-5" dirty="0">
                <a:latin typeface="Arial"/>
                <a:cs typeface="Arial"/>
              </a:rPr>
              <a:t>close,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etc.]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1A2EB5BA-2830-4C3B-8AB3-6D0ED895BC6C}"/>
              </a:ext>
            </a:extLst>
          </p:cNvPr>
          <p:cNvSpPr txBox="1"/>
          <p:nvPr/>
        </p:nvSpPr>
        <p:spPr>
          <a:xfrm>
            <a:off x="4405883" y="5215129"/>
            <a:ext cx="5171440" cy="299441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2225" rIns="0" bIns="0" rtlCol="0">
            <a:spAutoFit/>
          </a:bodyPr>
          <a:lstStyle/>
          <a:p>
            <a:pPr marL="506730">
              <a:spcBef>
                <a:spcPts val="175"/>
              </a:spcBef>
            </a:pPr>
            <a:r>
              <a:rPr spc="-5" dirty="0">
                <a:latin typeface="Arial"/>
                <a:cs typeface="Arial"/>
              </a:rPr>
              <a:t>Generic Block </a:t>
            </a:r>
            <a:r>
              <a:rPr dirty="0">
                <a:latin typeface="Arial"/>
                <a:cs typeface="Arial"/>
              </a:rPr>
              <a:t>Interface </a:t>
            </a:r>
            <a:r>
              <a:rPr spc="-5" dirty="0">
                <a:latin typeface="Arial"/>
                <a:cs typeface="Arial"/>
              </a:rPr>
              <a:t>[block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read/write]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C6187EBA-A3AD-4917-8634-72AC6A9CB118}"/>
              </a:ext>
            </a:extLst>
          </p:cNvPr>
          <p:cNvSpPr/>
          <p:nvPr/>
        </p:nvSpPr>
        <p:spPr>
          <a:xfrm>
            <a:off x="4405883" y="5631179"/>
            <a:ext cx="5171440" cy="327660"/>
          </a:xfrm>
          <a:custGeom>
            <a:avLst/>
            <a:gdLst/>
            <a:ahLst/>
            <a:cxnLst/>
            <a:rect l="l" t="t" r="r" b="b"/>
            <a:pathLst>
              <a:path w="5171440" h="327660">
                <a:moveTo>
                  <a:pt x="0" y="327660"/>
                </a:moveTo>
                <a:lnTo>
                  <a:pt x="5170932" y="327660"/>
                </a:lnTo>
                <a:lnTo>
                  <a:pt x="5170932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2121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42307B-D4BF-49E9-8387-FF1815CC6302}"/>
              </a:ext>
            </a:extLst>
          </p:cNvPr>
          <p:cNvSpPr txBox="1"/>
          <p:nvPr/>
        </p:nvSpPr>
        <p:spPr>
          <a:xfrm>
            <a:off x="1775460" y="3968496"/>
            <a:ext cx="7801609" cy="2988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21590" rIns="0" bIns="0" rtlCol="0">
            <a:spAutoFit/>
          </a:bodyPr>
          <a:lstStyle/>
          <a:p>
            <a:pPr marL="3175" algn="ctr">
              <a:spcBef>
                <a:spcPts val="170"/>
              </a:spcBef>
            </a:pPr>
            <a:r>
              <a:rPr spc="-5" dirty="0">
                <a:latin typeface="Arial"/>
                <a:cs typeface="Arial"/>
              </a:rPr>
              <a:t>Application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5DCC3D59-2DF7-4B65-A00C-6FF0191201E0}"/>
              </a:ext>
            </a:extLst>
          </p:cNvPr>
          <p:cNvSpPr txBox="1"/>
          <p:nvPr/>
        </p:nvSpPr>
        <p:spPr>
          <a:xfrm>
            <a:off x="7036309" y="4799077"/>
            <a:ext cx="2540635" cy="299441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22225" rIns="0" bIns="0" rtlCol="0">
            <a:spAutoFit/>
          </a:bodyPr>
          <a:lstStyle/>
          <a:p>
            <a:pPr marL="676275">
              <a:spcBef>
                <a:spcPts val="175"/>
              </a:spcBef>
            </a:pPr>
            <a:r>
              <a:rPr spc="-5" dirty="0">
                <a:latin typeface="Arial"/>
                <a:cs typeface="Arial"/>
              </a:rPr>
              <a:t>File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System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CB6BD433-D4CB-4F59-95E9-F44BA442CC39}"/>
              </a:ext>
            </a:extLst>
          </p:cNvPr>
          <p:cNvSpPr/>
          <p:nvPr/>
        </p:nvSpPr>
        <p:spPr>
          <a:xfrm>
            <a:off x="4405883" y="6045708"/>
            <a:ext cx="5171440" cy="571500"/>
          </a:xfrm>
          <a:custGeom>
            <a:avLst/>
            <a:gdLst/>
            <a:ahLst/>
            <a:cxnLst/>
            <a:rect l="l" t="t" r="r" b="b"/>
            <a:pathLst>
              <a:path w="5171440" h="571500">
                <a:moveTo>
                  <a:pt x="0" y="571499"/>
                </a:moveTo>
                <a:lnTo>
                  <a:pt x="5170932" y="571499"/>
                </a:lnTo>
                <a:lnTo>
                  <a:pt x="5170932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4B94B846-54B6-4F8E-AEE1-584F5F7547D5}"/>
              </a:ext>
            </a:extLst>
          </p:cNvPr>
          <p:cNvSpPr/>
          <p:nvPr/>
        </p:nvSpPr>
        <p:spPr>
          <a:xfrm>
            <a:off x="1775459" y="6045708"/>
            <a:ext cx="2542540" cy="571500"/>
          </a:xfrm>
          <a:custGeom>
            <a:avLst/>
            <a:gdLst/>
            <a:ahLst/>
            <a:cxnLst/>
            <a:rect l="l" t="t" r="r" b="b"/>
            <a:pathLst>
              <a:path w="2542540" h="571500">
                <a:moveTo>
                  <a:pt x="0" y="571499"/>
                </a:moveTo>
                <a:lnTo>
                  <a:pt x="2542032" y="571499"/>
                </a:lnTo>
                <a:lnTo>
                  <a:pt x="2542032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BAC624B-D38C-45E5-B997-A6DDF903C943}"/>
              </a:ext>
            </a:extLst>
          </p:cNvPr>
          <p:cNvSpPr/>
          <p:nvPr/>
        </p:nvSpPr>
        <p:spPr>
          <a:xfrm>
            <a:off x="1775459" y="5631179"/>
            <a:ext cx="2542540" cy="327660"/>
          </a:xfrm>
          <a:custGeom>
            <a:avLst/>
            <a:gdLst/>
            <a:ahLst/>
            <a:cxnLst/>
            <a:rect l="l" t="t" r="r" b="b"/>
            <a:pathLst>
              <a:path w="2542540" h="327660">
                <a:moveTo>
                  <a:pt x="0" y="327660"/>
                </a:moveTo>
                <a:lnTo>
                  <a:pt x="2542032" y="327660"/>
                </a:lnTo>
                <a:lnTo>
                  <a:pt x="2542032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2121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F79BCBD2-40FF-4282-B6C4-86144C64B4E5}"/>
              </a:ext>
            </a:extLst>
          </p:cNvPr>
          <p:cNvSpPr txBox="1"/>
          <p:nvPr/>
        </p:nvSpPr>
        <p:spPr>
          <a:xfrm>
            <a:off x="9649459" y="4956506"/>
            <a:ext cx="68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K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ne</a:t>
            </a:r>
            <a:r>
              <a:rPr dirty="0">
                <a:latin typeface="Arial"/>
                <a:cs typeface="Arial"/>
              </a:rPr>
              <a:t>l</a:t>
            </a:r>
            <a:endParaRPr>
              <a:latin typeface="Arial"/>
              <a:cs typeface="Arial"/>
            </a:endParaRPr>
          </a:p>
          <a:p>
            <a:pPr marL="18415">
              <a:spcBef>
                <a:spcPts val="5"/>
              </a:spcBef>
            </a:pPr>
            <a:r>
              <a:rPr spc="-5" dirty="0">
                <a:latin typeface="Arial"/>
                <a:cs typeface="Arial"/>
              </a:rPr>
              <a:t>Space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1C07475C-8F31-4180-94D2-639F1226196A}"/>
              </a:ext>
            </a:extLst>
          </p:cNvPr>
          <p:cNvSpPr/>
          <p:nvPr/>
        </p:nvSpPr>
        <p:spPr>
          <a:xfrm>
            <a:off x="2900173" y="4799076"/>
            <a:ext cx="292735" cy="745490"/>
          </a:xfrm>
          <a:custGeom>
            <a:avLst/>
            <a:gdLst/>
            <a:ahLst/>
            <a:cxnLst/>
            <a:rect l="l" t="t" r="r" b="b"/>
            <a:pathLst>
              <a:path w="292735" h="745489">
                <a:moveTo>
                  <a:pt x="292608" y="598932"/>
                </a:moveTo>
                <a:lnTo>
                  <a:pt x="0" y="598932"/>
                </a:lnTo>
                <a:lnTo>
                  <a:pt x="146303" y="745236"/>
                </a:lnTo>
                <a:lnTo>
                  <a:pt x="292608" y="598932"/>
                </a:lnTo>
                <a:close/>
              </a:path>
              <a:path w="292735" h="745489">
                <a:moveTo>
                  <a:pt x="219456" y="146304"/>
                </a:moveTo>
                <a:lnTo>
                  <a:pt x="73152" y="146304"/>
                </a:lnTo>
                <a:lnTo>
                  <a:pt x="73152" y="598932"/>
                </a:lnTo>
                <a:lnTo>
                  <a:pt x="219456" y="598932"/>
                </a:lnTo>
                <a:lnTo>
                  <a:pt x="219456" y="146304"/>
                </a:lnTo>
                <a:close/>
              </a:path>
              <a:path w="292735" h="745489">
                <a:moveTo>
                  <a:pt x="146303" y="0"/>
                </a:moveTo>
                <a:lnTo>
                  <a:pt x="0" y="146304"/>
                </a:lnTo>
                <a:lnTo>
                  <a:pt x="292608" y="146304"/>
                </a:lnTo>
                <a:lnTo>
                  <a:pt x="146303" y="0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729EA1CC-A051-4ECA-B697-4CA39FCDED26}"/>
              </a:ext>
            </a:extLst>
          </p:cNvPr>
          <p:cNvSpPr txBox="1"/>
          <p:nvPr/>
        </p:nvSpPr>
        <p:spPr>
          <a:xfrm>
            <a:off x="4405883" y="4799077"/>
            <a:ext cx="2542540" cy="299441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22225" rIns="0" bIns="0" rtlCol="0">
            <a:spAutoFit/>
          </a:bodyPr>
          <a:lstStyle/>
          <a:p>
            <a:pPr marL="5080" algn="ctr">
              <a:spcBef>
                <a:spcPts val="175"/>
              </a:spcBef>
            </a:pPr>
            <a:r>
              <a:rPr spc="-5" dirty="0">
                <a:latin typeface="Arial"/>
                <a:cs typeface="Arial"/>
              </a:rPr>
              <a:t>Raw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E66EC4F2-3B38-4529-80B7-EA9B405E46FE}"/>
              </a:ext>
            </a:extLst>
          </p:cNvPr>
          <p:cNvSpPr txBox="1"/>
          <p:nvPr/>
        </p:nvSpPr>
        <p:spPr>
          <a:xfrm>
            <a:off x="4812030" y="5662080"/>
            <a:ext cx="4359275" cy="95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0"/>
              </a:lnSpc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Block Device Driver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[SCSI,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ATA,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USB,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etc.]</a:t>
            </a:r>
            <a:endParaRPr>
              <a:latin typeface="Arial"/>
              <a:cs typeface="Arial"/>
            </a:endParaRPr>
          </a:p>
          <a:p>
            <a:pPr marL="2540" algn="ctr">
              <a:spcBef>
                <a:spcPts val="980"/>
              </a:spcBef>
            </a:pPr>
            <a:r>
              <a:rPr spc="-5" dirty="0">
                <a:latin typeface="Arial"/>
                <a:cs typeface="Arial"/>
              </a:rPr>
              <a:t>Block </a:t>
            </a:r>
            <a:r>
              <a:rPr dirty="0">
                <a:latin typeface="Arial"/>
                <a:cs typeface="Arial"/>
              </a:rPr>
              <a:t>I/O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Device</a:t>
            </a:r>
            <a:endParaRPr>
              <a:latin typeface="Arial"/>
              <a:cs typeface="Arial"/>
            </a:endParaRPr>
          </a:p>
          <a:p>
            <a:pPr marL="635" algn="ctr">
              <a:spcBef>
                <a:spcPts val="5"/>
              </a:spcBef>
            </a:pPr>
            <a:r>
              <a:rPr spc="-5" dirty="0">
                <a:latin typeface="Arial"/>
                <a:cs typeface="Arial"/>
              </a:rPr>
              <a:t>[hard disk drive, solid-state drive,</a:t>
            </a:r>
            <a:r>
              <a:rPr spc="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etc.]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C5DC7D30-95C0-4C90-A73F-106B3B9A8BDC}"/>
              </a:ext>
            </a:extLst>
          </p:cNvPr>
          <p:cNvSpPr txBox="1"/>
          <p:nvPr/>
        </p:nvSpPr>
        <p:spPr>
          <a:xfrm>
            <a:off x="9630283" y="6059235"/>
            <a:ext cx="908685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9230" indent="194945">
              <a:lnSpc>
                <a:spcPts val="2160"/>
              </a:lnSpc>
            </a:pPr>
            <a:r>
              <a:rPr dirty="0">
                <a:latin typeface="Arial"/>
                <a:cs typeface="Arial"/>
              </a:rPr>
              <a:t>I/O  </a:t>
            </a:r>
            <a:r>
              <a:rPr spc="-5" dirty="0">
                <a:latin typeface="Arial"/>
                <a:cs typeface="Arial"/>
              </a:rPr>
              <a:t>Device</a:t>
            </a:r>
            <a:endParaRPr>
              <a:latin typeface="Arial"/>
              <a:cs typeface="Arial"/>
            </a:endParaRPr>
          </a:p>
          <a:p>
            <a:pPr marR="30480" algn="r">
              <a:lnSpc>
                <a:spcPts val="1575"/>
              </a:lnSpc>
            </a:pPr>
            <a:fld id="{81D60167-4931-47E6-BA6A-407CBD079E47}" type="slidenum">
              <a:rPr sz="1400" dirty="0">
                <a:solidFill>
                  <a:srgbClr val="7E7E7E"/>
                </a:solidFill>
                <a:latin typeface="Arial"/>
                <a:cs typeface="Arial"/>
              </a:rPr>
              <a:pPr marR="30480" algn="r">
                <a:lnSpc>
                  <a:spcPts val="1575"/>
                </a:lnSpc>
              </a:pPr>
              <a:t>28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C53C3669-EB17-400F-9460-6F847557ED26}"/>
              </a:ext>
            </a:extLst>
          </p:cNvPr>
          <p:cNvSpPr txBox="1"/>
          <p:nvPr/>
        </p:nvSpPr>
        <p:spPr>
          <a:xfrm>
            <a:off x="1678939" y="5662080"/>
            <a:ext cx="2567940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 algn="ctr">
              <a:lnSpc>
                <a:spcPts val="2090"/>
              </a:lnSpc>
            </a:pPr>
            <a:r>
              <a:rPr spc="-25" dirty="0">
                <a:solidFill>
                  <a:srgbClr val="FFFFFF"/>
                </a:solidFill>
                <a:latin typeface="Arial"/>
                <a:cs typeface="Arial"/>
              </a:rPr>
              <a:t>Char.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r>
              <a:rPr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Driver</a:t>
            </a:r>
            <a:endParaRPr dirty="0">
              <a:latin typeface="Arial"/>
              <a:cs typeface="Arial"/>
            </a:endParaRPr>
          </a:p>
          <a:p>
            <a:pPr marL="151130" algn="ctr">
              <a:spcBef>
                <a:spcPts val="980"/>
              </a:spcBef>
            </a:pPr>
            <a:r>
              <a:rPr spc="-10" dirty="0">
                <a:latin typeface="Arial"/>
                <a:cs typeface="Arial"/>
              </a:rPr>
              <a:t>Char </a:t>
            </a:r>
            <a:r>
              <a:rPr dirty="0">
                <a:latin typeface="Arial"/>
                <a:cs typeface="Arial"/>
              </a:rPr>
              <a:t>I/O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Device</a:t>
            </a:r>
            <a:endParaRPr dirty="0">
              <a:latin typeface="Arial"/>
              <a:cs typeface="Arial"/>
            </a:endParaRPr>
          </a:p>
          <a:p>
            <a:pPr marL="167640" algn="ctr">
              <a:lnSpc>
                <a:spcPts val="2135"/>
              </a:lnSpc>
              <a:spcBef>
                <a:spcPts val="5"/>
              </a:spcBef>
            </a:pPr>
            <a:r>
              <a:rPr spc="-5" dirty="0">
                <a:latin typeface="Arial"/>
                <a:cs typeface="Arial"/>
              </a:rPr>
              <a:t>[keyboard, mouse,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etc.]</a:t>
            </a:r>
          </a:p>
        </p:txBody>
      </p:sp>
    </p:spTree>
    <p:extLst>
      <p:ext uri="{BB962C8B-B14F-4D97-AF65-F5344CB8AC3E}">
        <p14:creationId xmlns:p14="http://schemas.microsoft.com/office/powerpoint/2010/main" val="1652484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 Calls</a:t>
            </a:r>
          </a:p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Basics of I/O</a:t>
            </a:r>
            <a:r>
              <a:rPr lang="en-US" altLang="zh-TW" sz="2800" spc="-1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Devices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</a:t>
            </a:r>
            <a:r>
              <a:rPr lang="en-US" altLang="zh-TW" sz="2400" spc="-14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Architecture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Canonical Device and Canonical</a:t>
            </a:r>
            <a:r>
              <a:rPr lang="en-US" altLang="zh-TW" sz="2400" spc="1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Polling vs.</a:t>
            </a:r>
            <a:r>
              <a:rPr lang="en-US" altLang="zh-TW" sz="2000" spc="-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Interrupt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 Interaction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Methods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Programmed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Direct Memory</a:t>
            </a:r>
            <a:r>
              <a:rPr lang="en-US" altLang="zh-TW" sz="2000" spc="-26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Access</a:t>
            </a:r>
          </a:p>
          <a:p>
            <a:pPr marL="756285" lvl="1" indent="-287020"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r>
              <a:rPr lang="en-US" altLang="zh-TW" sz="2400" spc="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Driver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Char Device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Block</a:t>
            </a:r>
            <a:r>
              <a:rPr lang="en-US" altLang="zh-TW" sz="2000" spc="-5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endParaRPr lang="en-US" altLang="zh-TW" sz="2800" spc="-5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Case Study of Block I/O Device:</a:t>
            </a:r>
            <a:r>
              <a:rPr lang="en-US" altLang="zh-TW" sz="2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HDD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Organization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Scheduling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EB9226-4E9F-47B2-86AE-1FFE6F0334CA}"/>
              </a:ext>
            </a:extLst>
          </p:cNvPr>
          <p:cNvSpPr/>
          <p:nvPr/>
        </p:nvSpPr>
        <p:spPr>
          <a:xfrm>
            <a:off x="8758708" y="134374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0D8DD3-7F6F-4DE9-8BAA-45DEEEA62508}"/>
              </a:ext>
            </a:extLst>
          </p:cNvPr>
          <p:cNvSpPr txBox="1"/>
          <p:nvPr/>
        </p:nvSpPr>
        <p:spPr>
          <a:xfrm>
            <a:off x="9102624" y="1420018"/>
            <a:ext cx="1514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09A6159-C990-4BD0-83FF-5A0ECAD0B78D}"/>
              </a:ext>
            </a:extLst>
          </p:cNvPr>
          <p:cNvSpPr/>
          <p:nvPr/>
        </p:nvSpPr>
        <p:spPr>
          <a:xfrm>
            <a:off x="8758708" y="253398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4AEE584-0667-4D17-A9F0-1166EC5DCA72}"/>
              </a:ext>
            </a:extLst>
          </p:cNvPr>
          <p:cNvSpPr txBox="1"/>
          <p:nvPr/>
        </p:nvSpPr>
        <p:spPr>
          <a:xfrm>
            <a:off x="9049283" y="2610565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6B084B7-40B9-4CB5-A13E-9C86C4E9908D}"/>
              </a:ext>
            </a:extLst>
          </p:cNvPr>
          <p:cNvSpPr/>
          <p:nvPr/>
        </p:nvSpPr>
        <p:spPr>
          <a:xfrm>
            <a:off x="8758708" y="3632790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DBB49C7-28E0-4808-9A9F-0616F973AB9B}"/>
              </a:ext>
            </a:extLst>
          </p:cNvPr>
          <p:cNvSpPr txBox="1"/>
          <p:nvPr/>
        </p:nvSpPr>
        <p:spPr>
          <a:xfrm>
            <a:off x="9049283" y="3709447"/>
            <a:ext cx="161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91911B5-A22F-4A83-99F0-DB649CCEEF4F}"/>
              </a:ext>
            </a:extLst>
          </p:cNvPr>
          <p:cNvSpPr/>
          <p:nvPr/>
        </p:nvSpPr>
        <p:spPr>
          <a:xfrm>
            <a:off x="9631959" y="189695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91E810F-A625-4BD8-B8F4-EAA3BDA18D2B}"/>
              </a:ext>
            </a:extLst>
          </p:cNvPr>
          <p:cNvSpPr/>
          <p:nvPr/>
        </p:nvSpPr>
        <p:spPr>
          <a:xfrm>
            <a:off x="9631959" y="309177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EEAF63C-E65F-4095-AB9D-F98DA363AC5F}"/>
              </a:ext>
            </a:extLst>
          </p:cNvPr>
          <p:cNvSpPr/>
          <p:nvPr/>
        </p:nvSpPr>
        <p:spPr>
          <a:xfrm>
            <a:off x="9631959" y="4192096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E254806-6C9D-4AEC-8AB4-02AD912D2E61}"/>
              </a:ext>
            </a:extLst>
          </p:cNvPr>
          <p:cNvSpPr/>
          <p:nvPr/>
        </p:nvSpPr>
        <p:spPr>
          <a:xfrm>
            <a:off x="9631959" y="5290901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5A93CAFB-EFC2-4E44-AAA7-133915DC00E1}"/>
              </a:ext>
            </a:extLst>
          </p:cNvPr>
          <p:cNvGraphicFramePr>
            <a:graphicFrameLocks noGrp="1"/>
          </p:cNvGraphicFramePr>
          <p:nvPr/>
        </p:nvGraphicFramePr>
        <p:xfrm>
          <a:off x="8720608" y="4682826"/>
          <a:ext cx="2197735" cy="177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Driver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solidFill>
                      <a:srgbClr val="B9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6">
            <a:extLst>
              <a:ext uri="{FF2B5EF4-FFF2-40B4-BE49-F238E27FC236}">
                <a16:creationId xmlns:a16="http://schemas.microsoft.com/office/drawing/2014/main" id="{EB856E57-4B48-4334-8CFA-1E3329EAFA63}"/>
              </a:ext>
            </a:extLst>
          </p:cNvPr>
          <p:cNvSpPr txBox="1"/>
          <p:nvPr/>
        </p:nvSpPr>
        <p:spPr>
          <a:xfrm>
            <a:off x="8746770" y="1942419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37664" algn="l"/>
              </a:tabLst>
            </a:pPr>
            <a:r>
              <a:rPr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u="heavy" spc="21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  <a:p>
            <a:pPr marL="1461770">
              <a:spcBef>
                <a:spcPts val="10"/>
              </a:spcBef>
            </a:pPr>
            <a:r>
              <a:rPr spc="-5" dirty="0">
                <a:latin typeface="Arial"/>
                <a:cs typeface="Arial"/>
              </a:rPr>
              <a:t>Kernel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2E39B2E-53A5-44FB-B97E-FDDADC6E7AFA}"/>
              </a:ext>
            </a:extLst>
          </p:cNvPr>
          <p:cNvSpPr txBox="1"/>
          <p:nvPr/>
        </p:nvSpPr>
        <p:spPr>
          <a:xfrm>
            <a:off x="9194699" y="842726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42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System Calls</a:t>
            </a:r>
          </a:p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Basics of I/O</a:t>
            </a:r>
            <a:r>
              <a:rPr lang="en-US" altLang="zh-TW" sz="2800" spc="-1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Devices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</a:t>
            </a:r>
            <a:r>
              <a:rPr lang="en-US" altLang="zh-TW" sz="2400" spc="-14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Architecture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Canonical Device and Canonical</a:t>
            </a:r>
            <a:r>
              <a:rPr lang="en-US" altLang="zh-TW" sz="2400" spc="1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Polling vs.</a:t>
            </a:r>
            <a:r>
              <a:rPr lang="en-US" altLang="zh-TW" sz="2000" spc="-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Interrupt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 Interaction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Methods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Programmed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Direct Memory</a:t>
            </a:r>
            <a:r>
              <a:rPr lang="en-US" altLang="zh-TW" sz="2000" spc="-26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Access</a:t>
            </a:r>
          </a:p>
          <a:p>
            <a:pPr marL="756285" lvl="1" indent="-287020"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r>
              <a:rPr lang="en-US" altLang="zh-TW" sz="2400" spc="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Driver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Char Device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Block</a:t>
            </a:r>
            <a:r>
              <a:rPr lang="en-US" altLang="zh-TW" sz="2000" spc="-5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endParaRPr lang="en-US" altLang="zh-TW" sz="2800" spc="-5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Case Study of Block I/O Device:</a:t>
            </a:r>
            <a:r>
              <a:rPr lang="en-US" altLang="zh-TW" sz="2800" spc="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HDD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Organization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I/O</a:t>
            </a:r>
            <a:r>
              <a:rPr lang="en-US" altLang="zh-TW" sz="2400" spc="-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Performance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Scheduling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EB9226-4E9F-47B2-86AE-1FFE6F0334CA}"/>
              </a:ext>
            </a:extLst>
          </p:cNvPr>
          <p:cNvSpPr/>
          <p:nvPr/>
        </p:nvSpPr>
        <p:spPr>
          <a:xfrm>
            <a:off x="8758708" y="134374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0D8DD3-7F6F-4DE9-8BAA-45DEEEA62508}"/>
              </a:ext>
            </a:extLst>
          </p:cNvPr>
          <p:cNvSpPr txBox="1"/>
          <p:nvPr/>
        </p:nvSpPr>
        <p:spPr>
          <a:xfrm>
            <a:off x="9102624" y="1420018"/>
            <a:ext cx="1514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09A6159-C990-4BD0-83FF-5A0ECAD0B78D}"/>
              </a:ext>
            </a:extLst>
          </p:cNvPr>
          <p:cNvSpPr/>
          <p:nvPr/>
        </p:nvSpPr>
        <p:spPr>
          <a:xfrm>
            <a:off x="8758708" y="253398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4AEE584-0667-4D17-A9F0-1166EC5DCA72}"/>
              </a:ext>
            </a:extLst>
          </p:cNvPr>
          <p:cNvSpPr txBox="1"/>
          <p:nvPr/>
        </p:nvSpPr>
        <p:spPr>
          <a:xfrm>
            <a:off x="9049283" y="2610565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6B084B7-40B9-4CB5-A13E-9C86C4E9908D}"/>
              </a:ext>
            </a:extLst>
          </p:cNvPr>
          <p:cNvSpPr/>
          <p:nvPr/>
        </p:nvSpPr>
        <p:spPr>
          <a:xfrm>
            <a:off x="8758708" y="3632790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DBB49C7-28E0-4808-9A9F-0616F973AB9B}"/>
              </a:ext>
            </a:extLst>
          </p:cNvPr>
          <p:cNvSpPr txBox="1"/>
          <p:nvPr/>
        </p:nvSpPr>
        <p:spPr>
          <a:xfrm>
            <a:off x="9049283" y="3709447"/>
            <a:ext cx="161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91911B5-A22F-4A83-99F0-DB649CCEEF4F}"/>
              </a:ext>
            </a:extLst>
          </p:cNvPr>
          <p:cNvSpPr/>
          <p:nvPr/>
        </p:nvSpPr>
        <p:spPr>
          <a:xfrm>
            <a:off x="9631959" y="189695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91E810F-A625-4BD8-B8F4-EAA3BDA18D2B}"/>
              </a:ext>
            </a:extLst>
          </p:cNvPr>
          <p:cNvSpPr/>
          <p:nvPr/>
        </p:nvSpPr>
        <p:spPr>
          <a:xfrm>
            <a:off x="9631959" y="309177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EEAF63C-E65F-4095-AB9D-F98DA363AC5F}"/>
              </a:ext>
            </a:extLst>
          </p:cNvPr>
          <p:cNvSpPr/>
          <p:nvPr/>
        </p:nvSpPr>
        <p:spPr>
          <a:xfrm>
            <a:off x="9631959" y="4192096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E254806-6C9D-4AEC-8AB4-02AD912D2E61}"/>
              </a:ext>
            </a:extLst>
          </p:cNvPr>
          <p:cNvSpPr/>
          <p:nvPr/>
        </p:nvSpPr>
        <p:spPr>
          <a:xfrm>
            <a:off x="9631959" y="5290901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5A93CAFB-EFC2-4E44-AAA7-133915DC00E1}"/>
              </a:ext>
            </a:extLst>
          </p:cNvPr>
          <p:cNvGraphicFramePr>
            <a:graphicFrameLocks noGrp="1"/>
          </p:cNvGraphicFramePr>
          <p:nvPr/>
        </p:nvGraphicFramePr>
        <p:xfrm>
          <a:off x="8720608" y="4682826"/>
          <a:ext cx="2197735" cy="177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Driver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solidFill>
                      <a:srgbClr val="B9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6">
            <a:extLst>
              <a:ext uri="{FF2B5EF4-FFF2-40B4-BE49-F238E27FC236}">
                <a16:creationId xmlns:a16="http://schemas.microsoft.com/office/drawing/2014/main" id="{EB856E57-4B48-4334-8CFA-1E3329EAFA63}"/>
              </a:ext>
            </a:extLst>
          </p:cNvPr>
          <p:cNvSpPr txBox="1"/>
          <p:nvPr/>
        </p:nvSpPr>
        <p:spPr>
          <a:xfrm>
            <a:off x="8746770" y="1942419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37664" algn="l"/>
              </a:tabLst>
            </a:pPr>
            <a:r>
              <a:rPr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u="heavy" spc="21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  <a:p>
            <a:pPr marL="1461770">
              <a:spcBef>
                <a:spcPts val="10"/>
              </a:spcBef>
            </a:pPr>
            <a:r>
              <a:rPr spc="-5" dirty="0">
                <a:latin typeface="Arial"/>
                <a:cs typeface="Arial"/>
              </a:rPr>
              <a:t>Kernel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2E39B2E-53A5-44FB-B97E-FDDADC6E7AFA}"/>
              </a:ext>
            </a:extLst>
          </p:cNvPr>
          <p:cNvSpPr txBox="1"/>
          <p:nvPr/>
        </p:nvSpPr>
        <p:spPr>
          <a:xfrm>
            <a:off x="9194699" y="842726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983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Hard Disk Drive</a:t>
            </a:r>
            <a:r>
              <a:rPr lang="en-US" altLang="zh-TW" sz="3600" b="1" cap="none" spc="-125" dirty="0"/>
              <a:t> </a:t>
            </a:r>
            <a:r>
              <a:rPr lang="en-US" altLang="zh-TW" sz="3600" b="1" cap="none" dirty="0"/>
              <a:t>(HDD)?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168275" indent="-3429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Let’s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focus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 one specific I/O device: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hard disk drive</a:t>
            </a:r>
            <a:r>
              <a:rPr lang="en-US" altLang="zh-TW" sz="2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(HDD)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240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HDDs have been the main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form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persistent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storage in computer systems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lang="en-US" altLang="zh-TW" sz="28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decades.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1953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IBM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recognized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urgent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need.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first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commercial usage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HDD began in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1957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355600" marR="5080" indent="-342900">
              <a:spcBef>
                <a:spcPts val="2405"/>
              </a:spcBef>
              <a:tabLst>
                <a:tab pos="354965" algn="l"/>
                <a:tab pos="355600" algn="l"/>
              </a:tabLst>
            </a:pPr>
            <a:endParaRPr lang="en-US" altLang="zh-TW" sz="28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2405"/>
              </a:spcBef>
              <a:tabLst>
                <a:tab pos="354965" algn="l"/>
                <a:tab pos="355600" algn="l"/>
              </a:tabLst>
            </a:pPr>
            <a:endParaRPr lang="en-US" altLang="zh-TW" sz="28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 indent="0">
              <a:spcBef>
                <a:spcPts val="2405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sz="2800" spc="-75" dirty="0">
                <a:latin typeface="Arial"/>
                <a:cs typeface="Arial"/>
              </a:rPr>
              <a:t>                                                                                                     T</a:t>
            </a:r>
            <a:r>
              <a:rPr lang="en-US" altLang="zh-TW" sz="2800" dirty="0">
                <a:latin typeface="Arial"/>
                <a:cs typeface="Arial"/>
              </a:rPr>
              <a:t>ime</a:t>
            </a:r>
            <a:endParaRPr lang="en-US" altLang="zh-TW" sz="28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240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Many file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 storage systems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designed and optimized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based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HDD</a:t>
            </a:r>
            <a:r>
              <a:rPr lang="en-US" altLang="zh-TW" sz="2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characteristics.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2405"/>
              </a:spcBef>
              <a:tabLst>
                <a:tab pos="354965" algn="l"/>
                <a:tab pos="355600" algn="l"/>
              </a:tabLst>
            </a:pPr>
            <a:endParaRPr lang="en-US" altLang="zh-TW" sz="28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92F729-D31C-4996-85C4-2A9155274616}"/>
              </a:ext>
            </a:extLst>
          </p:cNvPr>
          <p:cNvSpPr/>
          <p:nvPr/>
        </p:nvSpPr>
        <p:spPr>
          <a:xfrm>
            <a:off x="5086300" y="3429000"/>
            <a:ext cx="1850136" cy="1566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78CE0E5-287F-4C14-A941-CAB7F8CBF958}"/>
              </a:ext>
            </a:extLst>
          </p:cNvPr>
          <p:cNvSpPr/>
          <p:nvPr/>
        </p:nvSpPr>
        <p:spPr>
          <a:xfrm>
            <a:off x="2277988" y="5055979"/>
            <a:ext cx="7359650" cy="289560"/>
          </a:xfrm>
          <a:custGeom>
            <a:avLst/>
            <a:gdLst/>
            <a:ahLst/>
            <a:cxnLst/>
            <a:rect l="l" t="t" r="r" b="b"/>
            <a:pathLst>
              <a:path w="7359650" h="289560">
                <a:moveTo>
                  <a:pt x="7185786" y="144779"/>
                </a:moveTo>
                <a:lnTo>
                  <a:pt x="7069962" y="289559"/>
                </a:lnTo>
                <a:lnTo>
                  <a:pt x="7301610" y="173735"/>
                </a:lnTo>
                <a:lnTo>
                  <a:pt x="7185786" y="173735"/>
                </a:lnTo>
                <a:lnTo>
                  <a:pt x="7185786" y="144779"/>
                </a:lnTo>
                <a:close/>
              </a:path>
              <a:path w="7359650" h="289560">
                <a:moveTo>
                  <a:pt x="7162622" y="115823"/>
                </a:moveTo>
                <a:lnTo>
                  <a:pt x="0" y="115823"/>
                </a:lnTo>
                <a:lnTo>
                  <a:pt x="0" y="173735"/>
                </a:lnTo>
                <a:lnTo>
                  <a:pt x="7162622" y="173735"/>
                </a:lnTo>
                <a:lnTo>
                  <a:pt x="7185786" y="144779"/>
                </a:lnTo>
                <a:lnTo>
                  <a:pt x="7162622" y="115823"/>
                </a:lnTo>
                <a:close/>
              </a:path>
              <a:path w="7359650" h="289560">
                <a:moveTo>
                  <a:pt x="7301610" y="115823"/>
                </a:moveTo>
                <a:lnTo>
                  <a:pt x="7185786" y="115823"/>
                </a:lnTo>
                <a:lnTo>
                  <a:pt x="7185786" y="173735"/>
                </a:lnTo>
                <a:lnTo>
                  <a:pt x="7301610" y="173735"/>
                </a:lnTo>
                <a:lnTo>
                  <a:pt x="7359523" y="144779"/>
                </a:lnTo>
                <a:lnTo>
                  <a:pt x="7301610" y="115823"/>
                </a:lnTo>
                <a:close/>
              </a:path>
              <a:path w="7359650" h="289560">
                <a:moveTo>
                  <a:pt x="7069962" y="0"/>
                </a:moveTo>
                <a:lnTo>
                  <a:pt x="7185786" y="144779"/>
                </a:lnTo>
                <a:lnTo>
                  <a:pt x="7185786" y="115823"/>
                </a:lnTo>
                <a:lnTo>
                  <a:pt x="7301610" y="115823"/>
                </a:lnTo>
                <a:lnTo>
                  <a:pt x="7069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9795D0-AAD7-4611-A6A1-12F99893477E}"/>
              </a:ext>
            </a:extLst>
          </p:cNvPr>
          <p:cNvSpPr/>
          <p:nvPr/>
        </p:nvSpPr>
        <p:spPr>
          <a:xfrm>
            <a:off x="8817473" y="5101699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0" y="98298"/>
                </a:moveTo>
                <a:lnTo>
                  <a:pt x="7733" y="60061"/>
                </a:lnTo>
                <a:lnTo>
                  <a:pt x="28813" y="28813"/>
                </a:lnTo>
                <a:lnTo>
                  <a:pt x="60061" y="7733"/>
                </a:lnTo>
                <a:lnTo>
                  <a:pt x="98298" y="0"/>
                </a:lnTo>
                <a:lnTo>
                  <a:pt x="136534" y="7733"/>
                </a:lnTo>
                <a:lnTo>
                  <a:pt x="167782" y="28813"/>
                </a:lnTo>
                <a:lnTo>
                  <a:pt x="188862" y="60061"/>
                </a:lnTo>
                <a:lnTo>
                  <a:pt x="196596" y="98298"/>
                </a:lnTo>
                <a:lnTo>
                  <a:pt x="188862" y="136534"/>
                </a:lnTo>
                <a:lnTo>
                  <a:pt x="167782" y="167782"/>
                </a:lnTo>
                <a:lnTo>
                  <a:pt x="136534" y="188862"/>
                </a:lnTo>
                <a:lnTo>
                  <a:pt x="98298" y="196596"/>
                </a:lnTo>
                <a:lnTo>
                  <a:pt x="60061" y="188862"/>
                </a:lnTo>
                <a:lnTo>
                  <a:pt x="28813" y="167782"/>
                </a:lnTo>
                <a:lnTo>
                  <a:pt x="7733" y="136534"/>
                </a:lnTo>
                <a:lnTo>
                  <a:pt x="0" y="98298"/>
                </a:lnTo>
                <a:close/>
              </a:path>
            </a:pathLst>
          </a:custGeom>
          <a:ln w="76200">
            <a:solidFill>
              <a:srgbClr val="750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FBA206C-2296-4655-AB71-09FCF90A180C}"/>
              </a:ext>
            </a:extLst>
          </p:cNvPr>
          <p:cNvSpPr txBox="1"/>
          <p:nvPr/>
        </p:nvSpPr>
        <p:spPr>
          <a:xfrm>
            <a:off x="8620115" y="4653136"/>
            <a:ext cx="592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2019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4ADA7A1-0C5C-4B2F-B5DE-D9863E5F46E4}"/>
              </a:ext>
            </a:extLst>
          </p:cNvPr>
          <p:cNvSpPr/>
          <p:nvPr/>
        </p:nvSpPr>
        <p:spPr>
          <a:xfrm>
            <a:off x="3425560" y="5101699"/>
            <a:ext cx="195580" cy="196850"/>
          </a:xfrm>
          <a:custGeom>
            <a:avLst/>
            <a:gdLst/>
            <a:ahLst/>
            <a:cxnLst/>
            <a:rect l="l" t="t" r="r" b="b"/>
            <a:pathLst>
              <a:path w="195580" h="196850">
                <a:moveTo>
                  <a:pt x="0" y="98298"/>
                </a:moveTo>
                <a:lnTo>
                  <a:pt x="7667" y="60061"/>
                </a:lnTo>
                <a:lnTo>
                  <a:pt x="28575" y="28813"/>
                </a:lnTo>
                <a:lnTo>
                  <a:pt x="59578" y="7733"/>
                </a:lnTo>
                <a:lnTo>
                  <a:pt x="97535" y="0"/>
                </a:lnTo>
                <a:lnTo>
                  <a:pt x="135493" y="7733"/>
                </a:lnTo>
                <a:lnTo>
                  <a:pt x="166497" y="28813"/>
                </a:lnTo>
                <a:lnTo>
                  <a:pt x="187404" y="60061"/>
                </a:lnTo>
                <a:lnTo>
                  <a:pt x="195072" y="98298"/>
                </a:lnTo>
                <a:lnTo>
                  <a:pt x="187404" y="136534"/>
                </a:lnTo>
                <a:lnTo>
                  <a:pt x="166497" y="167782"/>
                </a:lnTo>
                <a:lnTo>
                  <a:pt x="135493" y="188862"/>
                </a:lnTo>
                <a:lnTo>
                  <a:pt x="97535" y="196596"/>
                </a:lnTo>
                <a:lnTo>
                  <a:pt x="59578" y="188862"/>
                </a:lnTo>
                <a:lnTo>
                  <a:pt x="28575" y="167782"/>
                </a:lnTo>
                <a:lnTo>
                  <a:pt x="7667" y="136534"/>
                </a:lnTo>
                <a:lnTo>
                  <a:pt x="0" y="98298"/>
                </a:lnTo>
                <a:close/>
              </a:path>
            </a:pathLst>
          </a:custGeom>
          <a:ln w="76200">
            <a:solidFill>
              <a:srgbClr val="750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062CBF2-03F7-4932-8DF9-A2BEBC8437AA}"/>
              </a:ext>
            </a:extLst>
          </p:cNvPr>
          <p:cNvSpPr/>
          <p:nvPr/>
        </p:nvSpPr>
        <p:spPr>
          <a:xfrm>
            <a:off x="2654416" y="5101699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0" y="98298"/>
                </a:moveTo>
                <a:lnTo>
                  <a:pt x="7724" y="60061"/>
                </a:lnTo>
                <a:lnTo>
                  <a:pt x="28789" y="28813"/>
                </a:lnTo>
                <a:lnTo>
                  <a:pt x="60034" y="7733"/>
                </a:lnTo>
                <a:lnTo>
                  <a:pt x="98298" y="0"/>
                </a:lnTo>
                <a:lnTo>
                  <a:pt x="136561" y="7733"/>
                </a:lnTo>
                <a:lnTo>
                  <a:pt x="167806" y="28813"/>
                </a:lnTo>
                <a:lnTo>
                  <a:pt x="188871" y="60061"/>
                </a:lnTo>
                <a:lnTo>
                  <a:pt x="196596" y="98298"/>
                </a:lnTo>
                <a:lnTo>
                  <a:pt x="188871" y="136534"/>
                </a:lnTo>
                <a:lnTo>
                  <a:pt x="167806" y="167782"/>
                </a:lnTo>
                <a:lnTo>
                  <a:pt x="136561" y="188862"/>
                </a:lnTo>
                <a:lnTo>
                  <a:pt x="98298" y="196596"/>
                </a:lnTo>
                <a:lnTo>
                  <a:pt x="60034" y="188862"/>
                </a:lnTo>
                <a:lnTo>
                  <a:pt x="28789" y="167782"/>
                </a:lnTo>
                <a:lnTo>
                  <a:pt x="7724" y="136534"/>
                </a:lnTo>
                <a:lnTo>
                  <a:pt x="0" y="98298"/>
                </a:lnTo>
                <a:close/>
              </a:path>
            </a:pathLst>
          </a:custGeom>
          <a:ln w="76200">
            <a:solidFill>
              <a:srgbClr val="750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66C04B29-5CBF-4BE2-88C3-671845AFC1C1}"/>
              </a:ext>
            </a:extLst>
          </p:cNvPr>
          <p:cNvSpPr txBox="1"/>
          <p:nvPr/>
        </p:nvSpPr>
        <p:spPr>
          <a:xfrm>
            <a:off x="2456094" y="4653136"/>
            <a:ext cx="1363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82955" algn="l"/>
              </a:tabLst>
            </a:pPr>
            <a:r>
              <a:rPr sz="3000" baseline="1388" dirty="0">
                <a:latin typeface="Arial"/>
                <a:cs typeface="Arial"/>
              </a:rPr>
              <a:t>1953	</a:t>
            </a:r>
            <a:r>
              <a:rPr sz="2000" dirty="0">
                <a:latin typeface="Arial"/>
                <a:cs typeface="Arial"/>
              </a:rPr>
              <a:t>1957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4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Amazing </a:t>
            </a:r>
            <a:r>
              <a:rPr lang="en-US" altLang="zh-TW" sz="3600" b="1" cap="none" spc="-5" dirty="0"/>
              <a:t>Photos about</a:t>
            </a:r>
            <a:r>
              <a:rPr lang="en-US" altLang="zh-TW" sz="3600" b="1" cap="none" spc="-55" dirty="0"/>
              <a:t> </a:t>
            </a:r>
            <a:r>
              <a:rPr lang="en-US" altLang="zh-TW" sz="3600" b="1" cap="none" dirty="0"/>
              <a:t>HDD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Below is a </a:t>
            </a:r>
            <a:r>
              <a:rPr lang="en-US" altLang="zh-TW" spc="-5" dirty="0">
                <a:solidFill>
                  <a:srgbClr val="C00000"/>
                </a:solidFill>
                <a:latin typeface="Arial"/>
                <a:cs typeface="Arial"/>
              </a:rPr>
              <a:t>250 MB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hard disk drive in 1979</a:t>
            </a:r>
            <a:r>
              <a:rPr lang="en-US" altLang="zh-TW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…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C967B73-132E-4A67-93D5-8147DD69581E}"/>
              </a:ext>
            </a:extLst>
          </p:cNvPr>
          <p:cNvSpPr/>
          <p:nvPr/>
        </p:nvSpPr>
        <p:spPr>
          <a:xfrm>
            <a:off x="2851403" y="1467611"/>
            <a:ext cx="6489192" cy="4834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4B55884-C3B1-4B7F-AD4C-8379833662D7}"/>
              </a:ext>
            </a:extLst>
          </p:cNvPr>
          <p:cNvSpPr/>
          <p:nvPr/>
        </p:nvSpPr>
        <p:spPr>
          <a:xfrm>
            <a:off x="1524000" y="5135879"/>
            <a:ext cx="3150870" cy="1416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872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Disk </a:t>
            </a:r>
            <a:r>
              <a:rPr lang="en-US" altLang="zh-TW" sz="3600" b="1" cap="none" spc="-5" dirty="0"/>
              <a:t>Organization: Logical</a:t>
            </a:r>
            <a:r>
              <a:rPr lang="en-US" altLang="zh-TW" sz="3600" b="1" cap="none" spc="-20" dirty="0"/>
              <a:t> </a:t>
            </a:r>
            <a:r>
              <a:rPr lang="en-US" altLang="zh-TW" sz="3600" b="1" cap="none" spc="-15" dirty="0"/>
              <a:t>View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HDD: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Accessed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blocks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organized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lang="en-US" altLang="zh-TW" sz="2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sectors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Sector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575"/>
              </a:spcBef>
              <a:tabLst>
                <a:tab pos="11563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most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common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sector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size is 512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bytes.</a:t>
            </a:r>
            <a:endParaRPr lang="en-US" altLang="zh-TW" sz="2400" dirty="0">
              <a:latin typeface="Arial"/>
              <a:cs typeface="Arial"/>
            </a:endParaRPr>
          </a:p>
          <a:p>
            <a:pPr marL="1612900" lvl="3" indent="-229235">
              <a:spcBef>
                <a:spcPts val="484"/>
              </a:spcBef>
              <a:buChar char="–"/>
              <a:tabLst>
                <a:tab pos="16135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sector size is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fixed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on an</a:t>
            </a:r>
            <a:r>
              <a:rPr lang="en-US" altLang="zh-TW" sz="20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HDD.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 indent="-229235">
              <a:spcBef>
                <a:spcPts val="575"/>
              </a:spcBef>
              <a:tabLst>
                <a:tab pos="1156335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sectors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numbered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sz="2400" dirty="0">
                <a:solidFill>
                  <a:srgbClr val="333333"/>
                </a:solidFill>
                <a:latin typeface="Cambria Math"/>
                <a:cs typeface="Cambria Math"/>
              </a:rPr>
              <a:t>0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zh-TW" altLang="en-US" sz="2400" dirty="0">
                <a:solidFill>
                  <a:srgbClr val="333333"/>
                </a:solidFill>
                <a:latin typeface="Cambria Math"/>
                <a:cs typeface="Cambria Math"/>
              </a:rPr>
              <a:t>𝑛 − </a:t>
            </a:r>
            <a:r>
              <a:rPr lang="en-US" altLang="zh-TW" sz="2400" dirty="0">
                <a:solidFill>
                  <a:srgbClr val="333333"/>
                </a:solidFill>
                <a:latin typeface="Cambria Math"/>
                <a:cs typeface="Cambria Math"/>
              </a:rPr>
              <a:t>1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(i.e.,</a:t>
            </a:r>
            <a:r>
              <a:rPr lang="en-US" altLang="zh-TW" sz="24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endParaRPr lang="en-US" altLang="zh-TW" sz="2400" dirty="0">
              <a:latin typeface="Arial"/>
              <a:cs typeface="Arial"/>
            </a:endParaRPr>
          </a:p>
          <a:p>
            <a:pPr marL="1155700"/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address</a:t>
            </a:r>
            <a:r>
              <a:rPr lang="en-US" altLang="zh-TW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space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dirty="0">
              <a:latin typeface="Arial"/>
              <a:cs typeface="Arial"/>
            </a:endParaRPr>
          </a:p>
          <a:p>
            <a:pPr marL="1612900" lvl="3" indent="-229235">
              <a:spcBef>
                <a:spcPts val="484"/>
              </a:spcBef>
              <a:buChar char="–"/>
              <a:tabLst>
                <a:tab pos="161353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disk can be logically viewed as </a:t>
            </a:r>
            <a:r>
              <a:rPr lang="en-US" altLang="zh-TW" sz="2000" b="1" dirty="0">
                <a:solidFill>
                  <a:srgbClr val="FF0000"/>
                </a:solidFill>
                <a:latin typeface="Arial"/>
                <a:cs typeface="Arial"/>
              </a:rPr>
              <a:t>an array of </a:t>
            </a:r>
            <a:r>
              <a:rPr lang="zh-TW" altLang="en-US" sz="2000" dirty="0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r>
              <a:rPr lang="en-US" altLang="zh-TW" sz="20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Arial"/>
                <a:cs typeface="Arial"/>
              </a:rPr>
              <a:t>sectors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756285" lvl="1" indent="-287020">
              <a:spcBef>
                <a:spcPts val="57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580"/>
              </a:spcBef>
              <a:tabLst>
                <a:tab pos="1156335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I/</a:t>
            </a:r>
            <a:r>
              <a:rPr lang="en-US" altLang="zh-TW" sz="2400" dirty="0" err="1">
                <a:solidFill>
                  <a:srgbClr val="333333"/>
                </a:solidFill>
                <a:latin typeface="Arial"/>
                <a:cs typeface="Arial"/>
              </a:rPr>
              <a:t>Os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in units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blocks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575"/>
              </a:spcBef>
              <a:tabLst>
                <a:tab pos="11563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refer 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one or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multiple</a:t>
            </a:r>
            <a:r>
              <a:rPr lang="en-US" altLang="zh-TW" sz="24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sectors.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an HDD,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single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512-byte write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8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atomic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will either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complete in entirety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or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fail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at</a:t>
            </a:r>
            <a:r>
              <a:rPr lang="en-US" altLang="zh-TW" sz="2400" u="sng" spc="7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all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spc="-55" dirty="0">
                <a:solidFill>
                  <a:srgbClr val="750E6C"/>
                </a:solidFill>
                <a:latin typeface="Arial"/>
                <a:cs typeface="Arial"/>
              </a:rPr>
              <a:t>Torn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Write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Only a portion of a larger write may</a:t>
            </a:r>
            <a:r>
              <a:rPr lang="en-US" altLang="zh-TW" sz="20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complete.</a:t>
            </a: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7301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Disk </a:t>
            </a:r>
            <a:r>
              <a:rPr lang="en-US" altLang="zh-TW" sz="3600" b="1" cap="none" spc="-5" dirty="0"/>
              <a:t>Organization: </a:t>
            </a:r>
            <a:r>
              <a:rPr lang="en-US" altLang="zh-TW" sz="3600" b="1" cap="none" dirty="0"/>
              <a:t>Physical</a:t>
            </a:r>
            <a:r>
              <a:rPr lang="en-US" altLang="zh-TW" sz="3600" b="1" cap="none" spc="-65" dirty="0"/>
              <a:t> </a:t>
            </a:r>
            <a:r>
              <a:rPr lang="en-US" altLang="zh-TW" sz="3600" b="1" cap="none" spc="-15" dirty="0"/>
              <a:t>View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81000" marR="5403215" indent="-342900">
              <a:spcBef>
                <a:spcPts val="95"/>
              </a:spcBef>
              <a:tabLst>
                <a:tab pos="380365" algn="l"/>
                <a:tab pos="3810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hard disk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has</a:t>
            </a:r>
            <a:r>
              <a:rPr lang="en-US" altLang="zh-TW" sz="2800" spc="-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one  or multiple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platters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81685" marR="5674360" lvl="1" indent="-287020">
              <a:spcBef>
                <a:spcPts val="595"/>
              </a:spcBef>
              <a:buChar char="–"/>
              <a:tabLst>
                <a:tab pos="7823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Each platter has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2  sides (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surfaces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400" dirty="0">
              <a:latin typeface="Arial"/>
              <a:cs typeface="Arial"/>
            </a:endParaRPr>
          </a:p>
          <a:p>
            <a:pPr marL="781685" marR="5116830" lvl="1" indent="-287020">
              <a:spcBef>
                <a:spcPts val="580"/>
              </a:spcBef>
              <a:buChar char="–"/>
              <a:tabLst>
                <a:tab pos="7823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Platters are bound  together by a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spindle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81000" marR="5245100" indent="-342900">
              <a:spcBef>
                <a:spcPts val="655"/>
              </a:spcBef>
              <a:tabLst>
                <a:tab pos="380365" algn="l"/>
                <a:tab pos="3810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surface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has  multiple 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concentric  circles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called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tracks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81685" marR="5333365" lvl="1" indent="-287020">
              <a:spcBef>
                <a:spcPts val="595"/>
              </a:spcBef>
              <a:buChar char="–"/>
              <a:tabLst>
                <a:tab pos="7823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track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further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divided into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sectors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81000" indent="-342900">
              <a:spcBef>
                <a:spcPts val="660"/>
              </a:spcBef>
              <a:tabLst>
                <a:tab pos="380365" algn="l"/>
                <a:tab pos="3810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disk head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reads</a:t>
            </a:r>
            <a:r>
              <a:rPr lang="en-US" altLang="zh-TW" sz="28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lang="en-US" altLang="zh-TW" sz="2800" dirty="0">
              <a:latin typeface="Arial"/>
              <a:cs typeface="Arial"/>
            </a:endParaRPr>
          </a:p>
          <a:p>
            <a:pPr marL="381000">
              <a:spcBef>
                <a:spcPts val="580"/>
              </a:spcBef>
            </a:pPr>
            <a:r>
              <a:rPr lang="en-US" altLang="zh-TW" sz="4200" spc="-7" baseline="11904" dirty="0">
                <a:solidFill>
                  <a:srgbClr val="333333"/>
                </a:solidFill>
                <a:latin typeface="Arial"/>
                <a:cs typeface="Arial"/>
              </a:rPr>
              <a:t>writes data of sectors.</a:t>
            </a: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8F44D22-F645-4634-9694-D927A0D3371C}"/>
              </a:ext>
            </a:extLst>
          </p:cNvPr>
          <p:cNvSpPr/>
          <p:nvPr/>
        </p:nvSpPr>
        <p:spPr>
          <a:xfrm>
            <a:off x="6371684" y="1184905"/>
            <a:ext cx="5257800" cy="5190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972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 Calls</a:t>
            </a:r>
          </a:p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Basics of I/O</a:t>
            </a:r>
            <a:r>
              <a:rPr lang="en-US" altLang="zh-TW" sz="2800" spc="-1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Devices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</a:t>
            </a:r>
            <a:r>
              <a:rPr lang="en-US" altLang="zh-TW" sz="2400" spc="-14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Architecture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Canonical Device and Canonical</a:t>
            </a:r>
            <a:r>
              <a:rPr lang="en-US" altLang="zh-TW" sz="2400" spc="1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Polling vs.</a:t>
            </a:r>
            <a:r>
              <a:rPr lang="en-US" altLang="zh-TW" sz="2000" spc="-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Interrupt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 Interaction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Methods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Programmed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Direct Memory</a:t>
            </a:r>
            <a:r>
              <a:rPr lang="en-US" altLang="zh-TW" sz="2000" spc="-26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Access</a:t>
            </a:r>
          </a:p>
          <a:p>
            <a:pPr marL="756285" lvl="1" indent="-287020"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r>
              <a:rPr lang="en-US" altLang="zh-TW" sz="2400" spc="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Driver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Char Device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Block</a:t>
            </a:r>
            <a:r>
              <a:rPr lang="en-US" altLang="zh-TW" sz="2000" spc="-5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endParaRPr lang="en-US" altLang="zh-TW" sz="2800" spc="-5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Case Study of Block I/O Device:</a:t>
            </a:r>
            <a:r>
              <a:rPr lang="en-US" altLang="zh-TW" sz="2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HDD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Organization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Scheduling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EB9226-4E9F-47B2-86AE-1FFE6F0334CA}"/>
              </a:ext>
            </a:extLst>
          </p:cNvPr>
          <p:cNvSpPr/>
          <p:nvPr/>
        </p:nvSpPr>
        <p:spPr>
          <a:xfrm>
            <a:off x="8758708" y="134374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0D8DD3-7F6F-4DE9-8BAA-45DEEEA62508}"/>
              </a:ext>
            </a:extLst>
          </p:cNvPr>
          <p:cNvSpPr txBox="1"/>
          <p:nvPr/>
        </p:nvSpPr>
        <p:spPr>
          <a:xfrm>
            <a:off x="9102624" y="1420018"/>
            <a:ext cx="1514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09A6159-C990-4BD0-83FF-5A0ECAD0B78D}"/>
              </a:ext>
            </a:extLst>
          </p:cNvPr>
          <p:cNvSpPr/>
          <p:nvPr/>
        </p:nvSpPr>
        <p:spPr>
          <a:xfrm>
            <a:off x="8758708" y="253398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4AEE584-0667-4D17-A9F0-1166EC5DCA72}"/>
              </a:ext>
            </a:extLst>
          </p:cNvPr>
          <p:cNvSpPr txBox="1"/>
          <p:nvPr/>
        </p:nvSpPr>
        <p:spPr>
          <a:xfrm>
            <a:off x="9049283" y="2610565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6B084B7-40B9-4CB5-A13E-9C86C4E9908D}"/>
              </a:ext>
            </a:extLst>
          </p:cNvPr>
          <p:cNvSpPr/>
          <p:nvPr/>
        </p:nvSpPr>
        <p:spPr>
          <a:xfrm>
            <a:off x="8758708" y="3632790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DBB49C7-28E0-4808-9A9F-0616F973AB9B}"/>
              </a:ext>
            </a:extLst>
          </p:cNvPr>
          <p:cNvSpPr txBox="1"/>
          <p:nvPr/>
        </p:nvSpPr>
        <p:spPr>
          <a:xfrm>
            <a:off x="9049283" y="3709447"/>
            <a:ext cx="161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91911B5-A22F-4A83-99F0-DB649CCEEF4F}"/>
              </a:ext>
            </a:extLst>
          </p:cNvPr>
          <p:cNvSpPr/>
          <p:nvPr/>
        </p:nvSpPr>
        <p:spPr>
          <a:xfrm>
            <a:off x="9631959" y="189695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91E810F-A625-4BD8-B8F4-EAA3BDA18D2B}"/>
              </a:ext>
            </a:extLst>
          </p:cNvPr>
          <p:cNvSpPr/>
          <p:nvPr/>
        </p:nvSpPr>
        <p:spPr>
          <a:xfrm>
            <a:off x="9631959" y="309177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EEAF63C-E65F-4095-AB9D-F98DA363AC5F}"/>
              </a:ext>
            </a:extLst>
          </p:cNvPr>
          <p:cNvSpPr/>
          <p:nvPr/>
        </p:nvSpPr>
        <p:spPr>
          <a:xfrm>
            <a:off x="9631959" y="4192096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E254806-6C9D-4AEC-8AB4-02AD912D2E61}"/>
              </a:ext>
            </a:extLst>
          </p:cNvPr>
          <p:cNvSpPr/>
          <p:nvPr/>
        </p:nvSpPr>
        <p:spPr>
          <a:xfrm>
            <a:off x="9631959" y="5290901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5A93CAFB-EFC2-4E44-AAA7-133915DC00E1}"/>
              </a:ext>
            </a:extLst>
          </p:cNvPr>
          <p:cNvGraphicFramePr>
            <a:graphicFrameLocks noGrp="1"/>
          </p:cNvGraphicFramePr>
          <p:nvPr/>
        </p:nvGraphicFramePr>
        <p:xfrm>
          <a:off x="8720608" y="4682826"/>
          <a:ext cx="2197735" cy="177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Driver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solidFill>
                      <a:srgbClr val="B9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6">
            <a:extLst>
              <a:ext uri="{FF2B5EF4-FFF2-40B4-BE49-F238E27FC236}">
                <a16:creationId xmlns:a16="http://schemas.microsoft.com/office/drawing/2014/main" id="{EB856E57-4B48-4334-8CFA-1E3329EAFA63}"/>
              </a:ext>
            </a:extLst>
          </p:cNvPr>
          <p:cNvSpPr txBox="1"/>
          <p:nvPr/>
        </p:nvSpPr>
        <p:spPr>
          <a:xfrm>
            <a:off x="8746770" y="1942419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37664" algn="l"/>
              </a:tabLst>
            </a:pPr>
            <a:r>
              <a:rPr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u="heavy" spc="21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  <a:p>
            <a:pPr marL="1461770">
              <a:spcBef>
                <a:spcPts val="10"/>
              </a:spcBef>
            </a:pPr>
            <a:r>
              <a:rPr spc="-5" dirty="0">
                <a:latin typeface="Arial"/>
                <a:cs typeface="Arial"/>
              </a:rPr>
              <a:t>Kernel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2E39B2E-53A5-44FB-B97E-FDDADC6E7AFA}"/>
              </a:ext>
            </a:extLst>
          </p:cNvPr>
          <p:cNvSpPr txBox="1"/>
          <p:nvPr/>
        </p:nvSpPr>
        <p:spPr>
          <a:xfrm>
            <a:off x="9194699" y="842726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001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Disk </a:t>
            </a:r>
            <a:r>
              <a:rPr lang="en-US" altLang="zh-TW" sz="3600" b="1" cap="none" spc="-5" dirty="0"/>
              <a:t>I/O </a:t>
            </a:r>
            <a:r>
              <a:rPr lang="en-US" altLang="zh-TW" sz="3600" b="1" cap="none" dirty="0"/>
              <a:t>Performance</a:t>
            </a:r>
            <a:r>
              <a:rPr lang="en-US" altLang="zh-TW" sz="3600" b="1" cap="none" spc="-95" dirty="0"/>
              <a:t> </a:t>
            </a:r>
            <a:r>
              <a:rPr lang="en-US" altLang="zh-TW" sz="3600" b="1" cap="none" dirty="0"/>
              <a:t>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Rotational Delay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Single-track</a:t>
            </a:r>
            <a:r>
              <a:rPr lang="en-US" altLang="zh-TW" sz="2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latency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75247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time to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rotate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move</a:t>
            </a:r>
            <a:r>
              <a:rPr lang="en-US" altLang="zh-TW" sz="24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desired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sector </a:t>
            </a:r>
          </a:p>
          <a:p>
            <a:pPr marL="469265" marR="752475" lvl="1" indent="0">
              <a:spcBef>
                <a:spcPts val="595"/>
              </a:spcBef>
              <a:buNone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   under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head.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Full rotational delay:</a:t>
            </a:r>
            <a:r>
              <a:rPr lang="en-US" altLang="zh-TW" sz="24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lang="en-US" altLang="zh-TW" sz="2400" dirty="0">
              <a:latin typeface="Arial"/>
              <a:cs typeface="Arial"/>
            </a:endParaRPr>
          </a:p>
          <a:p>
            <a:pPr marL="1155700" indent="0">
              <a:spcBef>
                <a:spcPts val="44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E.g.,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10,000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RPM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disk </a:t>
            </a: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lang="en-US" altLang="zh-TW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4ms.</a:t>
            </a:r>
            <a:endParaRPr lang="en-US" altLang="zh-TW" dirty="0">
              <a:latin typeface="Arial"/>
              <a:cs typeface="Arial"/>
            </a:endParaRPr>
          </a:p>
          <a:p>
            <a:pPr marL="1155700" indent="0">
              <a:spcBef>
                <a:spcPts val="434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Rotations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per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Minute: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rate of</a:t>
            </a:r>
            <a:r>
              <a:rPr lang="en-US" altLang="zh-TW" spc="-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rotation.</a:t>
            </a:r>
            <a:endParaRPr lang="en-US" altLang="zh-TW" dirty="0">
              <a:latin typeface="Arial"/>
              <a:cs typeface="Arial"/>
            </a:endParaRPr>
          </a:p>
          <a:p>
            <a:pPr marL="1155700" lvl="2" indent="-229235">
              <a:spcBef>
                <a:spcPts val="470"/>
              </a:spcBef>
              <a:tabLst>
                <a:tab pos="1155700" algn="l"/>
                <a:tab pos="1156335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Average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rotational delay:</a:t>
            </a:r>
            <a:r>
              <a:rPr lang="en-US" altLang="zh-TW"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R/2</a:t>
            </a:r>
            <a:endParaRPr lang="en-US" altLang="zh-TW" sz="2400" dirty="0">
              <a:latin typeface="Arial"/>
              <a:cs typeface="Arial"/>
            </a:endParaRPr>
          </a:p>
          <a:p>
            <a:pPr lvl="2">
              <a:spcBef>
                <a:spcPts val="20"/>
              </a:spcBef>
              <a:buClr>
                <a:srgbClr val="333333"/>
              </a:buClr>
              <a:buFont typeface="Arial"/>
              <a:buChar char="•"/>
            </a:pPr>
            <a:endParaRPr lang="en-US" altLang="zh-TW" dirty="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Seek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Multiple-track latency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75120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time to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move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arm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 correct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track.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Average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seek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time: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order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i="1" spc="-5" dirty="0" err="1">
                <a:solidFill>
                  <a:srgbClr val="333333"/>
                </a:solidFill>
                <a:latin typeface="Arial"/>
                <a:cs typeface="Arial"/>
              </a:rPr>
              <a:t>ms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spcBef>
                <a:spcPts val="2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25" dirty="0">
                <a:solidFill>
                  <a:srgbClr val="333333"/>
                </a:solidFill>
                <a:latin typeface="Arial"/>
                <a:cs typeface="Arial"/>
              </a:rPr>
              <a:t>Transfer</a:t>
            </a:r>
            <a:r>
              <a:rPr lang="en-US" altLang="zh-TW" sz="28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20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time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read/write data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the</a:t>
            </a:r>
            <a:r>
              <a:rPr lang="en-US" altLang="zh-TW" sz="24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surface.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F9CB64-5265-468D-B314-7F7EC8A7C179}"/>
              </a:ext>
            </a:extLst>
          </p:cNvPr>
          <p:cNvSpPr/>
          <p:nvPr/>
        </p:nvSpPr>
        <p:spPr>
          <a:xfrm>
            <a:off x="9002800" y="863179"/>
            <a:ext cx="2455267" cy="289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9533E43-0919-4E44-A772-EC384EA3487F}"/>
              </a:ext>
            </a:extLst>
          </p:cNvPr>
          <p:cNvSpPr/>
          <p:nvPr/>
        </p:nvSpPr>
        <p:spPr>
          <a:xfrm>
            <a:off x="8714327" y="3842598"/>
            <a:ext cx="2772507" cy="2893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8883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Disk </a:t>
            </a:r>
            <a:r>
              <a:rPr lang="en-US" altLang="zh-TW" sz="3600" b="1" cap="none" spc="-5" dirty="0"/>
              <a:t>I/O </a:t>
            </a:r>
            <a:r>
              <a:rPr lang="en-US" altLang="zh-TW" sz="3600" b="1" cap="none" dirty="0"/>
              <a:t>Performance</a:t>
            </a:r>
            <a:r>
              <a:rPr lang="en-US" altLang="zh-TW" sz="3600" b="1" cap="none" spc="-95" dirty="0"/>
              <a:t> </a:t>
            </a:r>
            <a:r>
              <a:rPr lang="en-US" altLang="zh-TW" sz="3600" b="1" cap="none" dirty="0"/>
              <a:t>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I/O </a:t>
            </a:r>
            <a:r>
              <a:rPr lang="en-US" altLang="zh-TW" sz="2800" b="1" spc="-15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sum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three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major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components.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spcBef>
                <a:spcPts val="0"/>
              </a:spcBef>
              <a:buClr>
                <a:srgbClr val="333333"/>
              </a:buClr>
              <a:buFont typeface="Arial"/>
              <a:buChar char="•"/>
            </a:pPr>
            <a:endParaRPr lang="en-US" altLang="zh-TW" sz="4050" dirty="0">
              <a:latin typeface="Arial"/>
              <a:cs typeface="Arial"/>
            </a:endParaRPr>
          </a:p>
          <a:p>
            <a:pPr marL="355600" indent="-342900">
              <a:spcBef>
                <a:spcPts val="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I/O Rate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Divide 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size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of data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transfer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by the</a:t>
            </a:r>
            <a:r>
              <a:rPr lang="en-US" altLang="zh-TW" sz="28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time.</a:t>
            </a:r>
            <a:endParaRPr lang="en-US" altLang="zh-TW" sz="2800" dirty="0">
              <a:latin typeface="Arial"/>
              <a:cs typeface="Arial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None/>
            </a:pPr>
            <a:endParaRPr lang="en-US" altLang="zh-TW" sz="3100" dirty="0">
              <a:latin typeface="Arial"/>
              <a:cs typeface="Arial"/>
            </a:endParaRPr>
          </a:p>
          <a:p>
            <a:pPr marL="45720" indent="0">
              <a:spcBef>
                <a:spcPts val="0"/>
              </a:spcBef>
              <a:buClr>
                <a:srgbClr val="333333"/>
              </a:buClr>
              <a:buNone/>
            </a:pPr>
            <a:endParaRPr lang="en-US" altLang="zh-TW" sz="2950" dirty="0">
              <a:latin typeface="Arial"/>
              <a:cs typeface="Arial"/>
            </a:endParaRPr>
          </a:p>
          <a:p>
            <a:pPr marL="45720" indent="0">
              <a:spcBef>
                <a:spcPts val="0"/>
              </a:spcBef>
              <a:buClr>
                <a:srgbClr val="333333"/>
              </a:buClr>
              <a:buNone/>
            </a:pPr>
            <a:endParaRPr lang="en-US" altLang="zh-TW" sz="2950" dirty="0">
              <a:latin typeface="Arial"/>
              <a:cs typeface="Arial"/>
            </a:endParaRPr>
          </a:p>
          <a:p>
            <a:pPr marL="355600" indent="-342900"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I/O performance heavily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depends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lang="en-US" altLang="zh-TW" sz="28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workloads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Sequential </a:t>
            </a:r>
            <a:r>
              <a:rPr lang="en-US" altLang="zh-TW" sz="2400" b="1" spc="-10" dirty="0">
                <a:solidFill>
                  <a:srgbClr val="333333"/>
                </a:solidFill>
                <a:latin typeface="Arial"/>
                <a:cs typeface="Arial"/>
              </a:rPr>
              <a:t>Workload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Large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reads/writes (e.g.,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100MB)</a:t>
            </a: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zh-TW" altLang="en-US" sz="240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contiguous</a:t>
            </a:r>
            <a:r>
              <a:rPr lang="en-US" altLang="zh-TW" sz="2400" spc="3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sectors.</a:t>
            </a:r>
            <a:endParaRPr lang="en-US" altLang="zh-TW" sz="2400" dirty="0">
              <a:latin typeface="Arial"/>
              <a:cs typeface="Arial"/>
            </a:endParaRPr>
          </a:p>
          <a:p>
            <a:pPr marL="756285" marR="735965" lvl="1" indent="-287020">
              <a:spcBef>
                <a:spcPts val="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Random </a:t>
            </a:r>
            <a:r>
              <a:rPr lang="en-US" altLang="zh-TW" sz="2400" b="1" spc="-10" dirty="0">
                <a:solidFill>
                  <a:srgbClr val="333333"/>
                </a:solidFill>
                <a:latin typeface="Arial"/>
                <a:cs typeface="Arial"/>
              </a:rPr>
              <a:t>Workload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Small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reads/writes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(e.g.,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4KB)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random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sector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locations 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</a:p>
          <a:p>
            <a:pPr marL="469265" marR="735965" lvl="1" indent="0">
              <a:spcBef>
                <a:spcPts val="0"/>
              </a:spcBef>
              <a:buNone/>
              <a:tabLst>
                <a:tab pos="75692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 marL="843915" indent="0">
              <a:spcBef>
                <a:spcPts val="0"/>
              </a:spcBef>
              <a:buNone/>
              <a:tabLst>
                <a:tab pos="5527675" algn="l"/>
              </a:tabLst>
            </a:pPr>
            <a:r>
              <a:rPr lang="en-US" altLang="zh-TW" sz="20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     </a:t>
            </a:r>
            <a:r>
              <a:rPr lang="en-US" altLang="zh-TW"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Sequential</a:t>
            </a:r>
            <a:r>
              <a:rPr lang="en-US" altLang="zh-TW"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Workload</a:t>
            </a:r>
            <a:r>
              <a:rPr lang="en-US" altLang="zh-TW" sz="2000" spc="-5" dirty="0">
                <a:latin typeface="Arial"/>
                <a:cs typeface="Arial"/>
              </a:rPr>
              <a:t>	              </a:t>
            </a:r>
            <a:r>
              <a:rPr lang="en-US" altLang="zh-TW"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Random</a:t>
            </a:r>
            <a:r>
              <a:rPr lang="en-US" altLang="zh-TW"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Workload</a:t>
            </a: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4A25A4C-8135-49D8-B297-8404BB84596C}"/>
              </a:ext>
            </a:extLst>
          </p:cNvPr>
          <p:cNvSpPr/>
          <p:nvPr/>
        </p:nvSpPr>
        <p:spPr>
          <a:xfrm>
            <a:off x="3476739" y="1459431"/>
            <a:ext cx="5263308" cy="338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82081FD-DF76-4556-901F-735B4EB84794}"/>
              </a:ext>
            </a:extLst>
          </p:cNvPr>
          <p:cNvSpPr/>
          <p:nvPr/>
        </p:nvSpPr>
        <p:spPr>
          <a:xfrm>
            <a:off x="4254359" y="2516391"/>
            <a:ext cx="3218688" cy="897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F2488FE-949E-4F41-95D5-25E1EE5C0155}"/>
              </a:ext>
            </a:extLst>
          </p:cNvPr>
          <p:cNvSpPr/>
          <p:nvPr/>
        </p:nvSpPr>
        <p:spPr>
          <a:xfrm>
            <a:off x="1299137" y="5997281"/>
            <a:ext cx="4513115" cy="593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F93E631-1E19-4412-B144-4E69A71F48B5}"/>
              </a:ext>
            </a:extLst>
          </p:cNvPr>
          <p:cNvSpPr/>
          <p:nvPr/>
        </p:nvSpPr>
        <p:spPr>
          <a:xfrm>
            <a:off x="6202424" y="5997281"/>
            <a:ext cx="4668012" cy="758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633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Disk </a:t>
            </a:r>
            <a:r>
              <a:rPr lang="en-US" altLang="zh-TW" sz="3600" b="1" cap="none" spc="-5" dirty="0"/>
              <a:t>I/O </a:t>
            </a:r>
            <a:r>
              <a:rPr lang="en-US" altLang="zh-TW" sz="3600" b="1" cap="none" dirty="0"/>
              <a:t>Performance: An</a:t>
            </a:r>
            <a:r>
              <a:rPr lang="en-US" altLang="zh-TW" sz="3600" b="1" cap="none" spc="-200" dirty="0"/>
              <a:t> </a:t>
            </a:r>
            <a:r>
              <a:rPr lang="en-US" altLang="zh-TW" sz="3600" b="1" cap="none" spc="-5" dirty="0"/>
              <a:t>Example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pc="-15" dirty="0">
                <a:solidFill>
                  <a:srgbClr val="333333"/>
                </a:solidFill>
                <a:latin typeface="Arial"/>
                <a:cs typeface="Arial"/>
              </a:rPr>
              <a:t>Let’s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consider two modern disks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lang="en-US" altLang="zh-TW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Seagate.</a:t>
            </a:r>
            <a:endParaRPr lang="en-US" altLang="zh-TW" dirty="0">
              <a:latin typeface="Arial"/>
              <a:cs typeface="Arial"/>
            </a:endParaRPr>
          </a:p>
          <a:p>
            <a:pPr marL="45720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0">
              <a:spcBef>
                <a:spcPts val="665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            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Left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“high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performance” disk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vs.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Right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“large capacity”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disk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spcBef>
                <a:spcPts val="65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Performance under random/sequential</a:t>
            </a:r>
            <a:r>
              <a:rPr lang="en-US" altLang="zh-TW" sz="28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workloads:</a:t>
            </a:r>
          </a:p>
          <a:p>
            <a:pPr marL="355600" indent="-342900">
              <a:spcBef>
                <a:spcPts val="655"/>
              </a:spcBef>
              <a:tabLst>
                <a:tab pos="354965" algn="l"/>
                <a:tab pos="355600" algn="l"/>
              </a:tabLst>
            </a:pPr>
            <a:endParaRPr lang="en-US" altLang="zh-TW" sz="28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spcBef>
                <a:spcPts val="655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Sequential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Determined by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transfer</a:t>
            </a:r>
            <a:r>
              <a:rPr lang="en-US" altLang="zh-TW" sz="2400" spc="-3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performance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Random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Determined by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rotation and seek</a:t>
            </a:r>
            <a:r>
              <a:rPr lang="en-US" altLang="zh-TW" sz="2400" spc="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time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45720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3111F9E-62F7-4AB9-99E6-51D318AF13F9}"/>
              </a:ext>
            </a:extLst>
          </p:cNvPr>
          <p:cNvSpPr/>
          <p:nvPr/>
        </p:nvSpPr>
        <p:spPr>
          <a:xfrm>
            <a:off x="3211004" y="1412776"/>
            <a:ext cx="5766815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19E837B-D98D-4779-A644-B4C4848F8517}"/>
              </a:ext>
            </a:extLst>
          </p:cNvPr>
          <p:cNvSpPr/>
          <p:nvPr/>
        </p:nvSpPr>
        <p:spPr>
          <a:xfrm>
            <a:off x="5904672" y="2059714"/>
            <a:ext cx="1285240" cy="974090"/>
          </a:xfrm>
          <a:custGeom>
            <a:avLst/>
            <a:gdLst/>
            <a:ahLst/>
            <a:cxnLst/>
            <a:rect l="l" t="t" r="r" b="b"/>
            <a:pathLst>
              <a:path w="1285239" h="974089">
                <a:moveTo>
                  <a:pt x="0" y="973836"/>
                </a:moveTo>
                <a:lnTo>
                  <a:pt x="1284732" y="973836"/>
                </a:lnTo>
                <a:lnTo>
                  <a:pt x="1284732" y="0"/>
                </a:lnTo>
                <a:lnTo>
                  <a:pt x="0" y="0"/>
                </a:lnTo>
                <a:lnTo>
                  <a:pt x="0" y="973836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A4806C2-8F70-4E7C-9845-25283CBB70B5}"/>
              </a:ext>
            </a:extLst>
          </p:cNvPr>
          <p:cNvSpPr/>
          <p:nvPr/>
        </p:nvSpPr>
        <p:spPr>
          <a:xfrm>
            <a:off x="7547545" y="1770156"/>
            <a:ext cx="1286510" cy="300355"/>
          </a:xfrm>
          <a:custGeom>
            <a:avLst/>
            <a:gdLst/>
            <a:ahLst/>
            <a:cxnLst/>
            <a:rect l="l" t="t" r="r" b="b"/>
            <a:pathLst>
              <a:path w="1286509" h="300355">
                <a:moveTo>
                  <a:pt x="0" y="300227"/>
                </a:moveTo>
                <a:lnTo>
                  <a:pt x="1286256" y="300227"/>
                </a:lnTo>
                <a:lnTo>
                  <a:pt x="1286256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8B66450-6B8E-4F36-AD37-1DD857C01190}"/>
              </a:ext>
            </a:extLst>
          </p:cNvPr>
          <p:cNvSpPr/>
          <p:nvPr/>
        </p:nvSpPr>
        <p:spPr>
          <a:xfrm>
            <a:off x="5904672" y="3342923"/>
            <a:ext cx="1285240" cy="624840"/>
          </a:xfrm>
          <a:custGeom>
            <a:avLst/>
            <a:gdLst/>
            <a:ahLst/>
            <a:cxnLst/>
            <a:rect l="l" t="t" r="r" b="b"/>
            <a:pathLst>
              <a:path w="1285239" h="624839">
                <a:moveTo>
                  <a:pt x="0" y="624839"/>
                </a:moveTo>
                <a:lnTo>
                  <a:pt x="1284732" y="624839"/>
                </a:lnTo>
                <a:lnTo>
                  <a:pt x="128473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8B7416F-26E7-4527-97B9-00599C800D08}"/>
              </a:ext>
            </a:extLst>
          </p:cNvPr>
          <p:cNvSpPr/>
          <p:nvPr/>
        </p:nvSpPr>
        <p:spPr>
          <a:xfrm>
            <a:off x="3212592" y="4836961"/>
            <a:ext cx="5736464" cy="983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0783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More </a:t>
            </a:r>
            <a:r>
              <a:rPr lang="en-US" altLang="zh-TW" sz="3600" b="1" cap="none" spc="-5" dirty="0"/>
              <a:t>Details: </a:t>
            </a:r>
            <a:r>
              <a:rPr lang="en-US" altLang="zh-TW" sz="3600" b="1" cap="none" spc="-45" dirty="0"/>
              <a:t>Track</a:t>
            </a:r>
            <a:r>
              <a:rPr lang="en-US" altLang="zh-TW" sz="3600" b="1" cap="none" spc="-50" dirty="0"/>
              <a:t> </a:t>
            </a:r>
            <a:r>
              <a:rPr lang="en-US" altLang="zh-TW" sz="3600" b="1" cap="none" dirty="0"/>
              <a:t>Skew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35" dirty="0">
                <a:solidFill>
                  <a:srgbClr val="333333"/>
                </a:solidFill>
                <a:latin typeface="Arial"/>
                <a:cs typeface="Arial"/>
              </a:rPr>
              <a:t>Track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Skew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ensures that sequential reads can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be properly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serviced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crossing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track</a:t>
            </a:r>
            <a:r>
              <a:rPr lang="en-US" altLang="zh-TW" spc="8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boundaries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241300" indent="0">
              <a:spcBef>
                <a:spcPts val="595"/>
              </a:spcBef>
              <a:buNone/>
            </a:pP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  – 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disk needs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time to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re-position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000" spc="-3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head.</a:t>
            </a: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20A887-5913-45EA-AF32-44EEB1803920}"/>
              </a:ext>
            </a:extLst>
          </p:cNvPr>
          <p:cNvSpPr/>
          <p:nvPr/>
        </p:nvSpPr>
        <p:spPr>
          <a:xfrm>
            <a:off x="4178622" y="2295513"/>
            <a:ext cx="3870594" cy="4540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400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More </a:t>
            </a:r>
            <a:r>
              <a:rPr lang="en-US" altLang="zh-TW" sz="3600" b="1" cap="none" spc="-5" dirty="0"/>
              <a:t>Details:</a:t>
            </a:r>
            <a:r>
              <a:rPr lang="en-US" altLang="zh-TW" sz="3600" b="1" cap="none" spc="-50" dirty="0"/>
              <a:t> </a:t>
            </a:r>
            <a:r>
              <a:rPr lang="en-US" altLang="zh-TW" sz="3600" b="1" cap="none" spc="-5" dirty="0"/>
              <a:t>Zones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129539" indent="-3429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Another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reality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outer tracks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tend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more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sectors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than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inner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tracks.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5080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nothing special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result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geometry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there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simply  more room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out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there.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3686175" indent="-342900">
              <a:spcBef>
                <a:spcPts val="1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Multi-zoned HDDs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organized into multiple</a:t>
            </a:r>
            <a:r>
              <a:rPr lang="en-US" altLang="zh-TW" sz="2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zones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4240530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zone is consecutive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set</a:t>
            </a:r>
            <a:r>
              <a:rPr lang="en-US" altLang="zh-TW" sz="24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 tracks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 a</a:t>
            </a:r>
            <a:r>
              <a:rPr lang="en-US" altLang="zh-TW" sz="24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surface.</a:t>
            </a:r>
            <a:endParaRPr lang="en-US" altLang="zh-TW" sz="2400" dirty="0">
              <a:latin typeface="Arial"/>
              <a:cs typeface="Arial"/>
            </a:endParaRPr>
          </a:p>
          <a:p>
            <a:pPr marL="756285" marR="4003040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zone, every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track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has </a:t>
            </a:r>
            <a:r>
              <a:rPr lang="en-US" altLang="zh-TW" sz="2400" i="1" spc="-5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lang="en-US" altLang="zh-TW" sz="2400" i="1" spc="-10" dirty="0">
                <a:solidFill>
                  <a:srgbClr val="333333"/>
                </a:solidFill>
                <a:latin typeface="Arial"/>
                <a:cs typeface="Arial"/>
              </a:rPr>
              <a:t>same </a:t>
            </a:r>
            <a:r>
              <a:rPr lang="en-US" altLang="zh-TW" sz="2400" i="1" spc="-5" dirty="0">
                <a:solidFill>
                  <a:srgbClr val="333333"/>
                </a:solidFill>
                <a:latin typeface="Arial"/>
                <a:cs typeface="Arial"/>
              </a:rPr>
              <a:t>number of</a:t>
            </a:r>
            <a:r>
              <a:rPr lang="en-US" altLang="zh-TW" sz="2400" i="1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i="1" spc="-5" dirty="0">
                <a:solidFill>
                  <a:srgbClr val="333333"/>
                </a:solidFill>
                <a:latin typeface="Arial"/>
                <a:cs typeface="Arial"/>
              </a:rPr>
              <a:t>sectors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Outer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zones have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more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sectors</a:t>
            </a:r>
            <a:r>
              <a:rPr lang="zh-TW" altLang="en-US" sz="240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than inner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zones.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Also known as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zone bit</a:t>
            </a:r>
            <a:r>
              <a:rPr lang="en-US" altLang="zh-TW" sz="2400" spc="3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recoding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B9D887E-1213-45FB-9A7A-0414ED9D5A19}"/>
              </a:ext>
            </a:extLst>
          </p:cNvPr>
          <p:cNvSpPr/>
          <p:nvPr/>
        </p:nvSpPr>
        <p:spPr>
          <a:xfrm>
            <a:off x="8326660" y="2668260"/>
            <a:ext cx="3803903" cy="3803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ADC0EA8-FAFB-488F-BA46-8C27CFEEEB56}"/>
              </a:ext>
            </a:extLst>
          </p:cNvPr>
          <p:cNvSpPr/>
          <p:nvPr/>
        </p:nvSpPr>
        <p:spPr>
          <a:xfrm>
            <a:off x="8355615" y="4570210"/>
            <a:ext cx="3746500" cy="0"/>
          </a:xfrm>
          <a:custGeom>
            <a:avLst/>
            <a:gdLst/>
            <a:ahLst/>
            <a:cxnLst/>
            <a:rect l="l" t="t" r="r" b="b"/>
            <a:pathLst>
              <a:path w="3746500">
                <a:moveTo>
                  <a:pt x="0" y="0"/>
                </a:moveTo>
                <a:lnTo>
                  <a:pt x="374650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EB0B877-F149-4512-9941-3890D5D2EF3B}"/>
              </a:ext>
            </a:extLst>
          </p:cNvPr>
          <p:cNvSpPr/>
          <p:nvPr/>
        </p:nvSpPr>
        <p:spPr>
          <a:xfrm>
            <a:off x="10228611" y="2695691"/>
            <a:ext cx="0" cy="3747135"/>
          </a:xfrm>
          <a:custGeom>
            <a:avLst/>
            <a:gdLst/>
            <a:ahLst/>
            <a:cxnLst/>
            <a:rect l="l" t="t" r="r" b="b"/>
            <a:pathLst>
              <a:path h="3747134">
                <a:moveTo>
                  <a:pt x="0" y="0"/>
                </a:moveTo>
                <a:lnTo>
                  <a:pt x="0" y="374655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B81F9D5-F3B9-401B-A3DD-26D6242D374B}"/>
              </a:ext>
            </a:extLst>
          </p:cNvPr>
          <p:cNvSpPr/>
          <p:nvPr/>
        </p:nvSpPr>
        <p:spPr>
          <a:xfrm>
            <a:off x="9649745" y="2787893"/>
            <a:ext cx="1158240" cy="3563620"/>
          </a:xfrm>
          <a:custGeom>
            <a:avLst/>
            <a:gdLst/>
            <a:ahLst/>
            <a:cxnLst/>
            <a:rect l="l" t="t" r="r" b="b"/>
            <a:pathLst>
              <a:path w="1158240" h="3563620">
                <a:moveTo>
                  <a:pt x="1157731" y="0"/>
                </a:moveTo>
                <a:lnTo>
                  <a:pt x="0" y="356315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78D8F0C-D86E-43CF-95C8-D79CDE3EB416}"/>
              </a:ext>
            </a:extLst>
          </p:cNvPr>
          <p:cNvSpPr/>
          <p:nvPr/>
        </p:nvSpPr>
        <p:spPr>
          <a:xfrm>
            <a:off x="9127521" y="3053958"/>
            <a:ext cx="2202180" cy="3031490"/>
          </a:xfrm>
          <a:custGeom>
            <a:avLst/>
            <a:gdLst/>
            <a:ahLst/>
            <a:cxnLst/>
            <a:rect l="l" t="t" r="r" b="b"/>
            <a:pathLst>
              <a:path w="2202179" h="3031490">
                <a:moveTo>
                  <a:pt x="2202179" y="0"/>
                </a:moveTo>
                <a:lnTo>
                  <a:pt x="0" y="303100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86F2A91C-E435-49C0-B1CB-797761E83F69}"/>
              </a:ext>
            </a:extLst>
          </p:cNvPr>
          <p:cNvSpPr/>
          <p:nvPr/>
        </p:nvSpPr>
        <p:spPr>
          <a:xfrm>
            <a:off x="8713120" y="3468359"/>
            <a:ext cx="3031490" cy="2202180"/>
          </a:xfrm>
          <a:custGeom>
            <a:avLst/>
            <a:gdLst/>
            <a:ahLst/>
            <a:cxnLst/>
            <a:rect l="l" t="t" r="r" b="b"/>
            <a:pathLst>
              <a:path w="3031490" h="2202179">
                <a:moveTo>
                  <a:pt x="3030981" y="0"/>
                </a:moveTo>
                <a:lnTo>
                  <a:pt x="0" y="220218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8C9347E5-4890-4912-ADB1-9B7312B3579D}"/>
              </a:ext>
            </a:extLst>
          </p:cNvPr>
          <p:cNvSpPr/>
          <p:nvPr/>
        </p:nvSpPr>
        <p:spPr>
          <a:xfrm>
            <a:off x="8447054" y="3990583"/>
            <a:ext cx="3563620" cy="1158240"/>
          </a:xfrm>
          <a:custGeom>
            <a:avLst/>
            <a:gdLst/>
            <a:ahLst/>
            <a:cxnLst/>
            <a:rect l="l" t="t" r="r" b="b"/>
            <a:pathLst>
              <a:path w="3563620" h="1158239">
                <a:moveTo>
                  <a:pt x="3563112" y="0"/>
                </a:moveTo>
                <a:lnTo>
                  <a:pt x="0" y="115773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F334C5A-8EA0-4558-BCC4-0D8AAF922C5A}"/>
              </a:ext>
            </a:extLst>
          </p:cNvPr>
          <p:cNvSpPr/>
          <p:nvPr/>
        </p:nvSpPr>
        <p:spPr>
          <a:xfrm>
            <a:off x="8440960" y="3984995"/>
            <a:ext cx="3580765" cy="1163320"/>
          </a:xfrm>
          <a:custGeom>
            <a:avLst/>
            <a:gdLst/>
            <a:ahLst/>
            <a:cxnLst/>
            <a:rect l="l" t="t" r="r" b="b"/>
            <a:pathLst>
              <a:path w="3580765" h="1163320">
                <a:moveTo>
                  <a:pt x="3580511" y="1163320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815673DF-4001-459D-941F-1BB4DB1485D9}"/>
              </a:ext>
            </a:extLst>
          </p:cNvPr>
          <p:cNvSpPr/>
          <p:nvPr/>
        </p:nvSpPr>
        <p:spPr>
          <a:xfrm>
            <a:off x="8724677" y="3468359"/>
            <a:ext cx="3031490" cy="2202180"/>
          </a:xfrm>
          <a:custGeom>
            <a:avLst/>
            <a:gdLst/>
            <a:ahLst/>
            <a:cxnLst/>
            <a:rect l="l" t="t" r="r" b="b"/>
            <a:pathLst>
              <a:path w="3031490" h="2202179">
                <a:moveTo>
                  <a:pt x="3030982" y="2202180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B1C2C21-17EF-4134-9121-A97EE7A89379}"/>
              </a:ext>
            </a:extLst>
          </p:cNvPr>
          <p:cNvSpPr/>
          <p:nvPr/>
        </p:nvSpPr>
        <p:spPr>
          <a:xfrm>
            <a:off x="9139078" y="3053958"/>
            <a:ext cx="2202180" cy="3031490"/>
          </a:xfrm>
          <a:custGeom>
            <a:avLst/>
            <a:gdLst/>
            <a:ahLst/>
            <a:cxnLst/>
            <a:rect l="l" t="t" r="r" b="b"/>
            <a:pathLst>
              <a:path w="2202179" h="3031490">
                <a:moveTo>
                  <a:pt x="2202180" y="3031007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7B0B9B00-46FC-4736-871F-070841777B94}"/>
              </a:ext>
            </a:extLst>
          </p:cNvPr>
          <p:cNvSpPr/>
          <p:nvPr/>
        </p:nvSpPr>
        <p:spPr>
          <a:xfrm>
            <a:off x="9661301" y="2787893"/>
            <a:ext cx="1158240" cy="3563620"/>
          </a:xfrm>
          <a:custGeom>
            <a:avLst/>
            <a:gdLst/>
            <a:ahLst/>
            <a:cxnLst/>
            <a:rect l="l" t="t" r="r" b="b"/>
            <a:pathLst>
              <a:path w="1158240" h="3563620">
                <a:moveTo>
                  <a:pt x="1157732" y="3563150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82A0614D-F235-41E1-A063-C2E7326BC713}"/>
              </a:ext>
            </a:extLst>
          </p:cNvPr>
          <p:cNvSpPr/>
          <p:nvPr/>
        </p:nvSpPr>
        <p:spPr>
          <a:xfrm>
            <a:off x="10379488" y="2718550"/>
            <a:ext cx="145415" cy="918210"/>
          </a:xfrm>
          <a:custGeom>
            <a:avLst/>
            <a:gdLst/>
            <a:ahLst/>
            <a:cxnLst/>
            <a:rect l="l" t="t" r="r" b="b"/>
            <a:pathLst>
              <a:path w="145415" h="918210">
                <a:moveTo>
                  <a:pt x="145414" y="0"/>
                </a:moveTo>
                <a:lnTo>
                  <a:pt x="0" y="917956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940AEE6B-F1C9-464F-A09C-A1954CBDB0E2}"/>
              </a:ext>
            </a:extLst>
          </p:cNvPr>
          <p:cNvSpPr/>
          <p:nvPr/>
        </p:nvSpPr>
        <p:spPr>
          <a:xfrm>
            <a:off x="10659903" y="2899906"/>
            <a:ext cx="422909" cy="829310"/>
          </a:xfrm>
          <a:custGeom>
            <a:avLst/>
            <a:gdLst/>
            <a:ahLst/>
            <a:cxnLst/>
            <a:rect l="l" t="t" r="r" b="b"/>
            <a:pathLst>
              <a:path w="422909" h="829310">
                <a:moveTo>
                  <a:pt x="422528" y="0"/>
                </a:moveTo>
                <a:lnTo>
                  <a:pt x="0" y="82918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C4BE2745-473D-453B-828D-40F44C2F2DBA}"/>
              </a:ext>
            </a:extLst>
          </p:cNvPr>
          <p:cNvSpPr/>
          <p:nvPr/>
        </p:nvSpPr>
        <p:spPr>
          <a:xfrm>
            <a:off x="10900695" y="3244331"/>
            <a:ext cx="655320" cy="654685"/>
          </a:xfrm>
          <a:custGeom>
            <a:avLst/>
            <a:gdLst/>
            <a:ahLst/>
            <a:cxnLst/>
            <a:rect l="l" t="t" r="r" b="b"/>
            <a:pathLst>
              <a:path w="655320" h="654685">
                <a:moveTo>
                  <a:pt x="655320" y="0"/>
                </a:moveTo>
                <a:lnTo>
                  <a:pt x="0" y="654557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7E09A907-A025-4BE3-A1B5-8DCD9068852A}"/>
              </a:ext>
            </a:extLst>
          </p:cNvPr>
          <p:cNvSpPr/>
          <p:nvPr/>
        </p:nvSpPr>
        <p:spPr>
          <a:xfrm>
            <a:off x="11065287" y="3718295"/>
            <a:ext cx="835660" cy="426084"/>
          </a:xfrm>
          <a:custGeom>
            <a:avLst/>
            <a:gdLst/>
            <a:ahLst/>
            <a:cxnLst/>
            <a:rect l="l" t="t" r="r" b="b"/>
            <a:pathLst>
              <a:path w="835659" h="426085">
                <a:moveTo>
                  <a:pt x="835405" y="0"/>
                </a:moveTo>
                <a:lnTo>
                  <a:pt x="0" y="42570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2090F295-0DA1-41F6-9965-43BB3F2646FE}"/>
              </a:ext>
            </a:extLst>
          </p:cNvPr>
          <p:cNvSpPr/>
          <p:nvPr/>
        </p:nvSpPr>
        <p:spPr>
          <a:xfrm>
            <a:off x="11165872" y="4276080"/>
            <a:ext cx="915035" cy="145415"/>
          </a:xfrm>
          <a:custGeom>
            <a:avLst/>
            <a:gdLst/>
            <a:ahLst/>
            <a:cxnLst/>
            <a:rect l="l" t="t" r="r" b="b"/>
            <a:pathLst>
              <a:path w="915034" h="145414">
                <a:moveTo>
                  <a:pt x="0" y="144907"/>
                </a:moveTo>
                <a:lnTo>
                  <a:pt x="915034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6DA91D7F-256F-4FA0-842B-9FE621167B95}"/>
              </a:ext>
            </a:extLst>
          </p:cNvPr>
          <p:cNvSpPr/>
          <p:nvPr/>
        </p:nvSpPr>
        <p:spPr>
          <a:xfrm>
            <a:off x="10547127" y="2745984"/>
            <a:ext cx="122555" cy="499109"/>
          </a:xfrm>
          <a:custGeom>
            <a:avLst/>
            <a:gdLst/>
            <a:ahLst/>
            <a:cxnLst/>
            <a:rect l="l" t="t" r="r" b="b"/>
            <a:pathLst>
              <a:path w="122554" h="499110">
                <a:moveTo>
                  <a:pt x="122427" y="0"/>
                </a:moveTo>
                <a:lnTo>
                  <a:pt x="0" y="49911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EE5768E3-D76B-4E44-B248-8C4942F578FF}"/>
              </a:ext>
            </a:extLst>
          </p:cNvPr>
          <p:cNvSpPr/>
          <p:nvPr/>
        </p:nvSpPr>
        <p:spPr>
          <a:xfrm>
            <a:off x="10337958" y="2701153"/>
            <a:ext cx="43180" cy="512445"/>
          </a:xfrm>
          <a:custGeom>
            <a:avLst/>
            <a:gdLst/>
            <a:ahLst/>
            <a:cxnLst/>
            <a:rect l="l" t="t" r="r" b="b"/>
            <a:pathLst>
              <a:path w="43179" h="512445">
                <a:moveTo>
                  <a:pt x="42925" y="0"/>
                </a:moveTo>
                <a:lnTo>
                  <a:pt x="0" y="51219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C882E6C3-4B5D-43CE-952D-775500715162}"/>
              </a:ext>
            </a:extLst>
          </p:cNvPr>
          <p:cNvSpPr/>
          <p:nvPr/>
        </p:nvSpPr>
        <p:spPr>
          <a:xfrm>
            <a:off x="10753375" y="2836407"/>
            <a:ext cx="199390" cy="474345"/>
          </a:xfrm>
          <a:custGeom>
            <a:avLst/>
            <a:gdLst/>
            <a:ahLst/>
            <a:cxnLst/>
            <a:rect l="l" t="t" r="r" b="b"/>
            <a:pathLst>
              <a:path w="199390" h="474345">
                <a:moveTo>
                  <a:pt x="199009" y="0"/>
                </a:moveTo>
                <a:lnTo>
                  <a:pt x="0" y="47383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870A78E3-A9D4-4010-A293-0E0AFCD623C5}"/>
              </a:ext>
            </a:extLst>
          </p:cNvPr>
          <p:cNvSpPr/>
          <p:nvPr/>
        </p:nvSpPr>
        <p:spPr>
          <a:xfrm>
            <a:off x="10939430" y="2971408"/>
            <a:ext cx="271145" cy="436880"/>
          </a:xfrm>
          <a:custGeom>
            <a:avLst/>
            <a:gdLst/>
            <a:ahLst/>
            <a:cxnLst/>
            <a:rect l="l" t="t" r="r" b="b"/>
            <a:pathLst>
              <a:path w="271145" h="436879">
                <a:moveTo>
                  <a:pt x="270637" y="0"/>
                </a:moveTo>
                <a:lnTo>
                  <a:pt x="0" y="43687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592671C6-F95F-407B-9DA2-02CF2F8D932C}"/>
              </a:ext>
            </a:extLst>
          </p:cNvPr>
          <p:cNvSpPr/>
          <p:nvPr/>
        </p:nvSpPr>
        <p:spPr>
          <a:xfrm>
            <a:off x="11112024" y="3147431"/>
            <a:ext cx="335915" cy="389255"/>
          </a:xfrm>
          <a:custGeom>
            <a:avLst/>
            <a:gdLst/>
            <a:ahLst/>
            <a:cxnLst/>
            <a:rect l="l" t="t" r="r" b="b"/>
            <a:pathLst>
              <a:path w="335915" h="389254">
                <a:moveTo>
                  <a:pt x="335661" y="0"/>
                </a:moveTo>
                <a:lnTo>
                  <a:pt x="0" y="38912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BA2F001E-D420-4CC8-9B0D-5A73F5FED67B}"/>
              </a:ext>
            </a:extLst>
          </p:cNvPr>
          <p:cNvSpPr/>
          <p:nvPr/>
        </p:nvSpPr>
        <p:spPr>
          <a:xfrm>
            <a:off x="11392058" y="3588628"/>
            <a:ext cx="439420" cy="266700"/>
          </a:xfrm>
          <a:custGeom>
            <a:avLst/>
            <a:gdLst/>
            <a:ahLst/>
            <a:cxnLst/>
            <a:rect l="l" t="t" r="r" b="b"/>
            <a:pathLst>
              <a:path w="439420" h="266700">
                <a:moveTo>
                  <a:pt x="439419" y="0"/>
                </a:moveTo>
                <a:lnTo>
                  <a:pt x="0" y="26631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5BD03872-173C-47C9-83DD-ADA9B5DF030C}"/>
              </a:ext>
            </a:extLst>
          </p:cNvPr>
          <p:cNvSpPr/>
          <p:nvPr/>
        </p:nvSpPr>
        <p:spPr>
          <a:xfrm>
            <a:off x="11266581" y="3351900"/>
            <a:ext cx="392430" cy="332105"/>
          </a:xfrm>
          <a:custGeom>
            <a:avLst/>
            <a:gdLst/>
            <a:ahLst/>
            <a:cxnLst/>
            <a:rect l="l" t="t" r="r" b="b"/>
            <a:pathLst>
              <a:path w="392429" h="332104">
                <a:moveTo>
                  <a:pt x="392303" y="0"/>
                </a:moveTo>
                <a:lnTo>
                  <a:pt x="0" y="331851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BC5C05CE-0765-444E-8DD6-1B71417D002C}"/>
              </a:ext>
            </a:extLst>
          </p:cNvPr>
          <p:cNvSpPr/>
          <p:nvPr/>
        </p:nvSpPr>
        <p:spPr>
          <a:xfrm>
            <a:off x="11491753" y="3851645"/>
            <a:ext cx="475615" cy="194310"/>
          </a:xfrm>
          <a:custGeom>
            <a:avLst/>
            <a:gdLst/>
            <a:ahLst/>
            <a:cxnLst/>
            <a:rect l="l" t="t" r="r" b="b"/>
            <a:pathLst>
              <a:path w="475615" h="194310">
                <a:moveTo>
                  <a:pt x="475615" y="0"/>
                </a:moveTo>
                <a:lnTo>
                  <a:pt x="0" y="19431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AB00C99E-A660-4A75-BC3C-0FAFE8CD8D9A}"/>
              </a:ext>
            </a:extLst>
          </p:cNvPr>
          <p:cNvSpPr/>
          <p:nvPr/>
        </p:nvSpPr>
        <p:spPr>
          <a:xfrm>
            <a:off x="11553983" y="4129394"/>
            <a:ext cx="500380" cy="117475"/>
          </a:xfrm>
          <a:custGeom>
            <a:avLst/>
            <a:gdLst/>
            <a:ahLst/>
            <a:cxnLst/>
            <a:rect l="l" t="t" r="r" b="b"/>
            <a:pathLst>
              <a:path w="500379" h="117475">
                <a:moveTo>
                  <a:pt x="500252" y="0"/>
                </a:moveTo>
                <a:lnTo>
                  <a:pt x="0" y="11747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D8FDA2C3-8390-4E5C-9C6E-7C4FB0461E3B}"/>
              </a:ext>
            </a:extLst>
          </p:cNvPr>
          <p:cNvSpPr/>
          <p:nvPr/>
        </p:nvSpPr>
        <p:spPr>
          <a:xfrm>
            <a:off x="11585225" y="4421874"/>
            <a:ext cx="513080" cy="38100"/>
          </a:xfrm>
          <a:custGeom>
            <a:avLst/>
            <a:gdLst/>
            <a:ahLst/>
            <a:cxnLst/>
            <a:rect l="l" t="t" r="r" b="b"/>
            <a:pathLst>
              <a:path w="513079" h="38100">
                <a:moveTo>
                  <a:pt x="512572" y="0"/>
                </a:moveTo>
                <a:lnTo>
                  <a:pt x="0" y="3771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DD6465-D16D-466F-9B7F-ADEFF28B19AC}"/>
              </a:ext>
            </a:extLst>
          </p:cNvPr>
          <p:cNvSpPr/>
          <p:nvPr/>
        </p:nvSpPr>
        <p:spPr>
          <a:xfrm>
            <a:off x="8373903" y="4276080"/>
            <a:ext cx="918210" cy="145415"/>
          </a:xfrm>
          <a:custGeom>
            <a:avLst/>
            <a:gdLst/>
            <a:ahLst/>
            <a:cxnLst/>
            <a:rect l="l" t="t" r="r" b="b"/>
            <a:pathLst>
              <a:path w="918210" h="145414">
                <a:moveTo>
                  <a:pt x="0" y="0"/>
                </a:moveTo>
                <a:lnTo>
                  <a:pt x="917955" y="145415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683D5DF8-AB98-49DC-88F6-FF4A2085DDCB}"/>
              </a:ext>
            </a:extLst>
          </p:cNvPr>
          <p:cNvSpPr/>
          <p:nvPr/>
        </p:nvSpPr>
        <p:spPr>
          <a:xfrm>
            <a:off x="8553735" y="3718296"/>
            <a:ext cx="829310" cy="422909"/>
          </a:xfrm>
          <a:custGeom>
            <a:avLst/>
            <a:gdLst/>
            <a:ahLst/>
            <a:cxnLst/>
            <a:rect l="l" t="t" r="r" b="b"/>
            <a:pathLst>
              <a:path w="829310" h="422910">
                <a:moveTo>
                  <a:pt x="0" y="0"/>
                </a:moveTo>
                <a:lnTo>
                  <a:pt x="829183" y="42252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58435122-DBAC-4ECB-9FB0-F14E98414200}"/>
              </a:ext>
            </a:extLst>
          </p:cNvPr>
          <p:cNvSpPr/>
          <p:nvPr/>
        </p:nvSpPr>
        <p:spPr>
          <a:xfrm>
            <a:off x="8899684" y="3244330"/>
            <a:ext cx="654685" cy="655320"/>
          </a:xfrm>
          <a:custGeom>
            <a:avLst/>
            <a:gdLst/>
            <a:ahLst/>
            <a:cxnLst/>
            <a:rect l="l" t="t" r="r" b="b"/>
            <a:pathLst>
              <a:path w="654685" h="655320">
                <a:moveTo>
                  <a:pt x="0" y="0"/>
                </a:moveTo>
                <a:lnTo>
                  <a:pt x="654558" y="655319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id="{6E2CC948-ABBB-401A-AD3F-437BF27CB597}"/>
              </a:ext>
            </a:extLst>
          </p:cNvPr>
          <p:cNvSpPr/>
          <p:nvPr/>
        </p:nvSpPr>
        <p:spPr>
          <a:xfrm>
            <a:off x="9373647" y="2899906"/>
            <a:ext cx="426084" cy="835660"/>
          </a:xfrm>
          <a:custGeom>
            <a:avLst/>
            <a:gdLst/>
            <a:ahLst/>
            <a:cxnLst/>
            <a:rect l="l" t="t" r="r" b="b"/>
            <a:pathLst>
              <a:path w="426084" h="835660">
                <a:moveTo>
                  <a:pt x="0" y="0"/>
                </a:moveTo>
                <a:lnTo>
                  <a:pt x="425703" y="835406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4">
            <a:extLst>
              <a:ext uri="{FF2B5EF4-FFF2-40B4-BE49-F238E27FC236}">
                <a16:creationId xmlns:a16="http://schemas.microsoft.com/office/drawing/2014/main" id="{BF7CA2AB-C0BA-4299-9AB1-4A2CD563025B}"/>
              </a:ext>
            </a:extLst>
          </p:cNvPr>
          <p:cNvSpPr/>
          <p:nvPr/>
        </p:nvSpPr>
        <p:spPr>
          <a:xfrm>
            <a:off x="9929907" y="2718551"/>
            <a:ext cx="145415" cy="915035"/>
          </a:xfrm>
          <a:custGeom>
            <a:avLst/>
            <a:gdLst/>
            <a:ahLst/>
            <a:cxnLst/>
            <a:rect l="l" t="t" r="r" b="b"/>
            <a:pathLst>
              <a:path w="145415" h="915035">
                <a:moveTo>
                  <a:pt x="144907" y="915035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5">
            <a:extLst>
              <a:ext uri="{FF2B5EF4-FFF2-40B4-BE49-F238E27FC236}">
                <a16:creationId xmlns:a16="http://schemas.microsoft.com/office/drawing/2014/main" id="{E76F4921-8D16-4532-840D-AB1132710C8B}"/>
              </a:ext>
            </a:extLst>
          </p:cNvPr>
          <p:cNvSpPr/>
          <p:nvPr/>
        </p:nvSpPr>
        <p:spPr>
          <a:xfrm>
            <a:off x="8401336" y="4129775"/>
            <a:ext cx="499109" cy="122555"/>
          </a:xfrm>
          <a:custGeom>
            <a:avLst/>
            <a:gdLst/>
            <a:ahLst/>
            <a:cxnLst/>
            <a:rect l="l" t="t" r="r" b="b"/>
            <a:pathLst>
              <a:path w="499110" h="122554">
                <a:moveTo>
                  <a:pt x="0" y="0"/>
                </a:moveTo>
                <a:lnTo>
                  <a:pt x="499110" y="12242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6">
            <a:extLst>
              <a:ext uri="{FF2B5EF4-FFF2-40B4-BE49-F238E27FC236}">
                <a16:creationId xmlns:a16="http://schemas.microsoft.com/office/drawing/2014/main" id="{C1211DED-2CD5-4CCE-BBA4-D4FD0D6F2F2E}"/>
              </a:ext>
            </a:extLst>
          </p:cNvPr>
          <p:cNvSpPr/>
          <p:nvPr/>
        </p:nvSpPr>
        <p:spPr>
          <a:xfrm>
            <a:off x="8355235" y="4419461"/>
            <a:ext cx="512445" cy="43180"/>
          </a:xfrm>
          <a:custGeom>
            <a:avLst/>
            <a:gdLst/>
            <a:ahLst/>
            <a:cxnLst/>
            <a:rect l="l" t="t" r="r" b="b"/>
            <a:pathLst>
              <a:path w="512445" h="43179">
                <a:moveTo>
                  <a:pt x="0" y="0"/>
                </a:moveTo>
                <a:lnTo>
                  <a:pt x="512190" y="4292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953A9423-C7C0-4FD9-B05B-F3544A9E39F8}"/>
              </a:ext>
            </a:extLst>
          </p:cNvPr>
          <p:cNvSpPr/>
          <p:nvPr/>
        </p:nvSpPr>
        <p:spPr>
          <a:xfrm>
            <a:off x="8490490" y="3847961"/>
            <a:ext cx="474345" cy="199390"/>
          </a:xfrm>
          <a:custGeom>
            <a:avLst/>
            <a:gdLst/>
            <a:ahLst/>
            <a:cxnLst/>
            <a:rect l="l" t="t" r="r" b="b"/>
            <a:pathLst>
              <a:path w="474345" h="199389">
                <a:moveTo>
                  <a:pt x="0" y="0"/>
                </a:moveTo>
                <a:lnTo>
                  <a:pt x="473836" y="19900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73CD4850-2119-40CF-9833-67E288C737C9}"/>
              </a:ext>
            </a:extLst>
          </p:cNvPr>
          <p:cNvSpPr/>
          <p:nvPr/>
        </p:nvSpPr>
        <p:spPr>
          <a:xfrm>
            <a:off x="8625490" y="3590280"/>
            <a:ext cx="436880" cy="271145"/>
          </a:xfrm>
          <a:custGeom>
            <a:avLst/>
            <a:gdLst/>
            <a:ahLst/>
            <a:cxnLst/>
            <a:rect l="l" t="t" r="r" b="b"/>
            <a:pathLst>
              <a:path w="436879" h="271145">
                <a:moveTo>
                  <a:pt x="0" y="0"/>
                </a:moveTo>
                <a:lnTo>
                  <a:pt x="436879" y="27063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9">
            <a:extLst>
              <a:ext uri="{FF2B5EF4-FFF2-40B4-BE49-F238E27FC236}">
                <a16:creationId xmlns:a16="http://schemas.microsoft.com/office/drawing/2014/main" id="{CC677A91-667E-4ABB-89C3-BCBC8A05D4DA}"/>
              </a:ext>
            </a:extLst>
          </p:cNvPr>
          <p:cNvSpPr/>
          <p:nvPr/>
        </p:nvSpPr>
        <p:spPr>
          <a:xfrm>
            <a:off x="8801512" y="3352662"/>
            <a:ext cx="389255" cy="335915"/>
          </a:xfrm>
          <a:custGeom>
            <a:avLst/>
            <a:gdLst/>
            <a:ahLst/>
            <a:cxnLst/>
            <a:rect l="l" t="t" r="r" b="b"/>
            <a:pathLst>
              <a:path w="389254" h="335914">
                <a:moveTo>
                  <a:pt x="0" y="0"/>
                </a:moveTo>
                <a:lnTo>
                  <a:pt x="389128" y="335661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0">
            <a:extLst>
              <a:ext uri="{FF2B5EF4-FFF2-40B4-BE49-F238E27FC236}">
                <a16:creationId xmlns:a16="http://schemas.microsoft.com/office/drawing/2014/main" id="{4A9B87FE-62C9-45E4-9497-9648C30BEDC4}"/>
              </a:ext>
            </a:extLst>
          </p:cNvPr>
          <p:cNvSpPr/>
          <p:nvPr/>
        </p:nvSpPr>
        <p:spPr>
          <a:xfrm>
            <a:off x="9242710" y="2968868"/>
            <a:ext cx="266700" cy="439420"/>
          </a:xfrm>
          <a:custGeom>
            <a:avLst/>
            <a:gdLst/>
            <a:ahLst/>
            <a:cxnLst/>
            <a:rect l="l" t="t" r="r" b="b"/>
            <a:pathLst>
              <a:path w="266700" h="439420">
                <a:moveTo>
                  <a:pt x="0" y="0"/>
                </a:moveTo>
                <a:lnTo>
                  <a:pt x="266319" y="43941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1">
            <a:extLst>
              <a:ext uri="{FF2B5EF4-FFF2-40B4-BE49-F238E27FC236}">
                <a16:creationId xmlns:a16="http://schemas.microsoft.com/office/drawing/2014/main" id="{19F9537C-22C4-4B42-83D3-86EC84AA64EF}"/>
              </a:ext>
            </a:extLst>
          </p:cNvPr>
          <p:cNvSpPr/>
          <p:nvPr/>
        </p:nvSpPr>
        <p:spPr>
          <a:xfrm>
            <a:off x="9005982" y="3141461"/>
            <a:ext cx="332105" cy="392430"/>
          </a:xfrm>
          <a:custGeom>
            <a:avLst/>
            <a:gdLst/>
            <a:ahLst/>
            <a:cxnLst/>
            <a:rect l="l" t="t" r="r" b="b"/>
            <a:pathLst>
              <a:path w="332104" h="392429">
                <a:moveTo>
                  <a:pt x="0" y="0"/>
                </a:moveTo>
                <a:lnTo>
                  <a:pt x="331850" y="39230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533F9F11-9A86-4A89-8C45-1751B55DC8CC}"/>
              </a:ext>
            </a:extLst>
          </p:cNvPr>
          <p:cNvSpPr/>
          <p:nvPr/>
        </p:nvSpPr>
        <p:spPr>
          <a:xfrm>
            <a:off x="9505727" y="2832978"/>
            <a:ext cx="194310" cy="475615"/>
          </a:xfrm>
          <a:custGeom>
            <a:avLst/>
            <a:gdLst/>
            <a:ahLst/>
            <a:cxnLst/>
            <a:rect l="l" t="t" r="r" b="b"/>
            <a:pathLst>
              <a:path w="194309" h="475614">
                <a:moveTo>
                  <a:pt x="0" y="0"/>
                </a:moveTo>
                <a:lnTo>
                  <a:pt x="194310" y="47561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3">
            <a:extLst>
              <a:ext uri="{FF2B5EF4-FFF2-40B4-BE49-F238E27FC236}">
                <a16:creationId xmlns:a16="http://schemas.microsoft.com/office/drawing/2014/main" id="{ACA8247E-4D2D-4BD1-AEF8-0275309811AF}"/>
              </a:ext>
            </a:extLst>
          </p:cNvPr>
          <p:cNvSpPr/>
          <p:nvPr/>
        </p:nvSpPr>
        <p:spPr>
          <a:xfrm>
            <a:off x="9783477" y="2746109"/>
            <a:ext cx="117475" cy="500380"/>
          </a:xfrm>
          <a:custGeom>
            <a:avLst/>
            <a:gdLst/>
            <a:ahLst/>
            <a:cxnLst/>
            <a:rect l="l" t="t" r="r" b="b"/>
            <a:pathLst>
              <a:path w="117475" h="500379">
                <a:moveTo>
                  <a:pt x="0" y="0"/>
                </a:moveTo>
                <a:lnTo>
                  <a:pt x="117475" y="50025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4">
            <a:extLst>
              <a:ext uri="{FF2B5EF4-FFF2-40B4-BE49-F238E27FC236}">
                <a16:creationId xmlns:a16="http://schemas.microsoft.com/office/drawing/2014/main" id="{26714C5A-DE31-4BF0-B30E-067C4DB5544C}"/>
              </a:ext>
            </a:extLst>
          </p:cNvPr>
          <p:cNvSpPr/>
          <p:nvPr/>
        </p:nvSpPr>
        <p:spPr>
          <a:xfrm>
            <a:off x="10075956" y="2702549"/>
            <a:ext cx="38100" cy="513080"/>
          </a:xfrm>
          <a:custGeom>
            <a:avLst/>
            <a:gdLst/>
            <a:ahLst/>
            <a:cxnLst/>
            <a:rect l="l" t="t" r="r" b="b"/>
            <a:pathLst>
              <a:path w="38100" h="513079">
                <a:moveTo>
                  <a:pt x="0" y="0"/>
                </a:moveTo>
                <a:lnTo>
                  <a:pt x="37719" y="51257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5">
            <a:extLst>
              <a:ext uri="{FF2B5EF4-FFF2-40B4-BE49-F238E27FC236}">
                <a16:creationId xmlns:a16="http://schemas.microsoft.com/office/drawing/2014/main" id="{CACA457B-1887-45D2-B918-777A173F83A4}"/>
              </a:ext>
            </a:extLst>
          </p:cNvPr>
          <p:cNvSpPr/>
          <p:nvPr/>
        </p:nvSpPr>
        <p:spPr>
          <a:xfrm>
            <a:off x="10379488" y="5501374"/>
            <a:ext cx="145415" cy="918210"/>
          </a:xfrm>
          <a:custGeom>
            <a:avLst/>
            <a:gdLst/>
            <a:ahLst/>
            <a:cxnLst/>
            <a:rect l="l" t="t" r="r" b="b"/>
            <a:pathLst>
              <a:path w="145415" h="918209">
                <a:moveTo>
                  <a:pt x="145414" y="917968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6">
            <a:extLst>
              <a:ext uri="{FF2B5EF4-FFF2-40B4-BE49-F238E27FC236}">
                <a16:creationId xmlns:a16="http://schemas.microsoft.com/office/drawing/2014/main" id="{0F3A3140-6FBE-4615-AF08-1A6723D014BD}"/>
              </a:ext>
            </a:extLst>
          </p:cNvPr>
          <p:cNvSpPr/>
          <p:nvPr/>
        </p:nvSpPr>
        <p:spPr>
          <a:xfrm>
            <a:off x="10659903" y="5409935"/>
            <a:ext cx="422909" cy="829310"/>
          </a:xfrm>
          <a:custGeom>
            <a:avLst/>
            <a:gdLst/>
            <a:ahLst/>
            <a:cxnLst/>
            <a:rect l="l" t="t" r="r" b="b"/>
            <a:pathLst>
              <a:path w="422909" h="829310">
                <a:moveTo>
                  <a:pt x="422528" y="829183"/>
                </a:moveTo>
                <a:lnTo>
                  <a:pt x="0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7">
            <a:extLst>
              <a:ext uri="{FF2B5EF4-FFF2-40B4-BE49-F238E27FC236}">
                <a16:creationId xmlns:a16="http://schemas.microsoft.com/office/drawing/2014/main" id="{A1E2EFA2-327B-4B8D-9AF3-0A45C067F69D}"/>
              </a:ext>
            </a:extLst>
          </p:cNvPr>
          <p:cNvSpPr/>
          <p:nvPr/>
        </p:nvSpPr>
        <p:spPr>
          <a:xfrm>
            <a:off x="10900695" y="5239248"/>
            <a:ext cx="655320" cy="654685"/>
          </a:xfrm>
          <a:custGeom>
            <a:avLst/>
            <a:gdLst/>
            <a:ahLst/>
            <a:cxnLst/>
            <a:rect l="l" t="t" r="r" b="b"/>
            <a:pathLst>
              <a:path w="655320" h="654685">
                <a:moveTo>
                  <a:pt x="655320" y="654532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8">
            <a:extLst>
              <a:ext uri="{FF2B5EF4-FFF2-40B4-BE49-F238E27FC236}">
                <a16:creationId xmlns:a16="http://schemas.microsoft.com/office/drawing/2014/main" id="{AD40424E-525A-4EC5-9573-26155D910055}"/>
              </a:ext>
            </a:extLst>
          </p:cNvPr>
          <p:cNvSpPr/>
          <p:nvPr/>
        </p:nvSpPr>
        <p:spPr>
          <a:xfrm>
            <a:off x="11065287" y="4993883"/>
            <a:ext cx="835660" cy="426084"/>
          </a:xfrm>
          <a:custGeom>
            <a:avLst/>
            <a:gdLst/>
            <a:ahLst/>
            <a:cxnLst/>
            <a:rect l="l" t="t" r="r" b="b"/>
            <a:pathLst>
              <a:path w="835659" h="426085">
                <a:moveTo>
                  <a:pt x="835405" y="425703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9">
            <a:extLst>
              <a:ext uri="{FF2B5EF4-FFF2-40B4-BE49-F238E27FC236}">
                <a16:creationId xmlns:a16="http://schemas.microsoft.com/office/drawing/2014/main" id="{A454FBC8-CF1A-4C4F-89C9-0188E0E394F2}"/>
              </a:ext>
            </a:extLst>
          </p:cNvPr>
          <p:cNvSpPr/>
          <p:nvPr/>
        </p:nvSpPr>
        <p:spPr>
          <a:xfrm>
            <a:off x="11165872" y="4718040"/>
            <a:ext cx="915035" cy="145415"/>
          </a:xfrm>
          <a:custGeom>
            <a:avLst/>
            <a:gdLst/>
            <a:ahLst/>
            <a:cxnLst/>
            <a:rect l="l" t="t" r="r" b="b"/>
            <a:pathLst>
              <a:path w="915034" h="145414">
                <a:moveTo>
                  <a:pt x="0" y="0"/>
                </a:moveTo>
                <a:lnTo>
                  <a:pt x="915034" y="14490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0">
            <a:extLst>
              <a:ext uri="{FF2B5EF4-FFF2-40B4-BE49-F238E27FC236}">
                <a16:creationId xmlns:a16="http://schemas.microsoft.com/office/drawing/2014/main" id="{ED58BAD4-54F5-466A-A2FF-35FA486AB4E8}"/>
              </a:ext>
            </a:extLst>
          </p:cNvPr>
          <p:cNvSpPr/>
          <p:nvPr/>
        </p:nvSpPr>
        <p:spPr>
          <a:xfrm>
            <a:off x="10547127" y="5893043"/>
            <a:ext cx="122555" cy="499109"/>
          </a:xfrm>
          <a:custGeom>
            <a:avLst/>
            <a:gdLst/>
            <a:ahLst/>
            <a:cxnLst/>
            <a:rect l="l" t="t" r="r" b="b"/>
            <a:pathLst>
              <a:path w="122554" h="499110">
                <a:moveTo>
                  <a:pt x="122427" y="499071"/>
                </a:move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1">
            <a:extLst>
              <a:ext uri="{FF2B5EF4-FFF2-40B4-BE49-F238E27FC236}">
                <a16:creationId xmlns:a16="http://schemas.microsoft.com/office/drawing/2014/main" id="{97E20019-A1F0-45C0-960E-C52C961BEDCB}"/>
              </a:ext>
            </a:extLst>
          </p:cNvPr>
          <p:cNvSpPr/>
          <p:nvPr/>
        </p:nvSpPr>
        <p:spPr>
          <a:xfrm>
            <a:off x="10337958" y="5925759"/>
            <a:ext cx="43180" cy="512445"/>
          </a:xfrm>
          <a:custGeom>
            <a:avLst/>
            <a:gdLst/>
            <a:ahLst/>
            <a:cxnLst/>
            <a:rect l="l" t="t" r="r" b="b"/>
            <a:pathLst>
              <a:path w="43179" h="512445">
                <a:moveTo>
                  <a:pt x="42925" y="512076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2">
            <a:extLst>
              <a:ext uri="{FF2B5EF4-FFF2-40B4-BE49-F238E27FC236}">
                <a16:creationId xmlns:a16="http://schemas.microsoft.com/office/drawing/2014/main" id="{AEDA4A22-F669-4927-9C86-BC159AEE7D01}"/>
              </a:ext>
            </a:extLst>
          </p:cNvPr>
          <p:cNvSpPr/>
          <p:nvPr/>
        </p:nvSpPr>
        <p:spPr>
          <a:xfrm>
            <a:off x="10753375" y="5828845"/>
            <a:ext cx="199390" cy="474345"/>
          </a:xfrm>
          <a:custGeom>
            <a:avLst/>
            <a:gdLst/>
            <a:ahLst/>
            <a:cxnLst/>
            <a:rect l="l" t="t" r="r" b="b"/>
            <a:pathLst>
              <a:path w="199390" h="474345">
                <a:moveTo>
                  <a:pt x="199009" y="473786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3">
            <a:extLst>
              <a:ext uri="{FF2B5EF4-FFF2-40B4-BE49-F238E27FC236}">
                <a16:creationId xmlns:a16="http://schemas.microsoft.com/office/drawing/2014/main" id="{98A032EB-864D-4F81-8707-C07753E58559}"/>
              </a:ext>
            </a:extLst>
          </p:cNvPr>
          <p:cNvSpPr/>
          <p:nvPr/>
        </p:nvSpPr>
        <p:spPr>
          <a:xfrm>
            <a:off x="10939430" y="5730813"/>
            <a:ext cx="271145" cy="436880"/>
          </a:xfrm>
          <a:custGeom>
            <a:avLst/>
            <a:gdLst/>
            <a:ahLst/>
            <a:cxnLst/>
            <a:rect l="l" t="t" r="r" b="b"/>
            <a:pathLst>
              <a:path w="271145" h="436879">
                <a:moveTo>
                  <a:pt x="270637" y="436816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4">
            <a:extLst>
              <a:ext uri="{FF2B5EF4-FFF2-40B4-BE49-F238E27FC236}">
                <a16:creationId xmlns:a16="http://schemas.microsoft.com/office/drawing/2014/main" id="{7CC6D2C1-2D6B-455E-9A4E-F0A93AA8001A}"/>
              </a:ext>
            </a:extLst>
          </p:cNvPr>
          <p:cNvSpPr/>
          <p:nvPr/>
        </p:nvSpPr>
        <p:spPr>
          <a:xfrm>
            <a:off x="11112024" y="5602493"/>
            <a:ext cx="335915" cy="389255"/>
          </a:xfrm>
          <a:custGeom>
            <a:avLst/>
            <a:gdLst/>
            <a:ahLst/>
            <a:cxnLst/>
            <a:rect l="l" t="t" r="r" b="b"/>
            <a:pathLst>
              <a:path w="335915" h="389254">
                <a:moveTo>
                  <a:pt x="335661" y="389102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5">
            <a:extLst>
              <a:ext uri="{FF2B5EF4-FFF2-40B4-BE49-F238E27FC236}">
                <a16:creationId xmlns:a16="http://schemas.microsoft.com/office/drawing/2014/main" id="{950D2207-D287-4FC0-9F94-994FA0A31F40}"/>
              </a:ext>
            </a:extLst>
          </p:cNvPr>
          <p:cNvSpPr/>
          <p:nvPr/>
        </p:nvSpPr>
        <p:spPr>
          <a:xfrm>
            <a:off x="11392058" y="5284078"/>
            <a:ext cx="439420" cy="266700"/>
          </a:xfrm>
          <a:custGeom>
            <a:avLst/>
            <a:gdLst/>
            <a:ahLst/>
            <a:cxnLst/>
            <a:rect l="l" t="t" r="r" b="b"/>
            <a:pathLst>
              <a:path w="439420" h="266700">
                <a:moveTo>
                  <a:pt x="439419" y="266306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6">
            <a:extLst>
              <a:ext uri="{FF2B5EF4-FFF2-40B4-BE49-F238E27FC236}">
                <a16:creationId xmlns:a16="http://schemas.microsoft.com/office/drawing/2014/main" id="{4E478C89-21E9-4D97-84B1-E77757AA01D0}"/>
              </a:ext>
            </a:extLst>
          </p:cNvPr>
          <p:cNvSpPr/>
          <p:nvPr/>
        </p:nvSpPr>
        <p:spPr>
          <a:xfrm>
            <a:off x="11266581" y="5455274"/>
            <a:ext cx="392430" cy="332105"/>
          </a:xfrm>
          <a:custGeom>
            <a:avLst/>
            <a:gdLst/>
            <a:ahLst/>
            <a:cxnLst/>
            <a:rect l="l" t="t" r="r" b="b"/>
            <a:pathLst>
              <a:path w="392429" h="332104">
                <a:moveTo>
                  <a:pt x="392303" y="331812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7">
            <a:extLst>
              <a:ext uri="{FF2B5EF4-FFF2-40B4-BE49-F238E27FC236}">
                <a16:creationId xmlns:a16="http://schemas.microsoft.com/office/drawing/2014/main" id="{E88158F1-396C-4591-AF82-E3B29F11BF60}"/>
              </a:ext>
            </a:extLst>
          </p:cNvPr>
          <p:cNvSpPr/>
          <p:nvPr/>
        </p:nvSpPr>
        <p:spPr>
          <a:xfrm>
            <a:off x="11491753" y="5093070"/>
            <a:ext cx="475615" cy="194310"/>
          </a:xfrm>
          <a:custGeom>
            <a:avLst/>
            <a:gdLst/>
            <a:ahLst/>
            <a:cxnLst/>
            <a:rect l="l" t="t" r="r" b="b"/>
            <a:pathLst>
              <a:path w="475615" h="194310">
                <a:moveTo>
                  <a:pt x="475615" y="194309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8">
            <a:extLst>
              <a:ext uri="{FF2B5EF4-FFF2-40B4-BE49-F238E27FC236}">
                <a16:creationId xmlns:a16="http://schemas.microsoft.com/office/drawing/2014/main" id="{628DED33-7057-4B62-AE8E-C587844892D9}"/>
              </a:ext>
            </a:extLst>
          </p:cNvPr>
          <p:cNvSpPr/>
          <p:nvPr/>
        </p:nvSpPr>
        <p:spPr>
          <a:xfrm>
            <a:off x="11553983" y="4892156"/>
            <a:ext cx="500380" cy="117475"/>
          </a:xfrm>
          <a:custGeom>
            <a:avLst/>
            <a:gdLst/>
            <a:ahLst/>
            <a:cxnLst/>
            <a:rect l="l" t="t" r="r" b="b"/>
            <a:pathLst>
              <a:path w="500379" h="117475">
                <a:moveTo>
                  <a:pt x="500252" y="117475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9">
            <a:extLst>
              <a:ext uri="{FF2B5EF4-FFF2-40B4-BE49-F238E27FC236}">
                <a16:creationId xmlns:a16="http://schemas.microsoft.com/office/drawing/2014/main" id="{9F716E3F-779B-4751-836A-5AD5826E3484}"/>
              </a:ext>
            </a:extLst>
          </p:cNvPr>
          <p:cNvSpPr/>
          <p:nvPr/>
        </p:nvSpPr>
        <p:spPr>
          <a:xfrm>
            <a:off x="11585225" y="4679430"/>
            <a:ext cx="513080" cy="38100"/>
          </a:xfrm>
          <a:custGeom>
            <a:avLst/>
            <a:gdLst/>
            <a:ahLst/>
            <a:cxnLst/>
            <a:rect l="l" t="t" r="r" b="b"/>
            <a:pathLst>
              <a:path w="513079" h="38100">
                <a:moveTo>
                  <a:pt x="512572" y="37718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0">
            <a:extLst>
              <a:ext uri="{FF2B5EF4-FFF2-40B4-BE49-F238E27FC236}">
                <a16:creationId xmlns:a16="http://schemas.microsoft.com/office/drawing/2014/main" id="{3EB2296D-B56A-4BEF-A222-794976DE3727}"/>
              </a:ext>
            </a:extLst>
          </p:cNvPr>
          <p:cNvSpPr/>
          <p:nvPr/>
        </p:nvSpPr>
        <p:spPr>
          <a:xfrm>
            <a:off x="8373903" y="4718040"/>
            <a:ext cx="918210" cy="145415"/>
          </a:xfrm>
          <a:custGeom>
            <a:avLst/>
            <a:gdLst/>
            <a:ahLst/>
            <a:cxnLst/>
            <a:rect l="l" t="t" r="r" b="b"/>
            <a:pathLst>
              <a:path w="918210" h="145414">
                <a:moveTo>
                  <a:pt x="0" y="145414"/>
                </a:moveTo>
                <a:lnTo>
                  <a:pt x="917955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1">
            <a:extLst>
              <a:ext uri="{FF2B5EF4-FFF2-40B4-BE49-F238E27FC236}">
                <a16:creationId xmlns:a16="http://schemas.microsoft.com/office/drawing/2014/main" id="{9A2B63A9-E1A2-48D5-96C6-B8D3B846BA28}"/>
              </a:ext>
            </a:extLst>
          </p:cNvPr>
          <p:cNvSpPr/>
          <p:nvPr/>
        </p:nvSpPr>
        <p:spPr>
          <a:xfrm>
            <a:off x="8553735" y="4998455"/>
            <a:ext cx="829310" cy="422909"/>
          </a:xfrm>
          <a:custGeom>
            <a:avLst/>
            <a:gdLst/>
            <a:ahLst/>
            <a:cxnLst/>
            <a:rect l="l" t="t" r="r" b="b"/>
            <a:pathLst>
              <a:path w="829310" h="422910">
                <a:moveTo>
                  <a:pt x="0" y="422528"/>
                </a:moveTo>
                <a:lnTo>
                  <a:pt x="829183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2">
            <a:extLst>
              <a:ext uri="{FF2B5EF4-FFF2-40B4-BE49-F238E27FC236}">
                <a16:creationId xmlns:a16="http://schemas.microsoft.com/office/drawing/2014/main" id="{7B43E575-CB6B-4DCC-A2CB-9EF4EE14F7BF}"/>
              </a:ext>
            </a:extLst>
          </p:cNvPr>
          <p:cNvSpPr/>
          <p:nvPr/>
        </p:nvSpPr>
        <p:spPr>
          <a:xfrm>
            <a:off x="8899684" y="5239248"/>
            <a:ext cx="654685" cy="655955"/>
          </a:xfrm>
          <a:custGeom>
            <a:avLst/>
            <a:gdLst/>
            <a:ahLst/>
            <a:cxnLst/>
            <a:rect l="l" t="t" r="r" b="b"/>
            <a:pathLst>
              <a:path w="654685" h="655954">
                <a:moveTo>
                  <a:pt x="0" y="655332"/>
                </a:moveTo>
                <a:lnTo>
                  <a:pt x="654558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3">
            <a:extLst>
              <a:ext uri="{FF2B5EF4-FFF2-40B4-BE49-F238E27FC236}">
                <a16:creationId xmlns:a16="http://schemas.microsoft.com/office/drawing/2014/main" id="{2E2452C9-6445-4C97-8009-048D3EA6C595}"/>
              </a:ext>
            </a:extLst>
          </p:cNvPr>
          <p:cNvSpPr/>
          <p:nvPr/>
        </p:nvSpPr>
        <p:spPr>
          <a:xfrm>
            <a:off x="9373647" y="5403839"/>
            <a:ext cx="426084" cy="835660"/>
          </a:xfrm>
          <a:custGeom>
            <a:avLst/>
            <a:gdLst/>
            <a:ahLst/>
            <a:cxnLst/>
            <a:rect l="l" t="t" r="r" b="b"/>
            <a:pathLst>
              <a:path w="426084" h="835660">
                <a:moveTo>
                  <a:pt x="0" y="835418"/>
                </a:moveTo>
                <a:lnTo>
                  <a:pt x="425703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4">
            <a:extLst>
              <a:ext uri="{FF2B5EF4-FFF2-40B4-BE49-F238E27FC236}">
                <a16:creationId xmlns:a16="http://schemas.microsoft.com/office/drawing/2014/main" id="{602B341D-84FD-4CD4-BACA-3813EF6B7368}"/>
              </a:ext>
            </a:extLst>
          </p:cNvPr>
          <p:cNvSpPr/>
          <p:nvPr/>
        </p:nvSpPr>
        <p:spPr>
          <a:xfrm>
            <a:off x="9929907" y="5505948"/>
            <a:ext cx="145415" cy="915035"/>
          </a:xfrm>
          <a:custGeom>
            <a:avLst/>
            <a:gdLst/>
            <a:ahLst/>
            <a:cxnLst/>
            <a:rect l="l" t="t" r="r" b="b"/>
            <a:pathLst>
              <a:path w="145415" h="915034">
                <a:moveTo>
                  <a:pt x="144907" y="0"/>
                </a:moveTo>
                <a:lnTo>
                  <a:pt x="0" y="915022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5">
            <a:extLst>
              <a:ext uri="{FF2B5EF4-FFF2-40B4-BE49-F238E27FC236}">
                <a16:creationId xmlns:a16="http://schemas.microsoft.com/office/drawing/2014/main" id="{1C5A2862-BDD2-4C3E-8149-CCD115431371}"/>
              </a:ext>
            </a:extLst>
          </p:cNvPr>
          <p:cNvSpPr/>
          <p:nvPr/>
        </p:nvSpPr>
        <p:spPr>
          <a:xfrm>
            <a:off x="8401336" y="4887204"/>
            <a:ext cx="499109" cy="122555"/>
          </a:xfrm>
          <a:custGeom>
            <a:avLst/>
            <a:gdLst/>
            <a:ahLst/>
            <a:cxnLst/>
            <a:rect l="l" t="t" r="r" b="b"/>
            <a:pathLst>
              <a:path w="499110" h="122554">
                <a:moveTo>
                  <a:pt x="0" y="122428"/>
                </a:moveTo>
                <a:lnTo>
                  <a:pt x="49911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6">
            <a:extLst>
              <a:ext uri="{FF2B5EF4-FFF2-40B4-BE49-F238E27FC236}">
                <a16:creationId xmlns:a16="http://schemas.microsoft.com/office/drawing/2014/main" id="{6C799004-0053-4041-A0F3-3D3D1932DBCE}"/>
              </a:ext>
            </a:extLst>
          </p:cNvPr>
          <p:cNvSpPr/>
          <p:nvPr/>
        </p:nvSpPr>
        <p:spPr>
          <a:xfrm>
            <a:off x="8355235" y="4676764"/>
            <a:ext cx="512445" cy="43180"/>
          </a:xfrm>
          <a:custGeom>
            <a:avLst/>
            <a:gdLst/>
            <a:ahLst/>
            <a:cxnLst/>
            <a:rect l="l" t="t" r="r" b="b"/>
            <a:pathLst>
              <a:path w="512445" h="43179">
                <a:moveTo>
                  <a:pt x="0" y="42798"/>
                </a:moveTo>
                <a:lnTo>
                  <a:pt x="51219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7">
            <a:extLst>
              <a:ext uri="{FF2B5EF4-FFF2-40B4-BE49-F238E27FC236}">
                <a16:creationId xmlns:a16="http://schemas.microsoft.com/office/drawing/2014/main" id="{7FAD68D2-1F31-4CA2-A8F9-8DDA039E5B2A}"/>
              </a:ext>
            </a:extLst>
          </p:cNvPr>
          <p:cNvSpPr/>
          <p:nvPr/>
        </p:nvSpPr>
        <p:spPr>
          <a:xfrm>
            <a:off x="8490490" y="5092054"/>
            <a:ext cx="474345" cy="199390"/>
          </a:xfrm>
          <a:custGeom>
            <a:avLst/>
            <a:gdLst/>
            <a:ahLst/>
            <a:cxnLst/>
            <a:rect l="l" t="t" r="r" b="b"/>
            <a:pathLst>
              <a:path w="474345" h="199389">
                <a:moveTo>
                  <a:pt x="0" y="199009"/>
                </a:moveTo>
                <a:lnTo>
                  <a:pt x="473836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8">
            <a:extLst>
              <a:ext uri="{FF2B5EF4-FFF2-40B4-BE49-F238E27FC236}">
                <a16:creationId xmlns:a16="http://schemas.microsoft.com/office/drawing/2014/main" id="{D1EE316E-AA8A-4D33-BA61-8DF784BF4E7C}"/>
              </a:ext>
            </a:extLst>
          </p:cNvPr>
          <p:cNvSpPr/>
          <p:nvPr/>
        </p:nvSpPr>
        <p:spPr>
          <a:xfrm>
            <a:off x="8625490" y="5278110"/>
            <a:ext cx="436880" cy="271145"/>
          </a:xfrm>
          <a:custGeom>
            <a:avLst/>
            <a:gdLst/>
            <a:ahLst/>
            <a:cxnLst/>
            <a:rect l="l" t="t" r="r" b="b"/>
            <a:pathLst>
              <a:path w="436879" h="271145">
                <a:moveTo>
                  <a:pt x="0" y="270675"/>
                </a:moveTo>
                <a:lnTo>
                  <a:pt x="43687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9">
            <a:extLst>
              <a:ext uri="{FF2B5EF4-FFF2-40B4-BE49-F238E27FC236}">
                <a16:creationId xmlns:a16="http://schemas.microsoft.com/office/drawing/2014/main" id="{B9531672-DE95-442E-93FB-DADAA300F97B}"/>
              </a:ext>
            </a:extLst>
          </p:cNvPr>
          <p:cNvSpPr/>
          <p:nvPr/>
        </p:nvSpPr>
        <p:spPr>
          <a:xfrm>
            <a:off x="8801512" y="5450703"/>
            <a:ext cx="389255" cy="335915"/>
          </a:xfrm>
          <a:custGeom>
            <a:avLst/>
            <a:gdLst/>
            <a:ahLst/>
            <a:cxnLst/>
            <a:rect l="l" t="t" r="r" b="b"/>
            <a:pathLst>
              <a:path w="389254" h="335914">
                <a:moveTo>
                  <a:pt x="0" y="335661"/>
                </a:moveTo>
                <a:lnTo>
                  <a:pt x="389128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0">
            <a:extLst>
              <a:ext uri="{FF2B5EF4-FFF2-40B4-BE49-F238E27FC236}">
                <a16:creationId xmlns:a16="http://schemas.microsoft.com/office/drawing/2014/main" id="{10188249-0A2C-4B32-A0A9-6CBDF13D2A06}"/>
              </a:ext>
            </a:extLst>
          </p:cNvPr>
          <p:cNvSpPr/>
          <p:nvPr/>
        </p:nvSpPr>
        <p:spPr>
          <a:xfrm>
            <a:off x="9242710" y="5730750"/>
            <a:ext cx="266700" cy="440055"/>
          </a:xfrm>
          <a:custGeom>
            <a:avLst/>
            <a:gdLst/>
            <a:ahLst/>
            <a:cxnLst/>
            <a:rect l="l" t="t" r="r" b="b"/>
            <a:pathLst>
              <a:path w="266700" h="440054">
                <a:moveTo>
                  <a:pt x="0" y="439470"/>
                </a:moveTo>
                <a:lnTo>
                  <a:pt x="26631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1">
            <a:extLst>
              <a:ext uri="{FF2B5EF4-FFF2-40B4-BE49-F238E27FC236}">
                <a16:creationId xmlns:a16="http://schemas.microsoft.com/office/drawing/2014/main" id="{F45417E0-7EF9-4D25-A2E0-7874C9AEE638}"/>
              </a:ext>
            </a:extLst>
          </p:cNvPr>
          <p:cNvSpPr/>
          <p:nvPr/>
        </p:nvSpPr>
        <p:spPr>
          <a:xfrm>
            <a:off x="9005982" y="5605248"/>
            <a:ext cx="332105" cy="392430"/>
          </a:xfrm>
          <a:custGeom>
            <a:avLst/>
            <a:gdLst/>
            <a:ahLst/>
            <a:cxnLst/>
            <a:rect l="l" t="t" r="r" b="b"/>
            <a:pathLst>
              <a:path w="332104" h="392429">
                <a:moveTo>
                  <a:pt x="0" y="392391"/>
                </a:moveTo>
                <a:lnTo>
                  <a:pt x="33185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2">
            <a:extLst>
              <a:ext uri="{FF2B5EF4-FFF2-40B4-BE49-F238E27FC236}">
                <a16:creationId xmlns:a16="http://schemas.microsoft.com/office/drawing/2014/main" id="{89A3AB9D-0FE8-4E1C-B7EC-81B2E8CC65BD}"/>
              </a:ext>
            </a:extLst>
          </p:cNvPr>
          <p:cNvSpPr/>
          <p:nvPr/>
        </p:nvSpPr>
        <p:spPr>
          <a:xfrm>
            <a:off x="9505727" y="5830406"/>
            <a:ext cx="194310" cy="476250"/>
          </a:xfrm>
          <a:custGeom>
            <a:avLst/>
            <a:gdLst/>
            <a:ahLst/>
            <a:cxnLst/>
            <a:rect l="l" t="t" r="r" b="b"/>
            <a:pathLst>
              <a:path w="194309" h="476250">
                <a:moveTo>
                  <a:pt x="0" y="475716"/>
                </a:moveTo>
                <a:lnTo>
                  <a:pt x="19431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3">
            <a:extLst>
              <a:ext uri="{FF2B5EF4-FFF2-40B4-BE49-F238E27FC236}">
                <a16:creationId xmlns:a16="http://schemas.microsoft.com/office/drawing/2014/main" id="{762EF9E7-0370-40AA-80F8-870002B2DD3F}"/>
              </a:ext>
            </a:extLst>
          </p:cNvPr>
          <p:cNvSpPr/>
          <p:nvPr/>
        </p:nvSpPr>
        <p:spPr>
          <a:xfrm>
            <a:off x="9783477" y="5892674"/>
            <a:ext cx="117475" cy="500380"/>
          </a:xfrm>
          <a:custGeom>
            <a:avLst/>
            <a:gdLst/>
            <a:ahLst/>
            <a:cxnLst/>
            <a:rect l="l" t="t" r="r" b="b"/>
            <a:pathLst>
              <a:path w="117475" h="500379">
                <a:moveTo>
                  <a:pt x="0" y="500265"/>
                </a:moveTo>
                <a:lnTo>
                  <a:pt x="117475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4">
            <a:extLst>
              <a:ext uri="{FF2B5EF4-FFF2-40B4-BE49-F238E27FC236}">
                <a16:creationId xmlns:a16="http://schemas.microsoft.com/office/drawing/2014/main" id="{1BBFC7A0-5BAD-4BAC-B18C-20BC497C2746}"/>
              </a:ext>
            </a:extLst>
          </p:cNvPr>
          <p:cNvSpPr/>
          <p:nvPr/>
        </p:nvSpPr>
        <p:spPr>
          <a:xfrm>
            <a:off x="10075956" y="5923967"/>
            <a:ext cx="38100" cy="513080"/>
          </a:xfrm>
          <a:custGeom>
            <a:avLst/>
            <a:gdLst/>
            <a:ahLst/>
            <a:cxnLst/>
            <a:rect l="l" t="t" r="r" b="b"/>
            <a:pathLst>
              <a:path w="38100" h="513079">
                <a:moveTo>
                  <a:pt x="0" y="512483"/>
                </a:moveTo>
                <a:lnTo>
                  <a:pt x="37719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5">
            <a:extLst>
              <a:ext uri="{FF2B5EF4-FFF2-40B4-BE49-F238E27FC236}">
                <a16:creationId xmlns:a16="http://schemas.microsoft.com/office/drawing/2014/main" id="{3D47CDE5-B06B-4667-8842-9A55ED0E1FAF}"/>
              </a:ext>
            </a:extLst>
          </p:cNvPr>
          <p:cNvSpPr/>
          <p:nvPr/>
        </p:nvSpPr>
        <p:spPr>
          <a:xfrm>
            <a:off x="9667017" y="4008617"/>
            <a:ext cx="1123315" cy="1123315"/>
          </a:xfrm>
          <a:custGeom>
            <a:avLst/>
            <a:gdLst/>
            <a:ahLst/>
            <a:cxnLst/>
            <a:rect l="l" t="t" r="r" b="b"/>
            <a:pathLst>
              <a:path w="1123315" h="1123314">
                <a:moveTo>
                  <a:pt x="561594" y="0"/>
                </a:moveTo>
                <a:lnTo>
                  <a:pt x="513141" y="2061"/>
                </a:lnTo>
                <a:lnTo>
                  <a:pt x="465832" y="8133"/>
                </a:lnTo>
                <a:lnTo>
                  <a:pt x="419835" y="18048"/>
                </a:lnTo>
                <a:lnTo>
                  <a:pt x="375320" y="31636"/>
                </a:lnTo>
                <a:lnTo>
                  <a:pt x="332454" y="48729"/>
                </a:lnTo>
                <a:lnTo>
                  <a:pt x="291407" y="69157"/>
                </a:lnTo>
                <a:lnTo>
                  <a:pt x="252347" y="92754"/>
                </a:lnTo>
                <a:lnTo>
                  <a:pt x="215442" y="119349"/>
                </a:lnTo>
                <a:lnTo>
                  <a:pt x="180862" y="148775"/>
                </a:lnTo>
                <a:lnTo>
                  <a:pt x="148775" y="180862"/>
                </a:lnTo>
                <a:lnTo>
                  <a:pt x="119349" y="215442"/>
                </a:lnTo>
                <a:lnTo>
                  <a:pt x="92754" y="252347"/>
                </a:lnTo>
                <a:lnTo>
                  <a:pt x="69157" y="291407"/>
                </a:lnTo>
                <a:lnTo>
                  <a:pt x="48729" y="332454"/>
                </a:lnTo>
                <a:lnTo>
                  <a:pt x="31636" y="375320"/>
                </a:lnTo>
                <a:lnTo>
                  <a:pt x="18048" y="419835"/>
                </a:lnTo>
                <a:lnTo>
                  <a:pt x="8133" y="465832"/>
                </a:lnTo>
                <a:lnTo>
                  <a:pt x="2061" y="513141"/>
                </a:lnTo>
                <a:lnTo>
                  <a:pt x="0" y="561594"/>
                </a:lnTo>
                <a:lnTo>
                  <a:pt x="2061" y="610046"/>
                </a:lnTo>
                <a:lnTo>
                  <a:pt x="8133" y="657355"/>
                </a:lnTo>
                <a:lnTo>
                  <a:pt x="18048" y="703352"/>
                </a:lnTo>
                <a:lnTo>
                  <a:pt x="31636" y="747867"/>
                </a:lnTo>
                <a:lnTo>
                  <a:pt x="48729" y="790733"/>
                </a:lnTo>
                <a:lnTo>
                  <a:pt x="69157" y="831780"/>
                </a:lnTo>
                <a:lnTo>
                  <a:pt x="92754" y="870840"/>
                </a:lnTo>
                <a:lnTo>
                  <a:pt x="119349" y="907745"/>
                </a:lnTo>
                <a:lnTo>
                  <a:pt x="148775" y="942325"/>
                </a:lnTo>
                <a:lnTo>
                  <a:pt x="180862" y="974412"/>
                </a:lnTo>
                <a:lnTo>
                  <a:pt x="215442" y="1003838"/>
                </a:lnTo>
                <a:lnTo>
                  <a:pt x="252347" y="1030433"/>
                </a:lnTo>
                <a:lnTo>
                  <a:pt x="291407" y="1054030"/>
                </a:lnTo>
                <a:lnTo>
                  <a:pt x="332454" y="1074458"/>
                </a:lnTo>
                <a:lnTo>
                  <a:pt x="375320" y="1091551"/>
                </a:lnTo>
                <a:lnTo>
                  <a:pt x="419835" y="1105139"/>
                </a:lnTo>
                <a:lnTo>
                  <a:pt x="465832" y="1115054"/>
                </a:lnTo>
                <a:lnTo>
                  <a:pt x="513141" y="1121126"/>
                </a:lnTo>
                <a:lnTo>
                  <a:pt x="561594" y="1123188"/>
                </a:lnTo>
                <a:lnTo>
                  <a:pt x="610046" y="1121126"/>
                </a:lnTo>
                <a:lnTo>
                  <a:pt x="657355" y="1115054"/>
                </a:lnTo>
                <a:lnTo>
                  <a:pt x="703352" y="1105139"/>
                </a:lnTo>
                <a:lnTo>
                  <a:pt x="747867" y="1091551"/>
                </a:lnTo>
                <a:lnTo>
                  <a:pt x="790733" y="1074458"/>
                </a:lnTo>
                <a:lnTo>
                  <a:pt x="831780" y="1054030"/>
                </a:lnTo>
                <a:lnTo>
                  <a:pt x="870840" y="1030433"/>
                </a:lnTo>
                <a:lnTo>
                  <a:pt x="907745" y="1003838"/>
                </a:lnTo>
                <a:lnTo>
                  <a:pt x="942325" y="974412"/>
                </a:lnTo>
                <a:lnTo>
                  <a:pt x="974412" y="942325"/>
                </a:lnTo>
                <a:lnTo>
                  <a:pt x="1003838" y="907745"/>
                </a:lnTo>
                <a:lnTo>
                  <a:pt x="1030433" y="870840"/>
                </a:lnTo>
                <a:lnTo>
                  <a:pt x="1054030" y="831780"/>
                </a:lnTo>
                <a:lnTo>
                  <a:pt x="1074458" y="790733"/>
                </a:lnTo>
                <a:lnTo>
                  <a:pt x="1091551" y="747867"/>
                </a:lnTo>
                <a:lnTo>
                  <a:pt x="1105139" y="703352"/>
                </a:lnTo>
                <a:lnTo>
                  <a:pt x="1115054" y="657355"/>
                </a:lnTo>
                <a:lnTo>
                  <a:pt x="1121126" y="610046"/>
                </a:lnTo>
                <a:lnTo>
                  <a:pt x="1123187" y="561594"/>
                </a:lnTo>
                <a:lnTo>
                  <a:pt x="1121126" y="513141"/>
                </a:lnTo>
                <a:lnTo>
                  <a:pt x="1115054" y="465832"/>
                </a:lnTo>
                <a:lnTo>
                  <a:pt x="1105139" y="419835"/>
                </a:lnTo>
                <a:lnTo>
                  <a:pt x="1091551" y="375320"/>
                </a:lnTo>
                <a:lnTo>
                  <a:pt x="1074458" y="332454"/>
                </a:lnTo>
                <a:lnTo>
                  <a:pt x="1054030" y="291407"/>
                </a:lnTo>
                <a:lnTo>
                  <a:pt x="1030433" y="252347"/>
                </a:lnTo>
                <a:lnTo>
                  <a:pt x="1003838" y="215442"/>
                </a:lnTo>
                <a:lnTo>
                  <a:pt x="974412" y="180862"/>
                </a:lnTo>
                <a:lnTo>
                  <a:pt x="942325" y="148775"/>
                </a:lnTo>
                <a:lnTo>
                  <a:pt x="907745" y="119349"/>
                </a:lnTo>
                <a:lnTo>
                  <a:pt x="870840" y="92754"/>
                </a:lnTo>
                <a:lnTo>
                  <a:pt x="831780" y="69157"/>
                </a:lnTo>
                <a:lnTo>
                  <a:pt x="790733" y="48729"/>
                </a:lnTo>
                <a:lnTo>
                  <a:pt x="747867" y="31636"/>
                </a:lnTo>
                <a:lnTo>
                  <a:pt x="703352" y="18048"/>
                </a:lnTo>
                <a:lnTo>
                  <a:pt x="657355" y="8133"/>
                </a:lnTo>
                <a:lnTo>
                  <a:pt x="610046" y="2061"/>
                </a:lnTo>
                <a:lnTo>
                  <a:pt x="561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6">
            <a:extLst>
              <a:ext uri="{FF2B5EF4-FFF2-40B4-BE49-F238E27FC236}">
                <a16:creationId xmlns:a16="http://schemas.microsoft.com/office/drawing/2014/main" id="{E452B23D-6A23-4210-80BA-8C488A77FDD8}"/>
              </a:ext>
            </a:extLst>
          </p:cNvPr>
          <p:cNvSpPr/>
          <p:nvPr/>
        </p:nvSpPr>
        <p:spPr>
          <a:xfrm>
            <a:off x="9667017" y="4008617"/>
            <a:ext cx="1123315" cy="1123315"/>
          </a:xfrm>
          <a:custGeom>
            <a:avLst/>
            <a:gdLst/>
            <a:ahLst/>
            <a:cxnLst/>
            <a:rect l="l" t="t" r="r" b="b"/>
            <a:pathLst>
              <a:path w="1123315" h="1123314">
                <a:moveTo>
                  <a:pt x="0" y="561594"/>
                </a:moveTo>
                <a:lnTo>
                  <a:pt x="2061" y="513141"/>
                </a:lnTo>
                <a:lnTo>
                  <a:pt x="8133" y="465832"/>
                </a:lnTo>
                <a:lnTo>
                  <a:pt x="18048" y="419835"/>
                </a:lnTo>
                <a:lnTo>
                  <a:pt x="31636" y="375320"/>
                </a:lnTo>
                <a:lnTo>
                  <a:pt x="48729" y="332454"/>
                </a:lnTo>
                <a:lnTo>
                  <a:pt x="69157" y="291407"/>
                </a:lnTo>
                <a:lnTo>
                  <a:pt x="92754" y="252347"/>
                </a:lnTo>
                <a:lnTo>
                  <a:pt x="119349" y="215442"/>
                </a:lnTo>
                <a:lnTo>
                  <a:pt x="148775" y="180862"/>
                </a:lnTo>
                <a:lnTo>
                  <a:pt x="180862" y="148775"/>
                </a:lnTo>
                <a:lnTo>
                  <a:pt x="215442" y="119349"/>
                </a:lnTo>
                <a:lnTo>
                  <a:pt x="252347" y="92754"/>
                </a:lnTo>
                <a:lnTo>
                  <a:pt x="291407" y="69157"/>
                </a:lnTo>
                <a:lnTo>
                  <a:pt x="332454" y="48729"/>
                </a:lnTo>
                <a:lnTo>
                  <a:pt x="375320" y="31636"/>
                </a:lnTo>
                <a:lnTo>
                  <a:pt x="419835" y="18048"/>
                </a:lnTo>
                <a:lnTo>
                  <a:pt x="465832" y="8133"/>
                </a:lnTo>
                <a:lnTo>
                  <a:pt x="513141" y="2061"/>
                </a:lnTo>
                <a:lnTo>
                  <a:pt x="561594" y="0"/>
                </a:lnTo>
                <a:lnTo>
                  <a:pt x="610046" y="2061"/>
                </a:lnTo>
                <a:lnTo>
                  <a:pt x="657355" y="8133"/>
                </a:lnTo>
                <a:lnTo>
                  <a:pt x="703352" y="18048"/>
                </a:lnTo>
                <a:lnTo>
                  <a:pt x="747867" y="31636"/>
                </a:lnTo>
                <a:lnTo>
                  <a:pt x="790733" y="48729"/>
                </a:lnTo>
                <a:lnTo>
                  <a:pt x="831780" y="69157"/>
                </a:lnTo>
                <a:lnTo>
                  <a:pt x="870840" y="92754"/>
                </a:lnTo>
                <a:lnTo>
                  <a:pt x="907745" y="119349"/>
                </a:lnTo>
                <a:lnTo>
                  <a:pt x="942325" y="148775"/>
                </a:lnTo>
                <a:lnTo>
                  <a:pt x="974412" y="180862"/>
                </a:lnTo>
                <a:lnTo>
                  <a:pt x="1003838" y="215442"/>
                </a:lnTo>
                <a:lnTo>
                  <a:pt x="1030433" y="252347"/>
                </a:lnTo>
                <a:lnTo>
                  <a:pt x="1054030" y="291407"/>
                </a:lnTo>
                <a:lnTo>
                  <a:pt x="1074458" y="332454"/>
                </a:lnTo>
                <a:lnTo>
                  <a:pt x="1091551" y="375320"/>
                </a:lnTo>
                <a:lnTo>
                  <a:pt x="1105139" y="419835"/>
                </a:lnTo>
                <a:lnTo>
                  <a:pt x="1115054" y="465832"/>
                </a:lnTo>
                <a:lnTo>
                  <a:pt x="1121126" y="513141"/>
                </a:lnTo>
                <a:lnTo>
                  <a:pt x="1123187" y="561594"/>
                </a:lnTo>
                <a:lnTo>
                  <a:pt x="1121126" y="610046"/>
                </a:lnTo>
                <a:lnTo>
                  <a:pt x="1115054" y="657355"/>
                </a:lnTo>
                <a:lnTo>
                  <a:pt x="1105139" y="703352"/>
                </a:lnTo>
                <a:lnTo>
                  <a:pt x="1091551" y="747867"/>
                </a:lnTo>
                <a:lnTo>
                  <a:pt x="1074458" y="790733"/>
                </a:lnTo>
                <a:lnTo>
                  <a:pt x="1054030" y="831780"/>
                </a:lnTo>
                <a:lnTo>
                  <a:pt x="1030433" y="870840"/>
                </a:lnTo>
                <a:lnTo>
                  <a:pt x="1003838" y="907745"/>
                </a:lnTo>
                <a:lnTo>
                  <a:pt x="974412" y="942325"/>
                </a:lnTo>
                <a:lnTo>
                  <a:pt x="942325" y="974412"/>
                </a:lnTo>
                <a:lnTo>
                  <a:pt x="907745" y="1003838"/>
                </a:lnTo>
                <a:lnTo>
                  <a:pt x="870840" y="1030433"/>
                </a:lnTo>
                <a:lnTo>
                  <a:pt x="831780" y="1054030"/>
                </a:lnTo>
                <a:lnTo>
                  <a:pt x="790733" y="1074458"/>
                </a:lnTo>
                <a:lnTo>
                  <a:pt x="747867" y="1091551"/>
                </a:lnTo>
                <a:lnTo>
                  <a:pt x="703352" y="1105139"/>
                </a:lnTo>
                <a:lnTo>
                  <a:pt x="657355" y="1115054"/>
                </a:lnTo>
                <a:lnTo>
                  <a:pt x="610046" y="1121126"/>
                </a:lnTo>
                <a:lnTo>
                  <a:pt x="561594" y="1123188"/>
                </a:lnTo>
                <a:lnTo>
                  <a:pt x="513141" y="1121126"/>
                </a:lnTo>
                <a:lnTo>
                  <a:pt x="465832" y="1115054"/>
                </a:lnTo>
                <a:lnTo>
                  <a:pt x="419835" y="1105139"/>
                </a:lnTo>
                <a:lnTo>
                  <a:pt x="375320" y="1091551"/>
                </a:lnTo>
                <a:lnTo>
                  <a:pt x="332454" y="1074458"/>
                </a:lnTo>
                <a:lnTo>
                  <a:pt x="291407" y="1054030"/>
                </a:lnTo>
                <a:lnTo>
                  <a:pt x="252347" y="1030433"/>
                </a:lnTo>
                <a:lnTo>
                  <a:pt x="215442" y="1003838"/>
                </a:lnTo>
                <a:lnTo>
                  <a:pt x="180862" y="974412"/>
                </a:lnTo>
                <a:lnTo>
                  <a:pt x="148775" y="942325"/>
                </a:lnTo>
                <a:lnTo>
                  <a:pt x="119349" y="907745"/>
                </a:lnTo>
                <a:lnTo>
                  <a:pt x="92754" y="870840"/>
                </a:lnTo>
                <a:lnTo>
                  <a:pt x="69157" y="831780"/>
                </a:lnTo>
                <a:lnTo>
                  <a:pt x="48729" y="790733"/>
                </a:lnTo>
                <a:lnTo>
                  <a:pt x="31636" y="747867"/>
                </a:lnTo>
                <a:lnTo>
                  <a:pt x="18048" y="703352"/>
                </a:lnTo>
                <a:lnTo>
                  <a:pt x="8133" y="657355"/>
                </a:lnTo>
                <a:lnTo>
                  <a:pt x="2061" y="610046"/>
                </a:lnTo>
                <a:lnTo>
                  <a:pt x="0" y="56159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7">
            <a:extLst>
              <a:ext uri="{FF2B5EF4-FFF2-40B4-BE49-F238E27FC236}">
                <a16:creationId xmlns:a16="http://schemas.microsoft.com/office/drawing/2014/main" id="{E87D1394-D9C0-4481-900B-9709F8851D41}"/>
              </a:ext>
            </a:extLst>
          </p:cNvPr>
          <p:cNvSpPr/>
          <p:nvPr/>
        </p:nvSpPr>
        <p:spPr>
          <a:xfrm>
            <a:off x="9739312" y="4061957"/>
            <a:ext cx="1016635" cy="1016635"/>
          </a:xfrm>
          <a:custGeom>
            <a:avLst/>
            <a:gdLst/>
            <a:ahLst/>
            <a:cxnLst/>
            <a:rect l="l" t="t" r="r" b="b"/>
            <a:pathLst>
              <a:path w="1016634" h="1016635">
                <a:moveTo>
                  <a:pt x="508254" y="0"/>
                </a:moveTo>
                <a:lnTo>
                  <a:pt x="459310" y="2326"/>
                </a:lnTo>
                <a:lnTo>
                  <a:pt x="411682" y="9165"/>
                </a:lnTo>
                <a:lnTo>
                  <a:pt x="365582" y="20303"/>
                </a:lnTo>
                <a:lnTo>
                  <a:pt x="321224" y="35526"/>
                </a:lnTo>
                <a:lnTo>
                  <a:pt x="278820" y="54621"/>
                </a:lnTo>
                <a:lnTo>
                  <a:pt x="238584" y="77376"/>
                </a:lnTo>
                <a:lnTo>
                  <a:pt x="200728" y="103578"/>
                </a:lnTo>
                <a:lnTo>
                  <a:pt x="165467" y="133012"/>
                </a:lnTo>
                <a:lnTo>
                  <a:pt x="133012" y="165467"/>
                </a:lnTo>
                <a:lnTo>
                  <a:pt x="103578" y="200728"/>
                </a:lnTo>
                <a:lnTo>
                  <a:pt x="77376" y="238584"/>
                </a:lnTo>
                <a:lnTo>
                  <a:pt x="54621" y="278820"/>
                </a:lnTo>
                <a:lnTo>
                  <a:pt x="35526" y="321224"/>
                </a:lnTo>
                <a:lnTo>
                  <a:pt x="20303" y="365582"/>
                </a:lnTo>
                <a:lnTo>
                  <a:pt x="9165" y="411682"/>
                </a:lnTo>
                <a:lnTo>
                  <a:pt x="2326" y="459310"/>
                </a:lnTo>
                <a:lnTo>
                  <a:pt x="0" y="508254"/>
                </a:lnTo>
                <a:lnTo>
                  <a:pt x="2326" y="557197"/>
                </a:lnTo>
                <a:lnTo>
                  <a:pt x="9165" y="604825"/>
                </a:lnTo>
                <a:lnTo>
                  <a:pt x="20303" y="650925"/>
                </a:lnTo>
                <a:lnTo>
                  <a:pt x="35526" y="695283"/>
                </a:lnTo>
                <a:lnTo>
                  <a:pt x="54621" y="737687"/>
                </a:lnTo>
                <a:lnTo>
                  <a:pt x="77376" y="777923"/>
                </a:lnTo>
                <a:lnTo>
                  <a:pt x="103578" y="815779"/>
                </a:lnTo>
                <a:lnTo>
                  <a:pt x="133012" y="851040"/>
                </a:lnTo>
                <a:lnTo>
                  <a:pt x="165467" y="883495"/>
                </a:lnTo>
                <a:lnTo>
                  <a:pt x="200728" y="912929"/>
                </a:lnTo>
                <a:lnTo>
                  <a:pt x="238584" y="939131"/>
                </a:lnTo>
                <a:lnTo>
                  <a:pt x="278820" y="961886"/>
                </a:lnTo>
                <a:lnTo>
                  <a:pt x="321224" y="980981"/>
                </a:lnTo>
                <a:lnTo>
                  <a:pt x="365582" y="996204"/>
                </a:lnTo>
                <a:lnTo>
                  <a:pt x="411682" y="1007342"/>
                </a:lnTo>
                <a:lnTo>
                  <a:pt x="459310" y="1014181"/>
                </a:lnTo>
                <a:lnTo>
                  <a:pt x="508254" y="1016507"/>
                </a:lnTo>
                <a:lnTo>
                  <a:pt x="557197" y="1014181"/>
                </a:lnTo>
                <a:lnTo>
                  <a:pt x="604825" y="1007342"/>
                </a:lnTo>
                <a:lnTo>
                  <a:pt x="650925" y="996204"/>
                </a:lnTo>
                <a:lnTo>
                  <a:pt x="695283" y="980981"/>
                </a:lnTo>
                <a:lnTo>
                  <a:pt x="737687" y="961886"/>
                </a:lnTo>
                <a:lnTo>
                  <a:pt x="777923" y="939131"/>
                </a:lnTo>
                <a:lnTo>
                  <a:pt x="815779" y="912929"/>
                </a:lnTo>
                <a:lnTo>
                  <a:pt x="851040" y="883495"/>
                </a:lnTo>
                <a:lnTo>
                  <a:pt x="883495" y="851040"/>
                </a:lnTo>
                <a:lnTo>
                  <a:pt x="912929" y="815779"/>
                </a:lnTo>
                <a:lnTo>
                  <a:pt x="939131" y="777923"/>
                </a:lnTo>
                <a:lnTo>
                  <a:pt x="961886" y="737687"/>
                </a:lnTo>
                <a:lnTo>
                  <a:pt x="980981" y="695283"/>
                </a:lnTo>
                <a:lnTo>
                  <a:pt x="996204" y="650925"/>
                </a:lnTo>
                <a:lnTo>
                  <a:pt x="1007342" y="604825"/>
                </a:lnTo>
                <a:lnTo>
                  <a:pt x="1014181" y="557197"/>
                </a:lnTo>
                <a:lnTo>
                  <a:pt x="1016508" y="508254"/>
                </a:lnTo>
                <a:lnTo>
                  <a:pt x="1014181" y="459310"/>
                </a:lnTo>
                <a:lnTo>
                  <a:pt x="1007342" y="411682"/>
                </a:lnTo>
                <a:lnTo>
                  <a:pt x="996204" y="365582"/>
                </a:lnTo>
                <a:lnTo>
                  <a:pt x="980981" y="321224"/>
                </a:lnTo>
                <a:lnTo>
                  <a:pt x="961886" y="278820"/>
                </a:lnTo>
                <a:lnTo>
                  <a:pt x="939131" y="238584"/>
                </a:lnTo>
                <a:lnTo>
                  <a:pt x="912929" y="200728"/>
                </a:lnTo>
                <a:lnTo>
                  <a:pt x="883495" y="165467"/>
                </a:lnTo>
                <a:lnTo>
                  <a:pt x="851040" y="133012"/>
                </a:lnTo>
                <a:lnTo>
                  <a:pt x="815779" y="103578"/>
                </a:lnTo>
                <a:lnTo>
                  <a:pt x="777923" y="77376"/>
                </a:lnTo>
                <a:lnTo>
                  <a:pt x="737687" y="54621"/>
                </a:lnTo>
                <a:lnTo>
                  <a:pt x="695283" y="35526"/>
                </a:lnTo>
                <a:lnTo>
                  <a:pt x="650925" y="20303"/>
                </a:lnTo>
                <a:lnTo>
                  <a:pt x="604825" y="9165"/>
                </a:lnTo>
                <a:lnTo>
                  <a:pt x="557197" y="2326"/>
                </a:lnTo>
                <a:lnTo>
                  <a:pt x="50825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8">
            <a:extLst>
              <a:ext uri="{FF2B5EF4-FFF2-40B4-BE49-F238E27FC236}">
                <a16:creationId xmlns:a16="http://schemas.microsoft.com/office/drawing/2014/main" id="{80A15FAF-D352-455A-8CB0-ABB8C8D7154D}"/>
              </a:ext>
            </a:extLst>
          </p:cNvPr>
          <p:cNvSpPr/>
          <p:nvPr/>
        </p:nvSpPr>
        <p:spPr>
          <a:xfrm>
            <a:off x="9720357" y="4061957"/>
            <a:ext cx="1016635" cy="1016635"/>
          </a:xfrm>
          <a:custGeom>
            <a:avLst/>
            <a:gdLst/>
            <a:ahLst/>
            <a:cxnLst/>
            <a:rect l="l" t="t" r="r" b="b"/>
            <a:pathLst>
              <a:path w="1016634" h="1016635">
                <a:moveTo>
                  <a:pt x="0" y="508254"/>
                </a:moveTo>
                <a:lnTo>
                  <a:pt x="2326" y="459310"/>
                </a:lnTo>
                <a:lnTo>
                  <a:pt x="9165" y="411682"/>
                </a:lnTo>
                <a:lnTo>
                  <a:pt x="20303" y="365582"/>
                </a:lnTo>
                <a:lnTo>
                  <a:pt x="35526" y="321224"/>
                </a:lnTo>
                <a:lnTo>
                  <a:pt x="54621" y="278820"/>
                </a:lnTo>
                <a:lnTo>
                  <a:pt x="77376" y="238584"/>
                </a:lnTo>
                <a:lnTo>
                  <a:pt x="103578" y="200728"/>
                </a:lnTo>
                <a:lnTo>
                  <a:pt x="133012" y="165467"/>
                </a:lnTo>
                <a:lnTo>
                  <a:pt x="165467" y="133012"/>
                </a:lnTo>
                <a:lnTo>
                  <a:pt x="200728" y="103578"/>
                </a:lnTo>
                <a:lnTo>
                  <a:pt x="238584" y="77376"/>
                </a:lnTo>
                <a:lnTo>
                  <a:pt x="278820" y="54621"/>
                </a:lnTo>
                <a:lnTo>
                  <a:pt x="321224" y="35526"/>
                </a:lnTo>
                <a:lnTo>
                  <a:pt x="365582" y="20303"/>
                </a:lnTo>
                <a:lnTo>
                  <a:pt x="411682" y="9165"/>
                </a:lnTo>
                <a:lnTo>
                  <a:pt x="459310" y="2326"/>
                </a:lnTo>
                <a:lnTo>
                  <a:pt x="508254" y="0"/>
                </a:lnTo>
                <a:lnTo>
                  <a:pt x="557197" y="2326"/>
                </a:lnTo>
                <a:lnTo>
                  <a:pt x="604825" y="9165"/>
                </a:lnTo>
                <a:lnTo>
                  <a:pt x="650925" y="20303"/>
                </a:lnTo>
                <a:lnTo>
                  <a:pt x="695283" y="35526"/>
                </a:lnTo>
                <a:lnTo>
                  <a:pt x="737687" y="54621"/>
                </a:lnTo>
                <a:lnTo>
                  <a:pt x="777923" y="77376"/>
                </a:lnTo>
                <a:lnTo>
                  <a:pt x="815779" y="103578"/>
                </a:lnTo>
                <a:lnTo>
                  <a:pt x="851040" y="133012"/>
                </a:lnTo>
                <a:lnTo>
                  <a:pt x="883495" y="165467"/>
                </a:lnTo>
                <a:lnTo>
                  <a:pt x="912929" y="200728"/>
                </a:lnTo>
                <a:lnTo>
                  <a:pt x="939131" y="238584"/>
                </a:lnTo>
                <a:lnTo>
                  <a:pt x="961886" y="278820"/>
                </a:lnTo>
                <a:lnTo>
                  <a:pt x="980981" y="321224"/>
                </a:lnTo>
                <a:lnTo>
                  <a:pt x="996204" y="365582"/>
                </a:lnTo>
                <a:lnTo>
                  <a:pt x="1007342" y="411682"/>
                </a:lnTo>
                <a:lnTo>
                  <a:pt x="1014181" y="459310"/>
                </a:lnTo>
                <a:lnTo>
                  <a:pt x="1016508" y="508254"/>
                </a:lnTo>
                <a:lnTo>
                  <a:pt x="1014181" y="557197"/>
                </a:lnTo>
                <a:lnTo>
                  <a:pt x="1007342" y="604825"/>
                </a:lnTo>
                <a:lnTo>
                  <a:pt x="996204" y="650925"/>
                </a:lnTo>
                <a:lnTo>
                  <a:pt x="980981" y="695283"/>
                </a:lnTo>
                <a:lnTo>
                  <a:pt x="961886" y="737687"/>
                </a:lnTo>
                <a:lnTo>
                  <a:pt x="939131" y="777923"/>
                </a:lnTo>
                <a:lnTo>
                  <a:pt x="912929" y="815779"/>
                </a:lnTo>
                <a:lnTo>
                  <a:pt x="883495" y="851040"/>
                </a:lnTo>
                <a:lnTo>
                  <a:pt x="851040" y="883495"/>
                </a:lnTo>
                <a:lnTo>
                  <a:pt x="815779" y="912929"/>
                </a:lnTo>
                <a:lnTo>
                  <a:pt x="777923" y="939131"/>
                </a:lnTo>
                <a:lnTo>
                  <a:pt x="737687" y="961886"/>
                </a:lnTo>
                <a:lnTo>
                  <a:pt x="695283" y="980981"/>
                </a:lnTo>
                <a:lnTo>
                  <a:pt x="650925" y="996204"/>
                </a:lnTo>
                <a:lnTo>
                  <a:pt x="604825" y="1007342"/>
                </a:lnTo>
                <a:lnTo>
                  <a:pt x="557197" y="1014181"/>
                </a:lnTo>
                <a:lnTo>
                  <a:pt x="508254" y="1016507"/>
                </a:lnTo>
                <a:lnTo>
                  <a:pt x="459310" y="1014181"/>
                </a:lnTo>
                <a:lnTo>
                  <a:pt x="411682" y="1007342"/>
                </a:lnTo>
                <a:lnTo>
                  <a:pt x="365582" y="996204"/>
                </a:lnTo>
                <a:lnTo>
                  <a:pt x="321224" y="980981"/>
                </a:lnTo>
                <a:lnTo>
                  <a:pt x="278820" y="961886"/>
                </a:lnTo>
                <a:lnTo>
                  <a:pt x="238584" y="939131"/>
                </a:lnTo>
                <a:lnTo>
                  <a:pt x="200728" y="912929"/>
                </a:lnTo>
                <a:lnTo>
                  <a:pt x="165467" y="883495"/>
                </a:lnTo>
                <a:lnTo>
                  <a:pt x="133012" y="851040"/>
                </a:lnTo>
                <a:lnTo>
                  <a:pt x="103578" y="815779"/>
                </a:lnTo>
                <a:lnTo>
                  <a:pt x="77376" y="777923"/>
                </a:lnTo>
                <a:lnTo>
                  <a:pt x="54621" y="737687"/>
                </a:lnTo>
                <a:lnTo>
                  <a:pt x="35526" y="695283"/>
                </a:lnTo>
                <a:lnTo>
                  <a:pt x="20303" y="650925"/>
                </a:lnTo>
                <a:lnTo>
                  <a:pt x="9165" y="604825"/>
                </a:lnTo>
                <a:lnTo>
                  <a:pt x="2326" y="557197"/>
                </a:lnTo>
                <a:lnTo>
                  <a:pt x="0" y="50825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9">
            <a:extLst>
              <a:ext uri="{FF2B5EF4-FFF2-40B4-BE49-F238E27FC236}">
                <a16:creationId xmlns:a16="http://schemas.microsoft.com/office/drawing/2014/main" id="{BA6C1F8E-B71E-4DC0-8456-4AC6144E2519}"/>
              </a:ext>
            </a:extLst>
          </p:cNvPr>
          <p:cNvSpPr/>
          <p:nvPr/>
        </p:nvSpPr>
        <p:spPr>
          <a:xfrm>
            <a:off x="9984009" y="4325609"/>
            <a:ext cx="489584" cy="489584"/>
          </a:xfrm>
          <a:custGeom>
            <a:avLst/>
            <a:gdLst/>
            <a:ahLst/>
            <a:cxnLst/>
            <a:rect l="l" t="t" r="r" b="b"/>
            <a:pathLst>
              <a:path w="489584" h="489585">
                <a:moveTo>
                  <a:pt x="244601" y="0"/>
                </a:moveTo>
                <a:lnTo>
                  <a:pt x="195295" y="4967"/>
                </a:lnTo>
                <a:lnTo>
                  <a:pt x="149375" y="19216"/>
                </a:lnTo>
                <a:lnTo>
                  <a:pt x="107825" y="41764"/>
                </a:lnTo>
                <a:lnTo>
                  <a:pt x="71628" y="71628"/>
                </a:lnTo>
                <a:lnTo>
                  <a:pt x="41764" y="107825"/>
                </a:lnTo>
                <a:lnTo>
                  <a:pt x="19216" y="149375"/>
                </a:lnTo>
                <a:lnTo>
                  <a:pt x="4967" y="195295"/>
                </a:lnTo>
                <a:lnTo>
                  <a:pt x="0" y="244602"/>
                </a:lnTo>
                <a:lnTo>
                  <a:pt x="4967" y="293908"/>
                </a:lnTo>
                <a:lnTo>
                  <a:pt x="19216" y="339828"/>
                </a:lnTo>
                <a:lnTo>
                  <a:pt x="41764" y="381378"/>
                </a:lnTo>
                <a:lnTo>
                  <a:pt x="71628" y="417576"/>
                </a:lnTo>
                <a:lnTo>
                  <a:pt x="107825" y="447439"/>
                </a:lnTo>
                <a:lnTo>
                  <a:pt x="149375" y="469987"/>
                </a:lnTo>
                <a:lnTo>
                  <a:pt x="195295" y="484236"/>
                </a:lnTo>
                <a:lnTo>
                  <a:pt x="244601" y="489204"/>
                </a:lnTo>
                <a:lnTo>
                  <a:pt x="293908" y="484236"/>
                </a:lnTo>
                <a:lnTo>
                  <a:pt x="339828" y="469987"/>
                </a:lnTo>
                <a:lnTo>
                  <a:pt x="381378" y="447439"/>
                </a:lnTo>
                <a:lnTo>
                  <a:pt x="417575" y="417576"/>
                </a:lnTo>
                <a:lnTo>
                  <a:pt x="447439" y="381378"/>
                </a:lnTo>
                <a:lnTo>
                  <a:pt x="469987" y="339828"/>
                </a:lnTo>
                <a:lnTo>
                  <a:pt x="484236" y="293908"/>
                </a:lnTo>
                <a:lnTo>
                  <a:pt x="489203" y="244602"/>
                </a:lnTo>
                <a:lnTo>
                  <a:pt x="484236" y="195295"/>
                </a:lnTo>
                <a:lnTo>
                  <a:pt x="469987" y="149375"/>
                </a:lnTo>
                <a:lnTo>
                  <a:pt x="447439" y="107825"/>
                </a:lnTo>
                <a:lnTo>
                  <a:pt x="417575" y="71628"/>
                </a:lnTo>
                <a:lnTo>
                  <a:pt x="381378" y="41764"/>
                </a:lnTo>
                <a:lnTo>
                  <a:pt x="339828" y="19216"/>
                </a:lnTo>
                <a:lnTo>
                  <a:pt x="293908" y="4967"/>
                </a:lnTo>
                <a:lnTo>
                  <a:pt x="24460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0">
            <a:extLst>
              <a:ext uri="{FF2B5EF4-FFF2-40B4-BE49-F238E27FC236}">
                <a16:creationId xmlns:a16="http://schemas.microsoft.com/office/drawing/2014/main" id="{B9138127-7D1B-46AD-BF21-07DEBA233F4E}"/>
              </a:ext>
            </a:extLst>
          </p:cNvPr>
          <p:cNvSpPr/>
          <p:nvPr/>
        </p:nvSpPr>
        <p:spPr>
          <a:xfrm>
            <a:off x="9984009" y="4325609"/>
            <a:ext cx="489584" cy="489584"/>
          </a:xfrm>
          <a:custGeom>
            <a:avLst/>
            <a:gdLst/>
            <a:ahLst/>
            <a:cxnLst/>
            <a:rect l="l" t="t" r="r" b="b"/>
            <a:pathLst>
              <a:path w="489584" h="489585">
                <a:moveTo>
                  <a:pt x="0" y="244602"/>
                </a:moveTo>
                <a:lnTo>
                  <a:pt x="4967" y="195295"/>
                </a:lnTo>
                <a:lnTo>
                  <a:pt x="19216" y="149375"/>
                </a:lnTo>
                <a:lnTo>
                  <a:pt x="41764" y="107825"/>
                </a:lnTo>
                <a:lnTo>
                  <a:pt x="71628" y="71627"/>
                </a:lnTo>
                <a:lnTo>
                  <a:pt x="107825" y="41764"/>
                </a:lnTo>
                <a:lnTo>
                  <a:pt x="149375" y="19216"/>
                </a:lnTo>
                <a:lnTo>
                  <a:pt x="195295" y="4967"/>
                </a:lnTo>
                <a:lnTo>
                  <a:pt x="244601" y="0"/>
                </a:lnTo>
                <a:lnTo>
                  <a:pt x="293908" y="4967"/>
                </a:lnTo>
                <a:lnTo>
                  <a:pt x="339828" y="19216"/>
                </a:lnTo>
                <a:lnTo>
                  <a:pt x="381378" y="41764"/>
                </a:lnTo>
                <a:lnTo>
                  <a:pt x="417575" y="71628"/>
                </a:lnTo>
                <a:lnTo>
                  <a:pt x="447439" y="107825"/>
                </a:lnTo>
                <a:lnTo>
                  <a:pt x="469987" y="149375"/>
                </a:lnTo>
                <a:lnTo>
                  <a:pt x="484236" y="195295"/>
                </a:lnTo>
                <a:lnTo>
                  <a:pt x="489203" y="244602"/>
                </a:lnTo>
                <a:lnTo>
                  <a:pt x="484236" y="293908"/>
                </a:lnTo>
                <a:lnTo>
                  <a:pt x="469987" y="339828"/>
                </a:lnTo>
                <a:lnTo>
                  <a:pt x="447439" y="381378"/>
                </a:lnTo>
                <a:lnTo>
                  <a:pt x="417575" y="417576"/>
                </a:lnTo>
                <a:lnTo>
                  <a:pt x="381378" y="447439"/>
                </a:lnTo>
                <a:lnTo>
                  <a:pt x="339828" y="469987"/>
                </a:lnTo>
                <a:lnTo>
                  <a:pt x="293908" y="484236"/>
                </a:lnTo>
                <a:lnTo>
                  <a:pt x="244601" y="489204"/>
                </a:lnTo>
                <a:lnTo>
                  <a:pt x="195295" y="484236"/>
                </a:lnTo>
                <a:lnTo>
                  <a:pt x="149375" y="469987"/>
                </a:lnTo>
                <a:lnTo>
                  <a:pt x="107825" y="447439"/>
                </a:lnTo>
                <a:lnTo>
                  <a:pt x="71627" y="417575"/>
                </a:lnTo>
                <a:lnTo>
                  <a:pt x="41764" y="381378"/>
                </a:lnTo>
                <a:lnTo>
                  <a:pt x="19216" y="339828"/>
                </a:lnTo>
                <a:lnTo>
                  <a:pt x="4967" y="293908"/>
                </a:lnTo>
                <a:lnTo>
                  <a:pt x="0" y="24460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1">
            <a:extLst>
              <a:ext uri="{FF2B5EF4-FFF2-40B4-BE49-F238E27FC236}">
                <a16:creationId xmlns:a16="http://schemas.microsoft.com/office/drawing/2014/main" id="{7A23B237-69DE-44FC-8ABA-B3EBD8822F8C}"/>
              </a:ext>
            </a:extLst>
          </p:cNvPr>
          <p:cNvSpPr/>
          <p:nvPr/>
        </p:nvSpPr>
        <p:spPr>
          <a:xfrm>
            <a:off x="10158507" y="4500107"/>
            <a:ext cx="140207" cy="140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2">
            <a:extLst>
              <a:ext uri="{FF2B5EF4-FFF2-40B4-BE49-F238E27FC236}">
                <a16:creationId xmlns:a16="http://schemas.microsoft.com/office/drawing/2014/main" id="{081C6B5F-314D-45A6-B8FD-719EB58E4866}"/>
              </a:ext>
            </a:extLst>
          </p:cNvPr>
          <p:cNvSpPr/>
          <p:nvPr/>
        </p:nvSpPr>
        <p:spPr>
          <a:xfrm>
            <a:off x="9818972" y="4309576"/>
            <a:ext cx="161258" cy="161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3">
            <a:extLst>
              <a:ext uri="{FF2B5EF4-FFF2-40B4-BE49-F238E27FC236}">
                <a16:creationId xmlns:a16="http://schemas.microsoft.com/office/drawing/2014/main" id="{C6371A1C-11D7-48AD-8B6A-F94EC22E3225}"/>
              </a:ext>
            </a:extLst>
          </p:cNvPr>
          <p:cNvSpPr/>
          <p:nvPr/>
        </p:nvSpPr>
        <p:spPr>
          <a:xfrm>
            <a:off x="10147173" y="4112091"/>
            <a:ext cx="161353" cy="161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4">
            <a:extLst>
              <a:ext uri="{FF2B5EF4-FFF2-40B4-BE49-F238E27FC236}">
                <a16:creationId xmlns:a16="http://schemas.microsoft.com/office/drawing/2014/main" id="{FAB75381-5CB9-455D-B017-376518C25165}"/>
              </a:ext>
            </a:extLst>
          </p:cNvPr>
          <p:cNvSpPr/>
          <p:nvPr/>
        </p:nvSpPr>
        <p:spPr>
          <a:xfrm>
            <a:off x="10147173" y="4865455"/>
            <a:ext cx="161353" cy="161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5">
            <a:extLst>
              <a:ext uri="{FF2B5EF4-FFF2-40B4-BE49-F238E27FC236}">
                <a16:creationId xmlns:a16="http://schemas.microsoft.com/office/drawing/2014/main" id="{D7BD027E-FCB2-41C3-BF89-11AC0F2C109F}"/>
              </a:ext>
            </a:extLst>
          </p:cNvPr>
          <p:cNvSpPr/>
          <p:nvPr/>
        </p:nvSpPr>
        <p:spPr>
          <a:xfrm>
            <a:off x="9818972" y="4668097"/>
            <a:ext cx="161258" cy="161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6">
            <a:extLst>
              <a:ext uri="{FF2B5EF4-FFF2-40B4-BE49-F238E27FC236}">
                <a16:creationId xmlns:a16="http://schemas.microsoft.com/office/drawing/2014/main" id="{70BEDE28-F298-4646-919D-D17833BA584B}"/>
              </a:ext>
            </a:extLst>
          </p:cNvPr>
          <p:cNvSpPr/>
          <p:nvPr/>
        </p:nvSpPr>
        <p:spPr>
          <a:xfrm>
            <a:off x="10485500" y="4309576"/>
            <a:ext cx="161258" cy="161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7">
            <a:extLst>
              <a:ext uri="{FF2B5EF4-FFF2-40B4-BE49-F238E27FC236}">
                <a16:creationId xmlns:a16="http://schemas.microsoft.com/office/drawing/2014/main" id="{B966DE97-3E37-4CA3-8427-BCF28DEAA974}"/>
              </a:ext>
            </a:extLst>
          </p:cNvPr>
          <p:cNvSpPr/>
          <p:nvPr/>
        </p:nvSpPr>
        <p:spPr>
          <a:xfrm>
            <a:off x="10485500" y="4668097"/>
            <a:ext cx="161258" cy="161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B41BDF-92E4-44D6-82E2-01A351FDE381}"/>
              </a:ext>
            </a:extLst>
          </p:cNvPr>
          <p:cNvSpPr/>
          <p:nvPr/>
        </p:nvSpPr>
        <p:spPr>
          <a:xfrm>
            <a:off x="3214092" y="2132856"/>
            <a:ext cx="5976664" cy="3724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x86 Protection Rings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233248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Privileged instructions can be executed only when current privileged level (CPL) is 0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B5403FB-8B12-4324-8F48-235D540F0CFB}"/>
              </a:ext>
            </a:extLst>
          </p:cNvPr>
          <p:cNvSpPr/>
          <p:nvPr/>
        </p:nvSpPr>
        <p:spPr>
          <a:xfrm>
            <a:off x="6809555" y="3496072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505029" y="2288"/>
                </a:lnTo>
                <a:lnTo>
                  <a:pt x="551229" y="9018"/>
                </a:lnTo>
                <a:lnTo>
                  <a:pt x="595598" y="19991"/>
                </a:lnTo>
                <a:lnTo>
                  <a:pt x="637936" y="35004"/>
                </a:lnTo>
                <a:lnTo>
                  <a:pt x="678042" y="53857"/>
                </a:lnTo>
                <a:lnTo>
                  <a:pt x="715714" y="76348"/>
                </a:lnTo>
                <a:lnTo>
                  <a:pt x="750752" y="102278"/>
                </a:lnTo>
                <a:lnTo>
                  <a:pt x="782954" y="131445"/>
                </a:lnTo>
                <a:lnTo>
                  <a:pt x="812121" y="163647"/>
                </a:lnTo>
                <a:lnTo>
                  <a:pt x="838051" y="198685"/>
                </a:lnTo>
                <a:lnTo>
                  <a:pt x="860542" y="236357"/>
                </a:lnTo>
                <a:lnTo>
                  <a:pt x="879395" y="276463"/>
                </a:lnTo>
                <a:lnTo>
                  <a:pt x="894408" y="318801"/>
                </a:lnTo>
                <a:lnTo>
                  <a:pt x="905381" y="363170"/>
                </a:lnTo>
                <a:lnTo>
                  <a:pt x="912111" y="409370"/>
                </a:lnTo>
                <a:lnTo>
                  <a:pt x="914400" y="457200"/>
                </a:lnTo>
                <a:lnTo>
                  <a:pt x="912111" y="505238"/>
                </a:lnTo>
                <a:lnTo>
                  <a:pt x="905381" y="551594"/>
                </a:lnTo>
                <a:lnTo>
                  <a:pt x="894408" y="596070"/>
                </a:lnTo>
                <a:lnTo>
                  <a:pt x="879395" y="638472"/>
                </a:lnTo>
                <a:lnTo>
                  <a:pt x="860542" y="678605"/>
                </a:lnTo>
                <a:lnTo>
                  <a:pt x="838051" y="716272"/>
                </a:lnTo>
                <a:lnTo>
                  <a:pt x="812121" y="751279"/>
                </a:lnTo>
                <a:lnTo>
                  <a:pt x="782954" y="783431"/>
                </a:lnTo>
                <a:lnTo>
                  <a:pt x="750752" y="812531"/>
                </a:lnTo>
                <a:lnTo>
                  <a:pt x="715714" y="838386"/>
                </a:lnTo>
                <a:lnTo>
                  <a:pt x="678042" y="860798"/>
                </a:lnTo>
                <a:lnTo>
                  <a:pt x="637936" y="879574"/>
                </a:lnTo>
                <a:lnTo>
                  <a:pt x="595598" y="894517"/>
                </a:lnTo>
                <a:lnTo>
                  <a:pt x="551229" y="905433"/>
                </a:lnTo>
                <a:lnTo>
                  <a:pt x="505029" y="912125"/>
                </a:lnTo>
                <a:lnTo>
                  <a:pt x="457200" y="914400"/>
                </a:lnTo>
                <a:lnTo>
                  <a:pt x="409370" y="912125"/>
                </a:lnTo>
                <a:lnTo>
                  <a:pt x="363170" y="905433"/>
                </a:lnTo>
                <a:lnTo>
                  <a:pt x="318801" y="894517"/>
                </a:lnTo>
                <a:lnTo>
                  <a:pt x="276463" y="879574"/>
                </a:lnTo>
                <a:lnTo>
                  <a:pt x="236357" y="860798"/>
                </a:lnTo>
                <a:lnTo>
                  <a:pt x="198685" y="838386"/>
                </a:lnTo>
                <a:lnTo>
                  <a:pt x="163647" y="812531"/>
                </a:lnTo>
                <a:lnTo>
                  <a:pt x="131445" y="783431"/>
                </a:lnTo>
                <a:lnTo>
                  <a:pt x="102278" y="751279"/>
                </a:lnTo>
                <a:lnTo>
                  <a:pt x="76348" y="716272"/>
                </a:lnTo>
                <a:lnTo>
                  <a:pt x="53857" y="678605"/>
                </a:lnTo>
                <a:lnTo>
                  <a:pt x="35004" y="638472"/>
                </a:lnTo>
                <a:lnTo>
                  <a:pt x="19991" y="596070"/>
                </a:lnTo>
                <a:lnTo>
                  <a:pt x="9018" y="551594"/>
                </a:lnTo>
                <a:lnTo>
                  <a:pt x="2288" y="505238"/>
                </a:lnTo>
                <a:lnTo>
                  <a:pt x="0" y="457200"/>
                </a:lnTo>
                <a:lnTo>
                  <a:pt x="2288" y="409370"/>
                </a:lnTo>
                <a:lnTo>
                  <a:pt x="9018" y="363170"/>
                </a:lnTo>
                <a:lnTo>
                  <a:pt x="19991" y="318801"/>
                </a:lnTo>
                <a:lnTo>
                  <a:pt x="35004" y="276463"/>
                </a:lnTo>
                <a:lnTo>
                  <a:pt x="53857" y="236357"/>
                </a:lnTo>
                <a:lnTo>
                  <a:pt x="76348" y="198685"/>
                </a:lnTo>
                <a:lnTo>
                  <a:pt x="102278" y="163647"/>
                </a:lnTo>
                <a:lnTo>
                  <a:pt x="131445" y="131444"/>
                </a:lnTo>
                <a:lnTo>
                  <a:pt x="163647" y="102278"/>
                </a:lnTo>
                <a:lnTo>
                  <a:pt x="198685" y="76348"/>
                </a:lnTo>
                <a:lnTo>
                  <a:pt x="236357" y="53857"/>
                </a:lnTo>
                <a:lnTo>
                  <a:pt x="276463" y="35004"/>
                </a:lnTo>
                <a:lnTo>
                  <a:pt x="318801" y="19991"/>
                </a:lnTo>
                <a:lnTo>
                  <a:pt x="363170" y="9018"/>
                </a:lnTo>
                <a:lnTo>
                  <a:pt x="409370" y="2288"/>
                </a:lnTo>
                <a:lnTo>
                  <a:pt x="457200" y="0"/>
                </a:lnTo>
                <a:close/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A0F278B-242A-43EF-86FF-263F993E6724}"/>
              </a:ext>
            </a:extLst>
          </p:cNvPr>
          <p:cNvSpPr/>
          <p:nvPr/>
        </p:nvSpPr>
        <p:spPr>
          <a:xfrm>
            <a:off x="6809555" y="3496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46F6165-AED4-45D3-9B8F-0A257FC77C84}"/>
              </a:ext>
            </a:extLst>
          </p:cNvPr>
          <p:cNvSpPr/>
          <p:nvPr/>
        </p:nvSpPr>
        <p:spPr>
          <a:xfrm>
            <a:off x="7723955" y="44117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09B8D97-30BE-4C22-AFCC-5B11C5A20C69}"/>
              </a:ext>
            </a:extLst>
          </p:cNvPr>
          <p:cNvSpPr/>
          <p:nvPr/>
        </p:nvSpPr>
        <p:spPr>
          <a:xfrm>
            <a:off x="6352355" y="3038872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0"/>
                </a:moveTo>
                <a:lnTo>
                  <a:pt x="964154" y="1227"/>
                </a:lnTo>
                <a:lnTo>
                  <a:pt x="1013092" y="4874"/>
                </a:lnTo>
                <a:lnTo>
                  <a:pt x="1061159" y="10884"/>
                </a:lnTo>
                <a:lnTo>
                  <a:pt x="1108299" y="19202"/>
                </a:lnTo>
                <a:lnTo>
                  <a:pt x="1154456" y="29773"/>
                </a:lnTo>
                <a:lnTo>
                  <a:pt x="1199576" y="42541"/>
                </a:lnTo>
                <a:lnTo>
                  <a:pt x="1243603" y="57452"/>
                </a:lnTo>
                <a:lnTo>
                  <a:pt x="1286482" y="74450"/>
                </a:lnTo>
                <a:lnTo>
                  <a:pt x="1328159" y="93481"/>
                </a:lnTo>
                <a:lnTo>
                  <a:pt x="1368576" y="114487"/>
                </a:lnTo>
                <a:lnTo>
                  <a:pt x="1407680" y="137416"/>
                </a:lnTo>
                <a:lnTo>
                  <a:pt x="1445415" y="162210"/>
                </a:lnTo>
                <a:lnTo>
                  <a:pt x="1481726" y="188816"/>
                </a:lnTo>
                <a:lnTo>
                  <a:pt x="1516557" y="217177"/>
                </a:lnTo>
                <a:lnTo>
                  <a:pt x="1549854" y="247238"/>
                </a:lnTo>
                <a:lnTo>
                  <a:pt x="1581561" y="278945"/>
                </a:lnTo>
                <a:lnTo>
                  <a:pt x="1611622" y="312242"/>
                </a:lnTo>
                <a:lnTo>
                  <a:pt x="1639983" y="347073"/>
                </a:lnTo>
                <a:lnTo>
                  <a:pt x="1666589" y="383384"/>
                </a:lnTo>
                <a:lnTo>
                  <a:pt x="1691383" y="421119"/>
                </a:lnTo>
                <a:lnTo>
                  <a:pt x="1714312" y="460223"/>
                </a:lnTo>
                <a:lnTo>
                  <a:pt x="1735318" y="500640"/>
                </a:lnTo>
                <a:lnTo>
                  <a:pt x="1754349" y="542317"/>
                </a:lnTo>
                <a:lnTo>
                  <a:pt x="1771347" y="585196"/>
                </a:lnTo>
                <a:lnTo>
                  <a:pt x="1786258" y="629223"/>
                </a:lnTo>
                <a:lnTo>
                  <a:pt x="1799026" y="674343"/>
                </a:lnTo>
                <a:lnTo>
                  <a:pt x="1809597" y="720500"/>
                </a:lnTo>
                <a:lnTo>
                  <a:pt x="1817915" y="767640"/>
                </a:lnTo>
                <a:lnTo>
                  <a:pt x="1823925" y="815707"/>
                </a:lnTo>
                <a:lnTo>
                  <a:pt x="1827572" y="864645"/>
                </a:lnTo>
                <a:lnTo>
                  <a:pt x="1828800" y="914400"/>
                </a:lnTo>
                <a:lnTo>
                  <a:pt x="1827572" y="964269"/>
                </a:lnTo>
                <a:lnTo>
                  <a:pt x="1823925" y="1013308"/>
                </a:lnTo>
                <a:lnTo>
                  <a:pt x="1817915" y="1061460"/>
                </a:lnTo>
                <a:lnTo>
                  <a:pt x="1809597" y="1108672"/>
                </a:lnTo>
                <a:lnTo>
                  <a:pt x="1799026" y="1154888"/>
                </a:lnTo>
                <a:lnTo>
                  <a:pt x="1786258" y="1200056"/>
                </a:lnTo>
                <a:lnTo>
                  <a:pt x="1771347" y="1244119"/>
                </a:lnTo>
                <a:lnTo>
                  <a:pt x="1754349" y="1287024"/>
                </a:lnTo>
                <a:lnTo>
                  <a:pt x="1735318" y="1328716"/>
                </a:lnTo>
                <a:lnTo>
                  <a:pt x="1714312" y="1369140"/>
                </a:lnTo>
                <a:lnTo>
                  <a:pt x="1691383" y="1408243"/>
                </a:lnTo>
                <a:lnTo>
                  <a:pt x="1666589" y="1445969"/>
                </a:lnTo>
                <a:lnTo>
                  <a:pt x="1639983" y="1482265"/>
                </a:lnTo>
                <a:lnTo>
                  <a:pt x="1611622" y="1517075"/>
                </a:lnTo>
                <a:lnTo>
                  <a:pt x="1581561" y="1550345"/>
                </a:lnTo>
                <a:lnTo>
                  <a:pt x="1549854" y="1582021"/>
                </a:lnTo>
                <a:lnTo>
                  <a:pt x="1516557" y="1612048"/>
                </a:lnTo>
                <a:lnTo>
                  <a:pt x="1481726" y="1640372"/>
                </a:lnTo>
                <a:lnTo>
                  <a:pt x="1445415" y="1666939"/>
                </a:lnTo>
                <a:lnTo>
                  <a:pt x="1407680" y="1691693"/>
                </a:lnTo>
                <a:lnTo>
                  <a:pt x="1368576" y="1714580"/>
                </a:lnTo>
                <a:lnTo>
                  <a:pt x="1328159" y="1735546"/>
                </a:lnTo>
                <a:lnTo>
                  <a:pt x="1286482" y="1754537"/>
                </a:lnTo>
                <a:lnTo>
                  <a:pt x="1243603" y="1771497"/>
                </a:lnTo>
                <a:lnTo>
                  <a:pt x="1199576" y="1786373"/>
                </a:lnTo>
                <a:lnTo>
                  <a:pt x="1154456" y="1799110"/>
                </a:lnTo>
                <a:lnTo>
                  <a:pt x="1108299" y="1809653"/>
                </a:lnTo>
                <a:lnTo>
                  <a:pt x="1061159" y="1817948"/>
                </a:lnTo>
                <a:lnTo>
                  <a:pt x="1013092" y="1823940"/>
                </a:lnTo>
                <a:lnTo>
                  <a:pt x="964154" y="1827576"/>
                </a:lnTo>
                <a:lnTo>
                  <a:pt x="914400" y="1828800"/>
                </a:lnTo>
                <a:lnTo>
                  <a:pt x="864645" y="1827576"/>
                </a:lnTo>
                <a:lnTo>
                  <a:pt x="815707" y="1823940"/>
                </a:lnTo>
                <a:lnTo>
                  <a:pt x="767640" y="1817948"/>
                </a:lnTo>
                <a:lnTo>
                  <a:pt x="720500" y="1809653"/>
                </a:lnTo>
                <a:lnTo>
                  <a:pt x="674343" y="1799110"/>
                </a:lnTo>
                <a:lnTo>
                  <a:pt x="629223" y="1786373"/>
                </a:lnTo>
                <a:lnTo>
                  <a:pt x="585196" y="1771497"/>
                </a:lnTo>
                <a:lnTo>
                  <a:pt x="542317" y="1754537"/>
                </a:lnTo>
                <a:lnTo>
                  <a:pt x="500640" y="1735546"/>
                </a:lnTo>
                <a:lnTo>
                  <a:pt x="460223" y="1714580"/>
                </a:lnTo>
                <a:lnTo>
                  <a:pt x="421119" y="1691693"/>
                </a:lnTo>
                <a:lnTo>
                  <a:pt x="383384" y="1666939"/>
                </a:lnTo>
                <a:lnTo>
                  <a:pt x="347073" y="1640372"/>
                </a:lnTo>
                <a:lnTo>
                  <a:pt x="312242" y="1612048"/>
                </a:lnTo>
                <a:lnTo>
                  <a:pt x="278945" y="1582021"/>
                </a:lnTo>
                <a:lnTo>
                  <a:pt x="247238" y="1550345"/>
                </a:lnTo>
                <a:lnTo>
                  <a:pt x="217177" y="1517075"/>
                </a:lnTo>
                <a:lnTo>
                  <a:pt x="188816" y="1482265"/>
                </a:lnTo>
                <a:lnTo>
                  <a:pt x="162210" y="1445969"/>
                </a:lnTo>
                <a:lnTo>
                  <a:pt x="137416" y="1408243"/>
                </a:lnTo>
                <a:lnTo>
                  <a:pt x="114487" y="1369140"/>
                </a:lnTo>
                <a:lnTo>
                  <a:pt x="93481" y="1328716"/>
                </a:lnTo>
                <a:lnTo>
                  <a:pt x="74450" y="1287024"/>
                </a:lnTo>
                <a:lnTo>
                  <a:pt x="57452" y="1244119"/>
                </a:lnTo>
                <a:lnTo>
                  <a:pt x="42541" y="1200056"/>
                </a:lnTo>
                <a:lnTo>
                  <a:pt x="29773" y="1154888"/>
                </a:lnTo>
                <a:lnTo>
                  <a:pt x="19202" y="1108672"/>
                </a:lnTo>
                <a:lnTo>
                  <a:pt x="10884" y="1061460"/>
                </a:lnTo>
                <a:lnTo>
                  <a:pt x="4874" y="1013308"/>
                </a:lnTo>
                <a:lnTo>
                  <a:pt x="1227" y="964269"/>
                </a:lnTo>
                <a:lnTo>
                  <a:pt x="0" y="914400"/>
                </a:lnTo>
                <a:lnTo>
                  <a:pt x="1227" y="864645"/>
                </a:lnTo>
                <a:lnTo>
                  <a:pt x="4874" y="815707"/>
                </a:lnTo>
                <a:lnTo>
                  <a:pt x="10884" y="767640"/>
                </a:lnTo>
                <a:lnTo>
                  <a:pt x="19202" y="720500"/>
                </a:lnTo>
                <a:lnTo>
                  <a:pt x="29773" y="674343"/>
                </a:lnTo>
                <a:lnTo>
                  <a:pt x="42541" y="629223"/>
                </a:lnTo>
                <a:lnTo>
                  <a:pt x="57452" y="585196"/>
                </a:lnTo>
                <a:lnTo>
                  <a:pt x="74450" y="542317"/>
                </a:lnTo>
                <a:lnTo>
                  <a:pt x="93481" y="500640"/>
                </a:lnTo>
                <a:lnTo>
                  <a:pt x="114487" y="460223"/>
                </a:lnTo>
                <a:lnTo>
                  <a:pt x="137416" y="421119"/>
                </a:lnTo>
                <a:lnTo>
                  <a:pt x="162210" y="383384"/>
                </a:lnTo>
                <a:lnTo>
                  <a:pt x="188816" y="347073"/>
                </a:lnTo>
                <a:lnTo>
                  <a:pt x="217177" y="312242"/>
                </a:lnTo>
                <a:lnTo>
                  <a:pt x="247238" y="278945"/>
                </a:lnTo>
                <a:lnTo>
                  <a:pt x="278945" y="247238"/>
                </a:lnTo>
                <a:lnTo>
                  <a:pt x="312242" y="217177"/>
                </a:lnTo>
                <a:lnTo>
                  <a:pt x="347073" y="188816"/>
                </a:lnTo>
                <a:lnTo>
                  <a:pt x="383384" y="162210"/>
                </a:lnTo>
                <a:lnTo>
                  <a:pt x="421119" y="137416"/>
                </a:lnTo>
                <a:lnTo>
                  <a:pt x="460223" y="114487"/>
                </a:lnTo>
                <a:lnTo>
                  <a:pt x="500640" y="93481"/>
                </a:lnTo>
                <a:lnTo>
                  <a:pt x="542317" y="74450"/>
                </a:lnTo>
                <a:lnTo>
                  <a:pt x="585196" y="57452"/>
                </a:lnTo>
                <a:lnTo>
                  <a:pt x="629223" y="42541"/>
                </a:lnTo>
                <a:lnTo>
                  <a:pt x="674343" y="29773"/>
                </a:lnTo>
                <a:lnTo>
                  <a:pt x="720500" y="19202"/>
                </a:lnTo>
                <a:lnTo>
                  <a:pt x="767640" y="10884"/>
                </a:lnTo>
                <a:lnTo>
                  <a:pt x="815707" y="4874"/>
                </a:lnTo>
                <a:lnTo>
                  <a:pt x="864645" y="1227"/>
                </a:lnTo>
                <a:lnTo>
                  <a:pt x="914400" y="0"/>
                </a:lnTo>
                <a:close/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B1265DE-8127-4983-BEEA-9439A2179A77}"/>
              </a:ext>
            </a:extLst>
          </p:cNvPr>
          <p:cNvSpPr/>
          <p:nvPr/>
        </p:nvSpPr>
        <p:spPr>
          <a:xfrm>
            <a:off x="6352355" y="30388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11E137E-63B2-49C0-AA81-C297BBF15DA6}"/>
              </a:ext>
            </a:extLst>
          </p:cNvPr>
          <p:cNvSpPr/>
          <p:nvPr/>
        </p:nvSpPr>
        <p:spPr>
          <a:xfrm>
            <a:off x="8181155" y="4868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AB9A4C33-E62A-47EE-91C2-4FCE344F19DF}"/>
              </a:ext>
            </a:extLst>
          </p:cNvPr>
          <p:cNvSpPr txBox="1"/>
          <p:nvPr/>
        </p:nvSpPr>
        <p:spPr>
          <a:xfrm>
            <a:off x="6900996" y="4399042"/>
            <a:ext cx="731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A5148"/>
                </a:solidFill>
                <a:latin typeface="Arial Narrow"/>
                <a:cs typeface="Arial Narrow"/>
              </a:rPr>
              <a:t>Level</a:t>
            </a:r>
            <a:r>
              <a:rPr sz="2000" b="1" spc="-75" dirty="0">
                <a:solidFill>
                  <a:srgbClr val="5A5148"/>
                </a:solidFill>
                <a:latin typeface="Arial Narrow"/>
                <a:cs typeface="Arial Narrow"/>
              </a:rPr>
              <a:t> </a:t>
            </a:r>
            <a:r>
              <a:rPr sz="2000" b="1" dirty="0">
                <a:solidFill>
                  <a:srgbClr val="5A5148"/>
                </a:solidFill>
                <a:latin typeface="Arial Narrow"/>
                <a:cs typeface="Arial Narrow"/>
              </a:rPr>
              <a:t>1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7A867140-560B-4241-BAC0-14C6B710C5D3}"/>
              </a:ext>
            </a:extLst>
          </p:cNvPr>
          <p:cNvSpPr/>
          <p:nvPr/>
        </p:nvSpPr>
        <p:spPr>
          <a:xfrm>
            <a:off x="5971356" y="2659142"/>
            <a:ext cx="2590800" cy="2589530"/>
          </a:xfrm>
          <a:custGeom>
            <a:avLst/>
            <a:gdLst/>
            <a:ahLst/>
            <a:cxnLst/>
            <a:rect l="l" t="t" r="r" b="b"/>
            <a:pathLst>
              <a:path w="2590800" h="2589529">
                <a:moveTo>
                  <a:pt x="1295400" y="0"/>
                </a:moveTo>
                <a:lnTo>
                  <a:pt x="1344077" y="825"/>
                </a:lnTo>
                <a:lnTo>
                  <a:pt x="1392217" y="3285"/>
                </a:lnTo>
                <a:lnTo>
                  <a:pt x="1439793" y="7353"/>
                </a:lnTo>
                <a:lnTo>
                  <a:pt x="1486782" y="13004"/>
                </a:lnTo>
                <a:lnTo>
                  <a:pt x="1533156" y="20213"/>
                </a:lnTo>
                <a:lnTo>
                  <a:pt x="1578891" y="28955"/>
                </a:lnTo>
                <a:lnTo>
                  <a:pt x="1623960" y="39203"/>
                </a:lnTo>
                <a:lnTo>
                  <a:pt x="1668338" y="50933"/>
                </a:lnTo>
                <a:lnTo>
                  <a:pt x="1712000" y="64119"/>
                </a:lnTo>
                <a:lnTo>
                  <a:pt x="1754920" y="78736"/>
                </a:lnTo>
                <a:lnTo>
                  <a:pt x="1797072" y="94758"/>
                </a:lnTo>
                <a:lnTo>
                  <a:pt x="1838431" y="112160"/>
                </a:lnTo>
                <a:lnTo>
                  <a:pt x="1878971" y="130916"/>
                </a:lnTo>
                <a:lnTo>
                  <a:pt x="1918667" y="151001"/>
                </a:lnTo>
                <a:lnTo>
                  <a:pt x="1957493" y="172390"/>
                </a:lnTo>
                <a:lnTo>
                  <a:pt x="1995423" y="195057"/>
                </a:lnTo>
                <a:lnTo>
                  <a:pt x="2032432" y="218977"/>
                </a:lnTo>
                <a:lnTo>
                  <a:pt x="2068494" y="244124"/>
                </a:lnTo>
                <a:lnTo>
                  <a:pt x="2103584" y="270473"/>
                </a:lnTo>
                <a:lnTo>
                  <a:pt x="2137676" y="297998"/>
                </a:lnTo>
                <a:lnTo>
                  <a:pt x="2170744" y="326675"/>
                </a:lnTo>
                <a:lnTo>
                  <a:pt x="2202764" y="356477"/>
                </a:lnTo>
                <a:lnTo>
                  <a:pt x="2233708" y="387379"/>
                </a:lnTo>
                <a:lnTo>
                  <a:pt x="2263553" y="419356"/>
                </a:lnTo>
                <a:lnTo>
                  <a:pt x="2292271" y="452383"/>
                </a:lnTo>
                <a:lnTo>
                  <a:pt x="2319838" y="486433"/>
                </a:lnTo>
                <a:lnTo>
                  <a:pt x="2346228" y="521482"/>
                </a:lnTo>
                <a:lnTo>
                  <a:pt x="2371415" y="557504"/>
                </a:lnTo>
                <a:lnTo>
                  <a:pt x="2395374" y="594473"/>
                </a:lnTo>
                <a:lnTo>
                  <a:pt x="2418080" y="632365"/>
                </a:lnTo>
                <a:lnTo>
                  <a:pt x="2439505" y="671154"/>
                </a:lnTo>
                <a:lnTo>
                  <a:pt x="2459626" y="710814"/>
                </a:lnTo>
                <a:lnTo>
                  <a:pt x="2478416" y="751321"/>
                </a:lnTo>
                <a:lnTo>
                  <a:pt x="2495850" y="792647"/>
                </a:lnTo>
                <a:lnTo>
                  <a:pt x="2511903" y="834769"/>
                </a:lnTo>
                <a:lnTo>
                  <a:pt x="2526548" y="877661"/>
                </a:lnTo>
                <a:lnTo>
                  <a:pt x="2539760" y="921297"/>
                </a:lnTo>
                <a:lnTo>
                  <a:pt x="2551513" y="965652"/>
                </a:lnTo>
                <a:lnTo>
                  <a:pt x="2561783" y="1010700"/>
                </a:lnTo>
                <a:lnTo>
                  <a:pt x="2570542" y="1056417"/>
                </a:lnTo>
                <a:lnTo>
                  <a:pt x="2577767" y="1102776"/>
                </a:lnTo>
                <a:lnTo>
                  <a:pt x="2583430" y="1149752"/>
                </a:lnTo>
                <a:lnTo>
                  <a:pt x="2587507" y="1197320"/>
                </a:lnTo>
                <a:lnTo>
                  <a:pt x="2589972" y="1245454"/>
                </a:lnTo>
                <a:lnTo>
                  <a:pt x="2590800" y="1294129"/>
                </a:lnTo>
                <a:lnTo>
                  <a:pt x="2589972" y="1342888"/>
                </a:lnTo>
                <a:lnTo>
                  <a:pt x="2587507" y="1391101"/>
                </a:lnTo>
                <a:lnTo>
                  <a:pt x="2583430" y="1438745"/>
                </a:lnTo>
                <a:lnTo>
                  <a:pt x="2577767" y="1485793"/>
                </a:lnTo>
                <a:lnTo>
                  <a:pt x="2570542" y="1532221"/>
                </a:lnTo>
                <a:lnTo>
                  <a:pt x="2561783" y="1578002"/>
                </a:lnTo>
                <a:lnTo>
                  <a:pt x="2551513" y="1623112"/>
                </a:lnTo>
                <a:lnTo>
                  <a:pt x="2539760" y="1667526"/>
                </a:lnTo>
                <a:lnTo>
                  <a:pt x="2526548" y="1711218"/>
                </a:lnTo>
                <a:lnTo>
                  <a:pt x="2511903" y="1754162"/>
                </a:lnTo>
                <a:lnTo>
                  <a:pt x="2495850" y="1796334"/>
                </a:lnTo>
                <a:lnTo>
                  <a:pt x="2478416" y="1837708"/>
                </a:lnTo>
                <a:lnTo>
                  <a:pt x="2459626" y="1878258"/>
                </a:lnTo>
                <a:lnTo>
                  <a:pt x="2439505" y="1917960"/>
                </a:lnTo>
                <a:lnTo>
                  <a:pt x="2418079" y="1956787"/>
                </a:lnTo>
                <a:lnTo>
                  <a:pt x="2395374" y="1994716"/>
                </a:lnTo>
                <a:lnTo>
                  <a:pt x="2371415" y="2031719"/>
                </a:lnTo>
                <a:lnTo>
                  <a:pt x="2346228" y="2067773"/>
                </a:lnTo>
                <a:lnTo>
                  <a:pt x="2319838" y="2102851"/>
                </a:lnTo>
                <a:lnTo>
                  <a:pt x="2292271" y="2136929"/>
                </a:lnTo>
                <a:lnTo>
                  <a:pt x="2263553" y="2169980"/>
                </a:lnTo>
                <a:lnTo>
                  <a:pt x="2233708" y="2201980"/>
                </a:lnTo>
                <a:lnTo>
                  <a:pt x="2202764" y="2232904"/>
                </a:lnTo>
                <a:lnTo>
                  <a:pt x="2170744" y="2262725"/>
                </a:lnTo>
                <a:lnTo>
                  <a:pt x="2137676" y="2291419"/>
                </a:lnTo>
                <a:lnTo>
                  <a:pt x="2103584" y="2318961"/>
                </a:lnTo>
                <a:lnTo>
                  <a:pt x="2068494" y="2345324"/>
                </a:lnTo>
                <a:lnTo>
                  <a:pt x="2032432" y="2370484"/>
                </a:lnTo>
                <a:lnTo>
                  <a:pt x="1995423" y="2394415"/>
                </a:lnTo>
                <a:lnTo>
                  <a:pt x="1957493" y="2417092"/>
                </a:lnTo>
                <a:lnTo>
                  <a:pt x="1918667" y="2438489"/>
                </a:lnTo>
                <a:lnTo>
                  <a:pt x="1878971" y="2458582"/>
                </a:lnTo>
                <a:lnTo>
                  <a:pt x="1838431" y="2477345"/>
                </a:lnTo>
                <a:lnTo>
                  <a:pt x="1797072" y="2494752"/>
                </a:lnTo>
                <a:lnTo>
                  <a:pt x="1754920" y="2510779"/>
                </a:lnTo>
                <a:lnTo>
                  <a:pt x="1712000" y="2525400"/>
                </a:lnTo>
                <a:lnTo>
                  <a:pt x="1668338" y="2538589"/>
                </a:lnTo>
                <a:lnTo>
                  <a:pt x="1623960" y="2550321"/>
                </a:lnTo>
                <a:lnTo>
                  <a:pt x="1578891" y="2560571"/>
                </a:lnTo>
                <a:lnTo>
                  <a:pt x="1533156" y="2569314"/>
                </a:lnTo>
                <a:lnTo>
                  <a:pt x="1486782" y="2576524"/>
                </a:lnTo>
                <a:lnTo>
                  <a:pt x="1439793" y="2582176"/>
                </a:lnTo>
                <a:lnTo>
                  <a:pt x="1392217" y="2586244"/>
                </a:lnTo>
                <a:lnTo>
                  <a:pt x="1344077" y="2588704"/>
                </a:lnTo>
                <a:lnTo>
                  <a:pt x="1295400" y="2589529"/>
                </a:lnTo>
                <a:lnTo>
                  <a:pt x="1246722" y="2588704"/>
                </a:lnTo>
                <a:lnTo>
                  <a:pt x="1198582" y="2586244"/>
                </a:lnTo>
                <a:lnTo>
                  <a:pt x="1151006" y="2582176"/>
                </a:lnTo>
                <a:lnTo>
                  <a:pt x="1104017" y="2576524"/>
                </a:lnTo>
                <a:lnTo>
                  <a:pt x="1057643" y="2569314"/>
                </a:lnTo>
                <a:lnTo>
                  <a:pt x="1011908" y="2560571"/>
                </a:lnTo>
                <a:lnTo>
                  <a:pt x="966839" y="2550321"/>
                </a:lnTo>
                <a:lnTo>
                  <a:pt x="922461" y="2538589"/>
                </a:lnTo>
                <a:lnTo>
                  <a:pt x="878799" y="2525400"/>
                </a:lnTo>
                <a:lnTo>
                  <a:pt x="835879" y="2510779"/>
                </a:lnTo>
                <a:lnTo>
                  <a:pt x="793727" y="2494752"/>
                </a:lnTo>
                <a:lnTo>
                  <a:pt x="752368" y="2477345"/>
                </a:lnTo>
                <a:lnTo>
                  <a:pt x="711828" y="2458582"/>
                </a:lnTo>
                <a:lnTo>
                  <a:pt x="672132" y="2438489"/>
                </a:lnTo>
                <a:lnTo>
                  <a:pt x="633306" y="2417092"/>
                </a:lnTo>
                <a:lnTo>
                  <a:pt x="595376" y="2394415"/>
                </a:lnTo>
                <a:lnTo>
                  <a:pt x="558367" y="2370484"/>
                </a:lnTo>
                <a:lnTo>
                  <a:pt x="522305" y="2345324"/>
                </a:lnTo>
                <a:lnTo>
                  <a:pt x="487215" y="2318961"/>
                </a:lnTo>
                <a:lnTo>
                  <a:pt x="453123" y="2291419"/>
                </a:lnTo>
                <a:lnTo>
                  <a:pt x="420055" y="2262725"/>
                </a:lnTo>
                <a:lnTo>
                  <a:pt x="388035" y="2232904"/>
                </a:lnTo>
                <a:lnTo>
                  <a:pt x="357091" y="2201980"/>
                </a:lnTo>
                <a:lnTo>
                  <a:pt x="327246" y="2169980"/>
                </a:lnTo>
                <a:lnTo>
                  <a:pt x="298528" y="2136929"/>
                </a:lnTo>
                <a:lnTo>
                  <a:pt x="270961" y="2102851"/>
                </a:lnTo>
                <a:lnTo>
                  <a:pt x="244571" y="2067773"/>
                </a:lnTo>
                <a:lnTo>
                  <a:pt x="219384" y="2031719"/>
                </a:lnTo>
                <a:lnTo>
                  <a:pt x="195425" y="1994716"/>
                </a:lnTo>
                <a:lnTo>
                  <a:pt x="172719" y="1956787"/>
                </a:lnTo>
                <a:lnTo>
                  <a:pt x="151294" y="1917960"/>
                </a:lnTo>
                <a:lnTo>
                  <a:pt x="131173" y="1878258"/>
                </a:lnTo>
                <a:lnTo>
                  <a:pt x="112383" y="1837708"/>
                </a:lnTo>
                <a:lnTo>
                  <a:pt x="94949" y="1796334"/>
                </a:lnTo>
                <a:lnTo>
                  <a:pt x="78896" y="1754162"/>
                </a:lnTo>
                <a:lnTo>
                  <a:pt x="64251" y="1711218"/>
                </a:lnTo>
                <a:lnTo>
                  <a:pt x="51039" y="1667526"/>
                </a:lnTo>
                <a:lnTo>
                  <a:pt x="39286" y="1623112"/>
                </a:lnTo>
                <a:lnTo>
                  <a:pt x="29016" y="1578002"/>
                </a:lnTo>
                <a:lnTo>
                  <a:pt x="20257" y="1532221"/>
                </a:lnTo>
                <a:lnTo>
                  <a:pt x="13032" y="1485793"/>
                </a:lnTo>
                <a:lnTo>
                  <a:pt x="7369" y="1438745"/>
                </a:lnTo>
                <a:lnTo>
                  <a:pt x="3292" y="1391101"/>
                </a:lnTo>
                <a:lnTo>
                  <a:pt x="827" y="1342888"/>
                </a:lnTo>
                <a:lnTo>
                  <a:pt x="0" y="1294129"/>
                </a:lnTo>
                <a:lnTo>
                  <a:pt x="827" y="1245454"/>
                </a:lnTo>
                <a:lnTo>
                  <a:pt x="3292" y="1197320"/>
                </a:lnTo>
                <a:lnTo>
                  <a:pt x="7369" y="1149752"/>
                </a:lnTo>
                <a:lnTo>
                  <a:pt x="13032" y="1102776"/>
                </a:lnTo>
                <a:lnTo>
                  <a:pt x="20257" y="1056417"/>
                </a:lnTo>
                <a:lnTo>
                  <a:pt x="29016" y="1010700"/>
                </a:lnTo>
                <a:lnTo>
                  <a:pt x="39286" y="965652"/>
                </a:lnTo>
                <a:lnTo>
                  <a:pt x="51039" y="921297"/>
                </a:lnTo>
                <a:lnTo>
                  <a:pt x="64251" y="877661"/>
                </a:lnTo>
                <a:lnTo>
                  <a:pt x="78896" y="834769"/>
                </a:lnTo>
                <a:lnTo>
                  <a:pt x="94949" y="792647"/>
                </a:lnTo>
                <a:lnTo>
                  <a:pt x="112383" y="751321"/>
                </a:lnTo>
                <a:lnTo>
                  <a:pt x="131173" y="710814"/>
                </a:lnTo>
                <a:lnTo>
                  <a:pt x="151294" y="671154"/>
                </a:lnTo>
                <a:lnTo>
                  <a:pt x="172720" y="632365"/>
                </a:lnTo>
                <a:lnTo>
                  <a:pt x="195425" y="594473"/>
                </a:lnTo>
                <a:lnTo>
                  <a:pt x="219384" y="557504"/>
                </a:lnTo>
                <a:lnTo>
                  <a:pt x="244571" y="521482"/>
                </a:lnTo>
                <a:lnTo>
                  <a:pt x="270961" y="486433"/>
                </a:lnTo>
                <a:lnTo>
                  <a:pt x="298528" y="452383"/>
                </a:lnTo>
                <a:lnTo>
                  <a:pt x="327246" y="419356"/>
                </a:lnTo>
                <a:lnTo>
                  <a:pt x="357091" y="387379"/>
                </a:lnTo>
                <a:lnTo>
                  <a:pt x="388035" y="356477"/>
                </a:lnTo>
                <a:lnTo>
                  <a:pt x="420055" y="326675"/>
                </a:lnTo>
                <a:lnTo>
                  <a:pt x="453123" y="297998"/>
                </a:lnTo>
                <a:lnTo>
                  <a:pt x="487215" y="270473"/>
                </a:lnTo>
                <a:lnTo>
                  <a:pt x="522305" y="244124"/>
                </a:lnTo>
                <a:lnTo>
                  <a:pt x="558367" y="218977"/>
                </a:lnTo>
                <a:lnTo>
                  <a:pt x="595376" y="195057"/>
                </a:lnTo>
                <a:lnTo>
                  <a:pt x="633306" y="172390"/>
                </a:lnTo>
                <a:lnTo>
                  <a:pt x="672132" y="151001"/>
                </a:lnTo>
                <a:lnTo>
                  <a:pt x="711828" y="130916"/>
                </a:lnTo>
                <a:lnTo>
                  <a:pt x="752368" y="112160"/>
                </a:lnTo>
                <a:lnTo>
                  <a:pt x="793727" y="94758"/>
                </a:lnTo>
                <a:lnTo>
                  <a:pt x="835879" y="78736"/>
                </a:lnTo>
                <a:lnTo>
                  <a:pt x="878799" y="64119"/>
                </a:lnTo>
                <a:lnTo>
                  <a:pt x="922461" y="50933"/>
                </a:lnTo>
                <a:lnTo>
                  <a:pt x="966839" y="39203"/>
                </a:lnTo>
                <a:lnTo>
                  <a:pt x="1011908" y="28955"/>
                </a:lnTo>
                <a:lnTo>
                  <a:pt x="1057643" y="20213"/>
                </a:lnTo>
                <a:lnTo>
                  <a:pt x="1104017" y="13004"/>
                </a:lnTo>
                <a:lnTo>
                  <a:pt x="1151006" y="7353"/>
                </a:lnTo>
                <a:lnTo>
                  <a:pt x="1198582" y="3285"/>
                </a:lnTo>
                <a:lnTo>
                  <a:pt x="1246722" y="825"/>
                </a:lnTo>
                <a:lnTo>
                  <a:pt x="1295400" y="0"/>
                </a:lnTo>
                <a:close/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6C9FF725-074B-45F2-8A22-CF9CA6DC2ED2}"/>
              </a:ext>
            </a:extLst>
          </p:cNvPr>
          <p:cNvSpPr/>
          <p:nvPr/>
        </p:nvSpPr>
        <p:spPr>
          <a:xfrm>
            <a:off x="5971356" y="26591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09BF1548-4D77-4656-9A84-EBE7A638DC23}"/>
              </a:ext>
            </a:extLst>
          </p:cNvPr>
          <p:cNvSpPr/>
          <p:nvPr/>
        </p:nvSpPr>
        <p:spPr>
          <a:xfrm>
            <a:off x="8562155" y="5249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43A9924C-55A0-4730-A8C3-BD09476B10B3}"/>
              </a:ext>
            </a:extLst>
          </p:cNvPr>
          <p:cNvSpPr/>
          <p:nvPr/>
        </p:nvSpPr>
        <p:spPr>
          <a:xfrm>
            <a:off x="5590356" y="2276872"/>
            <a:ext cx="3352800" cy="3354070"/>
          </a:xfrm>
          <a:custGeom>
            <a:avLst/>
            <a:gdLst/>
            <a:ahLst/>
            <a:cxnLst/>
            <a:rect l="l" t="t" r="r" b="b"/>
            <a:pathLst>
              <a:path w="3352800" h="3354070">
                <a:moveTo>
                  <a:pt x="1676400" y="0"/>
                </a:moveTo>
                <a:lnTo>
                  <a:pt x="1725333" y="645"/>
                </a:lnTo>
                <a:lnTo>
                  <a:pt x="1773853" y="2570"/>
                </a:lnTo>
                <a:lnTo>
                  <a:pt x="1821943" y="5760"/>
                </a:lnTo>
                <a:lnTo>
                  <a:pt x="1869589" y="10200"/>
                </a:lnTo>
                <a:lnTo>
                  <a:pt x="1916773" y="15873"/>
                </a:lnTo>
                <a:lnTo>
                  <a:pt x="1963482" y="22765"/>
                </a:lnTo>
                <a:lnTo>
                  <a:pt x="2009699" y="30859"/>
                </a:lnTo>
                <a:lnTo>
                  <a:pt x="2055409" y="40141"/>
                </a:lnTo>
                <a:lnTo>
                  <a:pt x="2100597" y="50595"/>
                </a:lnTo>
                <a:lnTo>
                  <a:pt x="2145247" y="62205"/>
                </a:lnTo>
                <a:lnTo>
                  <a:pt x="2189344" y="74957"/>
                </a:lnTo>
                <a:lnTo>
                  <a:pt x="2232872" y="88834"/>
                </a:lnTo>
                <a:lnTo>
                  <a:pt x="2275815" y="103821"/>
                </a:lnTo>
                <a:lnTo>
                  <a:pt x="2318159" y="119902"/>
                </a:lnTo>
                <a:lnTo>
                  <a:pt x="2359888" y="137063"/>
                </a:lnTo>
                <a:lnTo>
                  <a:pt x="2400986" y="155288"/>
                </a:lnTo>
                <a:lnTo>
                  <a:pt x="2441438" y="174560"/>
                </a:lnTo>
                <a:lnTo>
                  <a:pt x="2481228" y="194866"/>
                </a:lnTo>
                <a:lnTo>
                  <a:pt x="2520342" y="216189"/>
                </a:lnTo>
                <a:lnTo>
                  <a:pt x="2558762" y="238513"/>
                </a:lnTo>
                <a:lnTo>
                  <a:pt x="2596475" y="261824"/>
                </a:lnTo>
                <a:lnTo>
                  <a:pt x="2633465" y="286106"/>
                </a:lnTo>
                <a:lnTo>
                  <a:pt x="2669715" y="311343"/>
                </a:lnTo>
                <a:lnTo>
                  <a:pt x="2705211" y="337520"/>
                </a:lnTo>
                <a:lnTo>
                  <a:pt x="2739937" y="364622"/>
                </a:lnTo>
                <a:lnTo>
                  <a:pt x="2773878" y="392633"/>
                </a:lnTo>
                <a:lnTo>
                  <a:pt x="2807018" y="421537"/>
                </a:lnTo>
                <a:lnTo>
                  <a:pt x="2839342" y="451319"/>
                </a:lnTo>
                <a:lnTo>
                  <a:pt x="2870835" y="481965"/>
                </a:lnTo>
                <a:lnTo>
                  <a:pt x="2901480" y="513457"/>
                </a:lnTo>
                <a:lnTo>
                  <a:pt x="2931262" y="545781"/>
                </a:lnTo>
                <a:lnTo>
                  <a:pt x="2960166" y="578921"/>
                </a:lnTo>
                <a:lnTo>
                  <a:pt x="2988177" y="612862"/>
                </a:lnTo>
                <a:lnTo>
                  <a:pt x="3015279" y="647588"/>
                </a:lnTo>
                <a:lnTo>
                  <a:pt x="3041456" y="683084"/>
                </a:lnTo>
                <a:lnTo>
                  <a:pt x="3066693" y="719334"/>
                </a:lnTo>
                <a:lnTo>
                  <a:pt x="3090975" y="756324"/>
                </a:lnTo>
                <a:lnTo>
                  <a:pt x="3114286" y="794037"/>
                </a:lnTo>
                <a:lnTo>
                  <a:pt x="3136610" y="832457"/>
                </a:lnTo>
                <a:lnTo>
                  <a:pt x="3157933" y="871571"/>
                </a:lnTo>
                <a:lnTo>
                  <a:pt x="3178239" y="911361"/>
                </a:lnTo>
                <a:lnTo>
                  <a:pt x="3197511" y="951813"/>
                </a:lnTo>
                <a:lnTo>
                  <a:pt x="3215736" y="992911"/>
                </a:lnTo>
                <a:lnTo>
                  <a:pt x="3232897" y="1034640"/>
                </a:lnTo>
                <a:lnTo>
                  <a:pt x="3248978" y="1076984"/>
                </a:lnTo>
                <a:lnTo>
                  <a:pt x="3263965" y="1119927"/>
                </a:lnTo>
                <a:lnTo>
                  <a:pt x="3277842" y="1163455"/>
                </a:lnTo>
                <a:lnTo>
                  <a:pt x="3290594" y="1207552"/>
                </a:lnTo>
                <a:lnTo>
                  <a:pt x="3302204" y="1252202"/>
                </a:lnTo>
                <a:lnTo>
                  <a:pt x="3312658" y="1297390"/>
                </a:lnTo>
                <a:lnTo>
                  <a:pt x="3321940" y="1343100"/>
                </a:lnTo>
                <a:lnTo>
                  <a:pt x="3330034" y="1389317"/>
                </a:lnTo>
                <a:lnTo>
                  <a:pt x="3336926" y="1436026"/>
                </a:lnTo>
                <a:lnTo>
                  <a:pt x="3342599" y="1483210"/>
                </a:lnTo>
                <a:lnTo>
                  <a:pt x="3347039" y="1530856"/>
                </a:lnTo>
                <a:lnTo>
                  <a:pt x="3350229" y="1578946"/>
                </a:lnTo>
                <a:lnTo>
                  <a:pt x="3352154" y="1627466"/>
                </a:lnTo>
                <a:lnTo>
                  <a:pt x="3352800" y="1676400"/>
                </a:lnTo>
                <a:lnTo>
                  <a:pt x="3352154" y="1725398"/>
                </a:lnTo>
                <a:lnTo>
                  <a:pt x="3350229" y="1773980"/>
                </a:lnTo>
                <a:lnTo>
                  <a:pt x="3347039" y="1822131"/>
                </a:lnTo>
                <a:lnTo>
                  <a:pt x="3342599" y="1869834"/>
                </a:lnTo>
                <a:lnTo>
                  <a:pt x="3336926" y="1917074"/>
                </a:lnTo>
                <a:lnTo>
                  <a:pt x="3330034" y="1963837"/>
                </a:lnTo>
                <a:lnTo>
                  <a:pt x="3321940" y="2010106"/>
                </a:lnTo>
                <a:lnTo>
                  <a:pt x="3312658" y="2055866"/>
                </a:lnTo>
                <a:lnTo>
                  <a:pt x="3302204" y="2101101"/>
                </a:lnTo>
                <a:lnTo>
                  <a:pt x="3290594" y="2145797"/>
                </a:lnTo>
                <a:lnTo>
                  <a:pt x="3277842" y="2189938"/>
                </a:lnTo>
                <a:lnTo>
                  <a:pt x="3263965" y="2233508"/>
                </a:lnTo>
                <a:lnTo>
                  <a:pt x="3248978" y="2276492"/>
                </a:lnTo>
                <a:lnTo>
                  <a:pt x="3232897" y="2318875"/>
                </a:lnTo>
                <a:lnTo>
                  <a:pt x="3215736" y="2360640"/>
                </a:lnTo>
                <a:lnTo>
                  <a:pt x="3197511" y="2401774"/>
                </a:lnTo>
                <a:lnTo>
                  <a:pt x="3178239" y="2442259"/>
                </a:lnTo>
                <a:lnTo>
                  <a:pt x="3157933" y="2482082"/>
                </a:lnTo>
                <a:lnTo>
                  <a:pt x="3136610" y="2521225"/>
                </a:lnTo>
                <a:lnTo>
                  <a:pt x="3114286" y="2559675"/>
                </a:lnTo>
                <a:lnTo>
                  <a:pt x="3090975" y="2597415"/>
                </a:lnTo>
                <a:lnTo>
                  <a:pt x="3066693" y="2634431"/>
                </a:lnTo>
                <a:lnTo>
                  <a:pt x="3041456" y="2670706"/>
                </a:lnTo>
                <a:lnTo>
                  <a:pt x="3015279" y="2706225"/>
                </a:lnTo>
                <a:lnTo>
                  <a:pt x="2988177" y="2740973"/>
                </a:lnTo>
                <a:lnTo>
                  <a:pt x="2960166" y="2774935"/>
                </a:lnTo>
                <a:lnTo>
                  <a:pt x="2931262" y="2808094"/>
                </a:lnTo>
                <a:lnTo>
                  <a:pt x="2901480" y="2840437"/>
                </a:lnTo>
                <a:lnTo>
                  <a:pt x="2870834" y="2871946"/>
                </a:lnTo>
                <a:lnTo>
                  <a:pt x="2839342" y="2902607"/>
                </a:lnTo>
                <a:lnTo>
                  <a:pt x="2807018" y="2932404"/>
                </a:lnTo>
                <a:lnTo>
                  <a:pt x="2773878" y="2961322"/>
                </a:lnTo>
                <a:lnTo>
                  <a:pt x="2739937" y="2989345"/>
                </a:lnTo>
                <a:lnTo>
                  <a:pt x="2705211" y="3016459"/>
                </a:lnTo>
                <a:lnTo>
                  <a:pt x="2669715" y="3042647"/>
                </a:lnTo>
                <a:lnTo>
                  <a:pt x="2633465" y="3067894"/>
                </a:lnTo>
                <a:lnTo>
                  <a:pt x="2596475" y="3092185"/>
                </a:lnTo>
                <a:lnTo>
                  <a:pt x="2558762" y="3115504"/>
                </a:lnTo>
                <a:lnTo>
                  <a:pt x="2520342" y="3137836"/>
                </a:lnTo>
                <a:lnTo>
                  <a:pt x="2481228" y="3159165"/>
                </a:lnTo>
                <a:lnTo>
                  <a:pt x="2441438" y="3179477"/>
                </a:lnTo>
                <a:lnTo>
                  <a:pt x="2400986" y="3198755"/>
                </a:lnTo>
                <a:lnTo>
                  <a:pt x="2359888" y="3216984"/>
                </a:lnTo>
                <a:lnTo>
                  <a:pt x="2318159" y="3234149"/>
                </a:lnTo>
                <a:lnTo>
                  <a:pt x="2275815" y="3250234"/>
                </a:lnTo>
                <a:lnTo>
                  <a:pt x="2232872" y="3265224"/>
                </a:lnTo>
                <a:lnTo>
                  <a:pt x="2189344" y="3279103"/>
                </a:lnTo>
                <a:lnTo>
                  <a:pt x="2145247" y="3291857"/>
                </a:lnTo>
                <a:lnTo>
                  <a:pt x="2100597" y="3303469"/>
                </a:lnTo>
                <a:lnTo>
                  <a:pt x="2055409" y="3313924"/>
                </a:lnTo>
                <a:lnTo>
                  <a:pt x="2009699" y="3323207"/>
                </a:lnTo>
                <a:lnTo>
                  <a:pt x="1963482" y="3331303"/>
                </a:lnTo>
                <a:lnTo>
                  <a:pt x="1916773" y="3338195"/>
                </a:lnTo>
                <a:lnTo>
                  <a:pt x="1869589" y="3343869"/>
                </a:lnTo>
                <a:lnTo>
                  <a:pt x="1821943" y="3348308"/>
                </a:lnTo>
                <a:lnTo>
                  <a:pt x="1773853" y="3351499"/>
                </a:lnTo>
                <a:lnTo>
                  <a:pt x="1725333" y="3353424"/>
                </a:lnTo>
                <a:lnTo>
                  <a:pt x="1676400" y="3354070"/>
                </a:lnTo>
                <a:lnTo>
                  <a:pt x="1627466" y="3353424"/>
                </a:lnTo>
                <a:lnTo>
                  <a:pt x="1578946" y="3351499"/>
                </a:lnTo>
                <a:lnTo>
                  <a:pt x="1530856" y="3348308"/>
                </a:lnTo>
                <a:lnTo>
                  <a:pt x="1483210" y="3343869"/>
                </a:lnTo>
                <a:lnTo>
                  <a:pt x="1436026" y="3338195"/>
                </a:lnTo>
                <a:lnTo>
                  <a:pt x="1389317" y="3331303"/>
                </a:lnTo>
                <a:lnTo>
                  <a:pt x="1343100" y="3323207"/>
                </a:lnTo>
                <a:lnTo>
                  <a:pt x="1297390" y="3313924"/>
                </a:lnTo>
                <a:lnTo>
                  <a:pt x="1252202" y="3303469"/>
                </a:lnTo>
                <a:lnTo>
                  <a:pt x="1207552" y="3291857"/>
                </a:lnTo>
                <a:lnTo>
                  <a:pt x="1163455" y="3279103"/>
                </a:lnTo>
                <a:lnTo>
                  <a:pt x="1119927" y="3265224"/>
                </a:lnTo>
                <a:lnTo>
                  <a:pt x="1076984" y="3250234"/>
                </a:lnTo>
                <a:lnTo>
                  <a:pt x="1034640" y="3234149"/>
                </a:lnTo>
                <a:lnTo>
                  <a:pt x="992911" y="3216984"/>
                </a:lnTo>
                <a:lnTo>
                  <a:pt x="951813" y="3198755"/>
                </a:lnTo>
                <a:lnTo>
                  <a:pt x="911361" y="3179477"/>
                </a:lnTo>
                <a:lnTo>
                  <a:pt x="871571" y="3159165"/>
                </a:lnTo>
                <a:lnTo>
                  <a:pt x="832457" y="3137836"/>
                </a:lnTo>
                <a:lnTo>
                  <a:pt x="794037" y="3115504"/>
                </a:lnTo>
                <a:lnTo>
                  <a:pt x="756324" y="3092185"/>
                </a:lnTo>
                <a:lnTo>
                  <a:pt x="719334" y="3067894"/>
                </a:lnTo>
                <a:lnTo>
                  <a:pt x="683084" y="3042647"/>
                </a:lnTo>
                <a:lnTo>
                  <a:pt x="647588" y="3016459"/>
                </a:lnTo>
                <a:lnTo>
                  <a:pt x="612862" y="2989345"/>
                </a:lnTo>
                <a:lnTo>
                  <a:pt x="578921" y="2961322"/>
                </a:lnTo>
                <a:lnTo>
                  <a:pt x="545781" y="2932404"/>
                </a:lnTo>
                <a:lnTo>
                  <a:pt x="513457" y="2902607"/>
                </a:lnTo>
                <a:lnTo>
                  <a:pt x="481964" y="2871946"/>
                </a:lnTo>
                <a:lnTo>
                  <a:pt x="451319" y="2840437"/>
                </a:lnTo>
                <a:lnTo>
                  <a:pt x="421537" y="2808094"/>
                </a:lnTo>
                <a:lnTo>
                  <a:pt x="392633" y="2774935"/>
                </a:lnTo>
                <a:lnTo>
                  <a:pt x="364622" y="2740973"/>
                </a:lnTo>
                <a:lnTo>
                  <a:pt x="337520" y="2706225"/>
                </a:lnTo>
                <a:lnTo>
                  <a:pt x="311343" y="2670706"/>
                </a:lnTo>
                <a:lnTo>
                  <a:pt x="286106" y="2634431"/>
                </a:lnTo>
                <a:lnTo>
                  <a:pt x="261824" y="2597415"/>
                </a:lnTo>
                <a:lnTo>
                  <a:pt x="238513" y="2559675"/>
                </a:lnTo>
                <a:lnTo>
                  <a:pt x="216189" y="2521225"/>
                </a:lnTo>
                <a:lnTo>
                  <a:pt x="194866" y="2482082"/>
                </a:lnTo>
                <a:lnTo>
                  <a:pt x="174560" y="2442259"/>
                </a:lnTo>
                <a:lnTo>
                  <a:pt x="155288" y="2401774"/>
                </a:lnTo>
                <a:lnTo>
                  <a:pt x="137063" y="2360640"/>
                </a:lnTo>
                <a:lnTo>
                  <a:pt x="119902" y="2318875"/>
                </a:lnTo>
                <a:lnTo>
                  <a:pt x="103821" y="2276492"/>
                </a:lnTo>
                <a:lnTo>
                  <a:pt x="88834" y="2233508"/>
                </a:lnTo>
                <a:lnTo>
                  <a:pt x="74957" y="2189938"/>
                </a:lnTo>
                <a:lnTo>
                  <a:pt x="62205" y="2145797"/>
                </a:lnTo>
                <a:lnTo>
                  <a:pt x="50595" y="2101101"/>
                </a:lnTo>
                <a:lnTo>
                  <a:pt x="40141" y="2055866"/>
                </a:lnTo>
                <a:lnTo>
                  <a:pt x="30859" y="2010106"/>
                </a:lnTo>
                <a:lnTo>
                  <a:pt x="22765" y="1963837"/>
                </a:lnTo>
                <a:lnTo>
                  <a:pt x="15873" y="1917074"/>
                </a:lnTo>
                <a:lnTo>
                  <a:pt x="10200" y="1869834"/>
                </a:lnTo>
                <a:lnTo>
                  <a:pt x="5760" y="1822131"/>
                </a:lnTo>
                <a:lnTo>
                  <a:pt x="2570" y="1773980"/>
                </a:lnTo>
                <a:lnTo>
                  <a:pt x="645" y="1725398"/>
                </a:lnTo>
                <a:lnTo>
                  <a:pt x="0" y="1676400"/>
                </a:lnTo>
                <a:lnTo>
                  <a:pt x="645" y="1627466"/>
                </a:lnTo>
                <a:lnTo>
                  <a:pt x="2570" y="1578946"/>
                </a:lnTo>
                <a:lnTo>
                  <a:pt x="5760" y="1530856"/>
                </a:lnTo>
                <a:lnTo>
                  <a:pt x="10200" y="1483210"/>
                </a:lnTo>
                <a:lnTo>
                  <a:pt x="15873" y="1436026"/>
                </a:lnTo>
                <a:lnTo>
                  <a:pt x="22765" y="1389317"/>
                </a:lnTo>
                <a:lnTo>
                  <a:pt x="30859" y="1343100"/>
                </a:lnTo>
                <a:lnTo>
                  <a:pt x="40141" y="1297390"/>
                </a:lnTo>
                <a:lnTo>
                  <a:pt x="50595" y="1252202"/>
                </a:lnTo>
                <a:lnTo>
                  <a:pt x="62205" y="1207552"/>
                </a:lnTo>
                <a:lnTo>
                  <a:pt x="74957" y="1163455"/>
                </a:lnTo>
                <a:lnTo>
                  <a:pt x="88834" y="1119927"/>
                </a:lnTo>
                <a:lnTo>
                  <a:pt x="103821" y="1076984"/>
                </a:lnTo>
                <a:lnTo>
                  <a:pt x="119902" y="1034640"/>
                </a:lnTo>
                <a:lnTo>
                  <a:pt x="137063" y="992911"/>
                </a:lnTo>
                <a:lnTo>
                  <a:pt x="155288" y="951813"/>
                </a:lnTo>
                <a:lnTo>
                  <a:pt x="174560" y="911361"/>
                </a:lnTo>
                <a:lnTo>
                  <a:pt x="194866" y="871571"/>
                </a:lnTo>
                <a:lnTo>
                  <a:pt x="216189" y="832457"/>
                </a:lnTo>
                <a:lnTo>
                  <a:pt x="238513" y="794037"/>
                </a:lnTo>
                <a:lnTo>
                  <a:pt x="261824" y="756324"/>
                </a:lnTo>
                <a:lnTo>
                  <a:pt x="286106" y="719334"/>
                </a:lnTo>
                <a:lnTo>
                  <a:pt x="311343" y="683084"/>
                </a:lnTo>
                <a:lnTo>
                  <a:pt x="337520" y="647588"/>
                </a:lnTo>
                <a:lnTo>
                  <a:pt x="364622" y="612862"/>
                </a:lnTo>
                <a:lnTo>
                  <a:pt x="392633" y="578921"/>
                </a:lnTo>
                <a:lnTo>
                  <a:pt x="421537" y="545781"/>
                </a:lnTo>
                <a:lnTo>
                  <a:pt x="451319" y="513457"/>
                </a:lnTo>
                <a:lnTo>
                  <a:pt x="481965" y="481965"/>
                </a:lnTo>
                <a:lnTo>
                  <a:pt x="513457" y="451319"/>
                </a:lnTo>
                <a:lnTo>
                  <a:pt x="545781" y="421537"/>
                </a:lnTo>
                <a:lnTo>
                  <a:pt x="578921" y="392633"/>
                </a:lnTo>
                <a:lnTo>
                  <a:pt x="612862" y="364622"/>
                </a:lnTo>
                <a:lnTo>
                  <a:pt x="647588" y="337520"/>
                </a:lnTo>
                <a:lnTo>
                  <a:pt x="683084" y="311343"/>
                </a:lnTo>
                <a:lnTo>
                  <a:pt x="719334" y="286106"/>
                </a:lnTo>
                <a:lnTo>
                  <a:pt x="756324" y="261824"/>
                </a:lnTo>
                <a:lnTo>
                  <a:pt x="794037" y="238513"/>
                </a:lnTo>
                <a:lnTo>
                  <a:pt x="832457" y="216189"/>
                </a:lnTo>
                <a:lnTo>
                  <a:pt x="871571" y="194866"/>
                </a:lnTo>
                <a:lnTo>
                  <a:pt x="911361" y="174560"/>
                </a:lnTo>
                <a:lnTo>
                  <a:pt x="951813" y="155288"/>
                </a:lnTo>
                <a:lnTo>
                  <a:pt x="992911" y="137063"/>
                </a:lnTo>
                <a:lnTo>
                  <a:pt x="1034640" y="119902"/>
                </a:lnTo>
                <a:lnTo>
                  <a:pt x="1076984" y="103821"/>
                </a:lnTo>
                <a:lnTo>
                  <a:pt x="1119927" y="88834"/>
                </a:lnTo>
                <a:lnTo>
                  <a:pt x="1163455" y="74957"/>
                </a:lnTo>
                <a:lnTo>
                  <a:pt x="1207552" y="62205"/>
                </a:lnTo>
                <a:lnTo>
                  <a:pt x="1252202" y="50595"/>
                </a:lnTo>
                <a:lnTo>
                  <a:pt x="1297390" y="40141"/>
                </a:lnTo>
                <a:lnTo>
                  <a:pt x="1343100" y="30859"/>
                </a:lnTo>
                <a:lnTo>
                  <a:pt x="1389317" y="22765"/>
                </a:lnTo>
                <a:lnTo>
                  <a:pt x="1436026" y="15873"/>
                </a:lnTo>
                <a:lnTo>
                  <a:pt x="1483210" y="10200"/>
                </a:lnTo>
                <a:lnTo>
                  <a:pt x="1530856" y="5760"/>
                </a:lnTo>
                <a:lnTo>
                  <a:pt x="1578946" y="2570"/>
                </a:lnTo>
                <a:lnTo>
                  <a:pt x="1627466" y="645"/>
                </a:lnTo>
                <a:lnTo>
                  <a:pt x="1676400" y="0"/>
                </a:lnTo>
                <a:close/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89564B1F-030A-45D4-921D-BC34F5B30617}"/>
              </a:ext>
            </a:extLst>
          </p:cNvPr>
          <p:cNvSpPr/>
          <p:nvPr/>
        </p:nvSpPr>
        <p:spPr>
          <a:xfrm>
            <a:off x="5590356" y="22768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01B38C3D-A7BE-4146-8A37-5C669DC09629}"/>
              </a:ext>
            </a:extLst>
          </p:cNvPr>
          <p:cNvSpPr/>
          <p:nvPr/>
        </p:nvSpPr>
        <p:spPr>
          <a:xfrm>
            <a:off x="8943155" y="5630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6EC61EEC-F33E-42C4-8338-DB3F2E364C42}"/>
              </a:ext>
            </a:extLst>
          </p:cNvPr>
          <p:cNvSpPr txBox="1"/>
          <p:nvPr/>
        </p:nvSpPr>
        <p:spPr>
          <a:xfrm>
            <a:off x="6900996" y="4719081"/>
            <a:ext cx="731520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5" dirty="0">
                <a:solidFill>
                  <a:srgbClr val="5A5148"/>
                </a:solidFill>
                <a:latin typeface="Arial Narrow"/>
                <a:cs typeface="Arial Narrow"/>
              </a:rPr>
              <a:t>Level</a:t>
            </a:r>
            <a:r>
              <a:rPr sz="2000" b="1" spc="-90" dirty="0">
                <a:solidFill>
                  <a:srgbClr val="5A5148"/>
                </a:solidFill>
                <a:latin typeface="Arial Narrow"/>
                <a:cs typeface="Arial Narrow"/>
              </a:rPr>
              <a:t> </a:t>
            </a:r>
            <a:r>
              <a:rPr sz="2000" b="1" dirty="0">
                <a:solidFill>
                  <a:srgbClr val="5A5148"/>
                </a:solidFill>
                <a:latin typeface="Arial Narrow"/>
                <a:cs typeface="Arial Narrow"/>
              </a:rPr>
              <a:t>2</a:t>
            </a:r>
            <a:endParaRPr sz="20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5A5148"/>
                </a:solidFill>
                <a:latin typeface="Arial Narrow"/>
                <a:cs typeface="Arial Narrow"/>
              </a:rPr>
              <a:t>Level</a:t>
            </a:r>
            <a:r>
              <a:rPr sz="2000" b="1" spc="-90" dirty="0">
                <a:solidFill>
                  <a:srgbClr val="5A5148"/>
                </a:solidFill>
                <a:latin typeface="Arial Narrow"/>
                <a:cs typeface="Arial Narrow"/>
              </a:rPr>
              <a:t> </a:t>
            </a:r>
            <a:r>
              <a:rPr sz="2000" b="1" dirty="0">
                <a:solidFill>
                  <a:srgbClr val="5A5148"/>
                </a:solidFill>
                <a:latin typeface="Arial Narrow"/>
                <a:cs typeface="Arial Narrow"/>
              </a:rPr>
              <a:t>3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EFD799EB-A558-4BCD-AD72-AF405DE68D71}"/>
              </a:ext>
            </a:extLst>
          </p:cNvPr>
          <p:cNvSpPr/>
          <p:nvPr/>
        </p:nvSpPr>
        <p:spPr>
          <a:xfrm>
            <a:off x="7191825" y="368784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0" y="74929"/>
                </a:lnTo>
                <a:lnTo>
                  <a:pt x="7493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5A51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1F138CCA-B938-4268-8DB5-6704179C6065}"/>
              </a:ext>
            </a:extLst>
          </p:cNvPr>
          <p:cNvSpPr txBox="1"/>
          <p:nvPr/>
        </p:nvSpPr>
        <p:spPr>
          <a:xfrm>
            <a:off x="3441515" y="3190001"/>
            <a:ext cx="181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Operating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51EE5730-B0D5-477A-A196-753DEFB57CA5}"/>
              </a:ext>
            </a:extLst>
          </p:cNvPr>
          <p:cNvSpPr txBox="1"/>
          <p:nvPr/>
        </p:nvSpPr>
        <p:spPr>
          <a:xfrm>
            <a:off x="3441515" y="3464322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ker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F85685A7-A2F4-4ECE-8F57-29A8371CF851}"/>
              </a:ext>
            </a:extLst>
          </p:cNvPr>
          <p:cNvSpPr txBox="1"/>
          <p:nvPr/>
        </p:nvSpPr>
        <p:spPr>
          <a:xfrm>
            <a:off x="4968056" y="3418601"/>
            <a:ext cx="2664460" cy="7010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2282190" algn="l"/>
              </a:tabLst>
            </a:pPr>
            <a:r>
              <a:rPr sz="1800" u="sng" dirty="0">
                <a:uFill>
                  <a:solidFill>
                    <a:srgbClr val="5A5148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solidFill>
                  <a:srgbClr val="5A5148"/>
                </a:solidFill>
                <a:latin typeface="Arial Narrow"/>
                <a:cs typeface="Arial Narrow"/>
              </a:rPr>
              <a:t>Level</a:t>
            </a:r>
            <a:r>
              <a:rPr sz="2000" b="1" spc="-90" dirty="0">
                <a:solidFill>
                  <a:srgbClr val="5A5148"/>
                </a:solidFill>
                <a:latin typeface="Arial Narrow"/>
                <a:cs typeface="Arial Narrow"/>
              </a:rPr>
              <a:t> </a:t>
            </a:r>
            <a:r>
              <a:rPr sz="2000" b="1" dirty="0">
                <a:solidFill>
                  <a:srgbClr val="5A5148"/>
                </a:solidFill>
                <a:latin typeface="Arial Narrow"/>
                <a:cs typeface="Arial Narrow"/>
              </a:rPr>
              <a:t>0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84AB9B43-A05B-4605-BF6D-C1C70263876C}"/>
              </a:ext>
            </a:extLst>
          </p:cNvPr>
          <p:cNvSpPr txBox="1"/>
          <p:nvPr/>
        </p:nvSpPr>
        <p:spPr>
          <a:xfrm>
            <a:off x="3441515" y="4104401"/>
            <a:ext cx="181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Operating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  </a:t>
            </a:r>
            <a:r>
              <a:rPr sz="1800" spc="-5" dirty="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AC490CBF-A897-4F1F-9C55-E547C9C3F0D5}"/>
              </a:ext>
            </a:extLst>
          </p:cNvPr>
          <p:cNvSpPr/>
          <p:nvPr/>
        </p:nvSpPr>
        <p:spPr>
          <a:xfrm>
            <a:off x="5209356" y="4344431"/>
            <a:ext cx="1454150" cy="218440"/>
          </a:xfrm>
          <a:custGeom>
            <a:avLst/>
            <a:gdLst/>
            <a:ahLst/>
            <a:cxnLst/>
            <a:rect l="l" t="t" r="r" b="b"/>
            <a:pathLst>
              <a:path w="1454150" h="218439">
                <a:moveTo>
                  <a:pt x="0" y="218439"/>
                </a:moveTo>
                <a:lnTo>
                  <a:pt x="145415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22704614-858F-4907-A34E-214E8BF92FAB}"/>
              </a:ext>
            </a:extLst>
          </p:cNvPr>
          <p:cNvSpPr/>
          <p:nvPr/>
        </p:nvSpPr>
        <p:spPr>
          <a:xfrm>
            <a:off x="6653346" y="4307601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29">
                <a:moveTo>
                  <a:pt x="0" y="0"/>
                </a:moveTo>
                <a:lnTo>
                  <a:pt x="11429" y="74930"/>
                </a:lnTo>
                <a:lnTo>
                  <a:pt x="80010" y="26670"/>
                </a:lnTo>
                <a:lnTo>
                  <a:pt x="0" y="0"/>
                </a:lnTo>
                <a:close/>
              </a:path>
            </a:pathLst>
          </a:custGeom>
          <a:solidFill>
            <a:srgbClr val="5A51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B5DCD674-730B-40C0-8C42-0BC71E338E32}"/>
              </a:ext>
            </a:extLst>
          </p:cNvPr>
          <p:cNvSpPr/>
          <p:nvPr/>
        </p:nvSpPr>
        <p:spPr>
          <a:xfrm>
            <a:off x="5209356" y="4562872"/>
            <a:ext cx="1379220" cy="290830"/>
          </a:xfrm>
          <a:custGeom>
            <a:avLst/>
            <a:gdLst/>
            <a:ahLst/>
            <a:cxnLst/>
            <a:rect l="l" t="t" r="r" b="b"/>
            <a:pathLst>
              <a:path w="1379220" h="290829">
                <a:moveTo>
                  <a:pt x="0" y="0"/>
                </a:moveTo>
                <a:lnTo>
                  <a:pt x="1379219" y="29083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0CEA5DB0-5C2B-4440-B701-D94E714F94E3}"/>
              </a:ext>
            </a:extLst>
          </p:cNvPr>
          <p:cNvSpPr/>
          <p:nvPr/>
        </p:nvSpPr>
        <p:spPr>
          <a:xfrm>
            <a:off x="6575875" y="4815601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5240" y="0"/>
                </a:moveTo>
                <a:lnTo>
                  <a:pt x="0" y="73660"/>
                </a:lnTo>
                <a:lnTo>
                  <a:pt x="81280" y="52070"/>
                </a:lnTo>
                <a:lnTo>
                  <a:pt x="15240" y="0"/>
                </a:lnTo>
                <a:close/>
              </a:path>
            </a:pathLst>
          </a:custGeom>
          <a:solidFill>
            <a:srgbClr val="5A51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98A3AE5F-B40F-4BDB-8991-B7D1E7E18D4C}"/>
              </a:ext>
            </a:extLst>
          </p:cNvPr>
          <p:cNvSpPr txBox="1"/>
          <p:nvPr/>
        </p:nvSpPr>
        <p:spPr>
          <a:xfrm>
            <a:off x="3441515" y="5018801"/>
            <a:ext cx="125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8436E31B-C046-44C5-BB9C-0B56CA460447}"/>
              </a:ext>
            </a:extLst>
          </p:cNvPr>
          <p:cNvSpPr txBox="1"/>
          <p:nvPr/>
        </p:nvSpPr>
        <p:spPr>
          <a:xfrm>
            <a:off x="5272856" y="5018801"/>
            <a:ext cx="138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790" algn="l"/>
              </a:tabLst>
            </a:pPr>
            <a:r>
              <a:rPr sz="1800" u="sng" dirty="0">
                <a:uFill>
                  <a:solidFill>
                    <a:srgbClr val="5A5148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63D201C5-F22F-4CA8-AA16-A628E373A7EA}"/>
              </a:ext>
            </a:extLst>
          </p:cNvPr>
          <p:cNvSpPr/>
          <p:nvPr/>
        </p:nvSpPr>
        <p:spPr>
          <a:xfrm>
            <a:off x="6582225" y="521184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0" y="74929"/>
                </a:lnTo>
                <a:lnTo>
                  <a:pt x="7493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5A51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966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More </a:t>
            </a:r>
            <a:r>
              <a:rPr lang="en-US" altLang="zh-TW" sz="3600" b="1" cap="none" spc="-5" dirty="0"/>
              <a:t>Details: </a:t>
            </a:r>
            <a:r>
              <a:rPr lang="en-US" altLang="zh-TW" sz="3600" b="1" cap="none" dirty="0"/>
              <a:t>Disk</a:t>
            </a:r>
            <a:r>
              <a:rPr lang="en-US" altLang="zh-TW" sz="3600" b="1" cap="none" spc="-75" dirty="0"/>
              <a:t> </a:t>
            </a:r>
            <a:r>
              <a:rPr lang="en-US" altLang="zh-TW" sz="3600" b="1" cap="none" dirty="0"/>
              <a:t>Caching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45847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Disk Cache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(or </a:t>
            </a:r>
            <a:r>
              <a:rPr lang="en-US" altLang="zh-TW" sz="2800" b="1" spc="-35" dirty="0">
                <a:solidFill>
                  <a:srgbClr val="333333"/>
                </a:solidFill>
                <a:latin typeface="Arial"/>
                <a:cs typeface="Arial"/>
              </a:rPr>
              <a:t>Track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Buffer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): 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small amount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in-disk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memory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(usually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around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8 or 16 MB) to hold  data read from or written to</a:t>
            </a:r>
            <a:r>
              <a:rPr lang="en-US" altLang="zh-TW" sz="28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reads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drive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cache 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all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sectors 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of a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track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quickly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respond to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subsequent reads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same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track.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writes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drive has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choice: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5" dirty="0">
                <a:solidFill>
                  <a:srgbClr val="0000FF"/>
                </a:solidFill>
                <a:latin typeface="Arial"/>
                <a:cs typeface="Arial"/>
              </a:rPr>
              <a:t>Write-Through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completed when data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is on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altLang="zh-TW" sz="2400" b="1" spc="-10" dirty="0">
                <a:solidFill>
                  <a:srgbClr val="750E6C"/>
                </a:solidFill>
                <a:latin typeface="Arial"/>
                <a:cs typeface="Arial"/>
              </a:rPr>
              <a:t>Write-Back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: Write is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completed when data is in</a:t>
            </a:r>
            <a:r>
              <a:rPr lang="en-US" altLang="zh-TW" sz="24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cache.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92" name="object 3">
            <a:extLst>
              <a:ext uri="{FF2B5EF4-FFF2-40B4-BE49-F238E27FC236}">
                <a16:creationId xmlns:a16="http://schemas.microsoft.com/office/drawing/2014/main" id="{AB17538D-AB20-48AC-8E8A-AECABAF4CBE7}"/>
              </a:ext>
            </a:extLst>
          </p:cNvPr>
          <p:cNvSpPr txBox="1"/>
          <p:nvPr/>
        </p:nvSpPr>
        <p:spPr>
          <a:xfrm>
            <a:off x="5636386" y="5580500"/>
            <a:ext cx="88011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che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3" name="object 4">
            <a:extLst>
              <a:ext uri="{FF2B5EF4-FFF2-40B4-BE49-F238E27FC236}">
                <a16:creationId xmlns:a16="http://schemas.microsoft.com/office/drawing/2014/main" id="{8BF543E6-23A2-4FB3-AE5E-049E5BF316DD}"/>
              </a:ext>
            </a:extLst>
          </p:cNvPr>
          <p:cNvSpPr/>
          <p:nvPr/>
        </p:nvSpPr>
        <p:spPr>
          <a:xfrm>
            <a:off x="5135880" y="5177029"/>
            <a:ext cx="1920239" cy="1036319"/>
          </a:xfrm>
          <a:custGeom>
            <a:avLst/>
            <a:gdLst/>
            <a:ahLst/>
            <a:cxnLst/>
            <a:rect l="l" t="t" r="r" b="b"/>
            <a:pathLst>
              <a:path w="1920239" h="1036320">
                <a:moveTo>
                  <a:pt x="0" y="1036320"/>
                </a:moveTo>
                <a:lnTo>
                  <a:pt x="1920239" y="1036320"/>
                </a:lnTo>
                <a:lnTo>
                  <a:pt x="1920239" y="0"/>
                </a:lnTo>
                <a:lnTo>
                  <a:pt x="0" y="0"/>
                </a:lnTo>
                <a:lnTo>
                  <a:pt x="0" y="1036320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">
            <a:extLst>
              <a:ext uri="{FF2B5EF4-FFF2-40B4-BE49-F238E27FC236}">
                <a16:creationId xmlns:a16="http://schemas.microsoft.com/office/drawing/2014/main" id="{E382A332-1594-44B0-9B97-336916F93DD6}"/>
              </a:ext>
            </a:extLst>
          </p:cNvPr>
          <p:cNvSpPr/>
          <p:nvPr/>
        </p:nvSpPr>
        <p:spPr>
          <a:xfrm>
            <a:off x="3214878" y="5315711"/>
            <a:ext cx="5762625" cy="190500"/>
          </a:xfrm>
          <a:custGeom>
            <a:avLst/>
            <a:gdLst/>
            <a:ahLst/>
            <a:cxnLst/>
            <a:rect l="l" t="t" r="r" b="b"/>
            <a:pathLst>
              <a:path w="5762625" h="190500">
                <a:moveTo>
                  <a:pt x="5571871" y="0"/>
                </a:moveTo>
                <a:lnTo>
                  <a:pt x="5571871" y="190500"/>
                </a:lnTo>
                <a:lnTo>
                  <a:pt x="5724271" y="114300"/>
                </a:lnTo>
                <a:lnTo>
                  <a:pt x="5590921" y="114300"/>
                </a:lnTo>
                <a:lnTo>
                  <a:pt x="5590921" y="76200"/>
                </a:lnTo>
                <a:lnTo>
                  <a:pt x="5724271" y="76200"/>
                </a:lnTo>
                <a:lnTo>
                  <a:pt x="5571871" y="0"/>
                </a:lnTo>
                <a:close/>
              </a:path>
              <a:path w="5762625" h="190500">
                <a:moveTo>
                  <a:pt x="557187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5571871" y="114300"/>
                </a:lnTo>
                <a:lnTo>
                  <a:pt x="5571871" y="76200"/>
                </a:lnTo>
                <a:close/>
              </a:path>
              <a:path w="5762625" h="190500">
                <a:moveTo>
                  <a:pt x="5724271" y="76200"/>
                </a:moveTo>
                <a:lnTo>
                  <a:pt x="5590921" y="76200"/>
                </a:lnTo>
                <a:lnTo>
                  <a:pt x="5590921" y="114300"/>
                </a:lnTo>
                <a:lnTo>
                  <a:pt x="5724271" y="114300"/>
                </a:lnTo>
                <a:lnTo>
                  <a:pt x="5762371" y="95250"/>
                </a:lnTo>
                <a:lnTo>
                  <a:pt x="5724271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10">
            <a:extLst>
              <a:ext uri="{FF2B5EF4-FFF2-40B4-BE49-F238E27FC236}">
                <a16:creationId xmlns:a16="http://schemas.microsoft.com/office/drawing/2014/main" id="{1B120199-3F36-42CE-BEB8-A39CF752E2EC}"/>
              </a:ext>
            </a:extLst>
          </p:cNvPr>
          <p:cNvSpPr/>
          <p:nvPr/>
        </p:nvSpPr>
        <p:spPr>
          <a:xfrm>
            <a:off x="3214878" y="5833871"/>
            <a:ext cx="1920875" cy="190500"/>
          </a:xfrm>
          <a:custGeom>
            <a:avLst/>
            <a:gdLst/>
            <a:ahLst/>
            <a:cxnLst/>
            <a:rect l="l" t="t" r="r" b="b"/>
            <a:pathLst>
              <a:path w="1920875" h="190500">
                <a:moveTo>
                  <a:pt x="1730248" y="0"/>
                </a:moveTo>
                <a:lnTo>
                  <a:pt x="1730248" y="190499"/>
                </a:lnTo>
                <a:lnTo>
                  <a:pt x="1882648" y="114299"/>
                </a:lnTo>
                <a:lnTo>
                  <a:pt x="1749298" y="114299"/>
                </a:lnTo>
                <a:lnTo>
                  <a:pt x="1749298" y="76199"/>
                </a:lnTo>
                <a:lnTo>
                  <a:pt x="1882648" y="76199"/>
                </a:lnTo>
                <a:lnTo>
                  <a:pt x="1730248" y="0"/>
                </a:lnTo>
                <a:close/>
              </a:path>
              <a:path w="1920875" h="190500">
                <a:moveTo>
                  <a:pt x="1730248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730248" y="114299"/>
                </a:lnTo>
                <a:lnTo>
                  <a:pt x="1730248" y="76199"/>
                </a:lnTo>
                <a:close/>
              </a:path>
              <a:path w="1920875" h="190500">
                <a:moveTo>
                  <a:pt x="1882648" y="76199"/>
                </a:moveTo>
                <a:lnTo>
                  <a:pt x="1749298" y="76199"/>
                </a:lnTo>
                <a:lnTo>
                  <a:pt x="1749298" y="114299"/>
                </a:lnTo>
                <a:lnTo>
                  <a:pt x="1882648" y="114299"/>
                </a:lnTo>
                <a:lnTo>
                  <a:pt x="1920748" y="95249"/>
                </a:lnTo>
                <a:lnTo>
                  <a:pt x="1882648" y="76199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1">
            <a:extLst>
              <a:ext uri="{FF2B5EF4-FFF2-40B4-BE49-F238E27FC236}">
                <a16:creationId xmlns:a16="http://schemas.microsoft.com/office/drawing/2014/main" id="{329FE9A1-DB7C-462B-AF03-5A09E5D000B6}"/>
              </a:ext>
            </a:extLst>
          </p:cNvPr>
          <p:cNvSpPr txBox="1"/>
          <p:nvPr/>
        </p:nvSpPr>
        <p:spPr>
          <a:xfrm>
            <a:off x="3420617" y="5967171"/>
            <a:ext cx="151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solidFill>
                  <a:srgbClr val="750E6C"/>
                </a:solidFill>
                <a:latin typeface="Arial"/>
                <a:cs typeface="Arial"/>
              </a:rPr>
              <a:t>Write-Back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0" name="object 12">
            <a:extLst>
              <a:ext uri="{FF2B5EF4-FFF2-40B4-BE49-F238E27FC236}">
                <a16:creationId xmlns:a16="http://schemas.microsoft.com/office/drawing/2014/main" id="{6DFC73DF-20DB-4790-969E-5AFF9FB7EAB5}"/>
              </a:ext>
            </a:extLst>
          </p:cNvPr>
          <p:cNvSpPr/>
          <p:nvPr/>
        </p:nvSpPr>
        <p:spPr>
          <a:xfrm>
            <a:off x="7056883" y="5833871"/>
            <a:ext cx="1920875" cy="190500"/>
          </a:xfrm>
          <a:custGeom>
            <a:avLst/>
            <a:gdLst/>
            <a:ahLst/>
            <a:cxnLst/>
            <a:rect l="l" t="t" r="r" b="b"/>
            <a:pathLst>
              <a:path w="1920875" h="190500">
                <a:moveTo>
                  <a:pt x="38100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38100" y="114299"/>
                </a:lnTo>
                <a:lnTo>
                  <a:pt x="38100" y="76199"/>
                </a:lnTo>
                <a:close/>
              </a:path>
              <a:path w="1920875" h="190500">
                <a:moveTo>
                  <a:pt x="114300" y="76199"/>
                </a:moveTo>
                <a:lnTo>
                  <a:pt x="76200" y="7619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14300" y="76199"/>
                </a:lnTo>
                <a:close/>
              </a:path>
              <a:path w="1920875" h="190500">
                <a:moveTo>
                  <a:pt x="190500" y="76199"/>
                </a:moveTo>
                <a:lnTo>
                  <a:pt x="152400" y="76199"/>
                </a:lnTo>
                <a:lnTo>
                  <a:pt x="15240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920875" h="190500">
                <a:moveTo>
                  <a:pt x="266700" y="76199"/>
                </a:moveTo>
                <a:lnTo>
                  <a:pt x="228600" y="76199"/>
                </a:lnTo>
                <a:lnTo>
                  <a:pt x="228600" y="114299"/>
                </a:lnTo>
                <a:lnTo>
                  <a:pt x="266700" y="114299"/>
                </a:lnTo>
                <a:lnTo>
                  <a:pt x="266700" y="76199"/>
                </a:lnTo>
                <a:close/>
              </a:path>
              <a:path w="1920875" h="190500">
                <a:moveTo>
                  <a:pt x="342900" y="76199"/>
                </a:moveTo>
                <a:lnTo>
                  <a:pt x="304800" y="76199"/>
                </a:lnTo>
                <a:lnTo>
                  <a:pt x="304800" y="114299"/>
                </a:lnTo>
                <a:lnTo>
                  <a:pt x="342900" y="114299"/>
                </a:lnTo>
                <a:lnTo>
                  <a:pt x="342900" y="76199"/>
                </a:lnTo>
                <a:close/>
              </a:path>
              <a:path w="1920875" h="190500">
                <a:moveTo>
                  <a:pt x="419100" y="76199"/>
                </a:moveTo>
                <a:lnTo>
                  <a:pt x="381000" y="76199"/>
                </a:lnTo>
                <a:lnTo>
                  <a:pt x="381000" y="114299"/>
                </a:lnTo>
                <a:lnTo>
                  <a:pt x="419100" y="114299"/>
                </a:lnTo>
                <a:lnTo>
                  <a:pt x="419100" y="76199"/>
                </a:lnTo>
                <a:close/>
              </a:path>
              <a:path w="1920875" h="190500">
                <a:moveTo>
                  <a:pt x="495300" y="76199"/>
                </a:moveTo>
                <a:lnTo>
                  <a:pt x="457200" y="76199"/>
                </a:lnTo>
                <a:lnTo>
                  <a:pt x="457200" y="114299"/>
                </a:lnTo>
                <a:lnTo>
                  <a:pt x="495300" y="114299"/>
                </a:lnTo>
                <a:lnTo>
                  <a:pt x="495300" y="76199"/>
                </a:lnTo>
                <a:close/>
              </a:path>
              <a:path w="1920875" h="190500">
                <a:moveTo>
                  <a:pt x="571500" y="76199"/>
                </a:moveTo>
                <a:lnTo>
                  <a:pt x="533400" y="76199"/>
                </a:lnTo>
                <a:lnTo>
                  <a:pt x="533400" y="114299"/>
                </a:lnTo>
                <a:lnTo>
                  <a:pt x="571500" y="114299"/>
                </a:lnTo>
                <a:lnTo>
                  <a:pt x="571500" y="76199"/>
                </a:lnTo>
                <a:close/>
              </a:path>
              <a:path w="1920875" h="190500">
                <a:moveTo>
                  <a:pt x="647700" y="76199"/>
                </a:moveTo>
                <a:lnTo>
                  <a:pt x="609600" y="76199"/>
                </a:lnTo>
                <a:lnTo>
                  <a:pt x="609600" y="114299"/>
                </a:lnTo>
                <a:lnTo>
                  <a:pt x="647700" y="114299"/>
                </a:lnTo>
                <a:lnTo>
                  <a:pt x="647700" y="76199"/>
                </a:lnTo>
                <a:close/>
              </a:path>
              <a:path w="1920875" h="190500">
                <a:moveTo>
                  <a:pt x="723900" y="76199"/>
                </a:moveTo>
                <a:lnTo>
                  <a:pt x="685800" y="76199"/>
                </a:lnTo>
                <a:lnTo>
                  <a:pt x="685800" y="114299"/>
                </a:lnTo>
                <a:lnTo>
                  <a:pt x="723900" y="114299"/>
                </a:lnTo>
                <a:lnTo>
                  <a:pt x="723900" y="76199"/>
                </a:lnTo>
                <a:close/>
              </a:path>
              <a:path w="1920875" h="190500">
                <a:moveTo>
                  <a:pt x="800100" y="76199"/>
                </a:moveTo>
                <a:lnTo>
                  <a:pt x="762000" y="76199"/>
                </a:lnTo>
                <a:lnTo>
                  <a:pt x="762000" y="114299"/>
                </a:lnTo>
                <a:lnTo>
                  <a:pt x="800100" y="114299"/>
                </a:lnTo>
                <a:lnTo>
                  <a:pt x="800100" y="76199"/>
                </a:lnTo>
                <a:close/>
              </a:path>
              <a:path w="1920875" h="190500">
                <a:moveTo>
                  <a:pt x="876300" y="76199"/>
                </a:moveTo>
                <a:lnTo>
                  <a:pt x="838200" y="76199"/>
                </a:lnTo>
                <a:lnTo>
                  <a:pt x="838200" y="114299"/>
                </a:lnTo>
                <a:lnTo>
                  <a:pt x="876300" y="114299"/>
                </a:lnTo>
                <a:lnTo>
                  <a:pt x="876300" y="76199"/>
                </a:lnTo>
                <a:close/>
              </a:path>
              <a:path w="1920875" h="190500">
                <a:moveTo>
                  <a:pt x="952500" y="76199"/>
                </a:moveTo>
                <a:lnTo>
                  <a:pt x="914400" y="76199"/>
                </a:lnTo>
                <a:lnTo>
                  <a:pt x="914400" y="114299"/>
                </a:lnTo>
                <a:lnTo>
                  <a:pt x="952500" y="114299"/>
                </a:lnTo>
                <a:lnTo>
                  <a:pt x="952500" y="76199"/>
                </a:lnTo>
                <a:close/>
              </a:path>
              <a:path w="1920875" h="190500">
                <a:moveTo>
                  <a:pt x="1028699" y="76199"/>
                </a:moveTo>
                <a:lnTo>
                  <a:pt x="990599" y="76199"/>
                </a:lnTo>
                <a:lnTo>
                  <a:pt x="990599" y="114299"/>
                </a:lnTo>
                <a:lnTo>
                  <a:pt x="1028699" y="114299"/>
                </a:lnTo>
                <a:lnTo>
                  <a:pt x="1028699" y="76199"/>
                </a:lnTo>
                <a:close/>
              </a:path>
              <a:path w="1920875" h="190500">
                <a:moveTo>
                  <a:pt x="1104899" y="76199"/>
                </a:moveTo>
                <a:lnTo>
                  <a:pt x="1066799" y="76199"/>
                </a:lnTo>
                <a:lnTo>
                  <a:pt x="1066799" y="114299"/>
                </a:lnTo>
                <a:lnTo>
                  <a:pt x="1104899" y="114299"/>
                </a:lnTo>
                <a:lnTo>
                  <a:pt x="1104899" y="76199"/>
                </a:lnTo>
                <a:close/>
              </a:path>
              <a:path w="1920875" h="190500">
                <a:moveTo>
                  <a:pt x="1181099" y="76199"/>
                </a:moveTo>
                <a:lnTo>
                  <a:pt x="1142999" y="76199"/>
                </a:lnTo>
                <a:lnTo>
                  <a:pt x="1142999" y="114299"/>
                </a:lnTo>
                <a:lnTo>
                  <a:pt x="1181099" y="114299"/>
                </a:lnTo>
                <a:lnTo>
                  <a:pt x="1181099" y="76199"/>
                </a:lnTo>
                <a:close/>
              </a:path>
              <a:path w="1920875" h="190500">
                <a:moveTo>
                  <a:pt x="1257299" y="76199"/>
                </a:moveTo>
                <a:lnTo>
                  <a:pt x="1219199" y="76199"/>
                </a:lnTo>
                <a:lnTo>
                  <a:pt x="1219199" y="114299"/>
                </a:lnTo>
                <a:lnTo>
                  <a:pt x="1257299" y="114299"/>
                </a:lnTo>
                <a:lnTo>
                  <a:pt x="1257299" y="76199"/>
                </a:lnTo>
                <a:close/>
              </a:path>
              <a:path w="1920875" h="190500">
                <a:moveTo>
                  <a:pt x="1333499" y="76199"/>
                </a:moveTo>
                <a:lnTo>
                  <a:pt x="1295399" y="76199"/>
                </a:lnTo>
                <a:lnTo>
                  <a:pt x="1295399" y="114299"/>
                </a:lnTo>
                <a:lnTo>
                  <a:pt x="1333499" y="114299"/>
                </a:lnTo>
                <a:lnTo>
                  <a:pt x="1333499" y="76199"/>
                </a:lnTo>
                <a:close/>
              </a:path>
              <a:path w="1920875" h="190500">
                <a:moveTo>
                  <a:pt x="1409699" y="76199"/>
                </a:moveTo>
                <a:lnTo>
                  <a:pt x="1371599" y="76199"/>
                </a:lnTo>
                <a:lnTo>
                  <a:pt x="1371599" y="114299"/>
                </a:lnTo>
                <a:lnTo>
                  <a:pt x="1409699" y="114299"/>
                </a:lnTo>
                <a:lnTo>
                  <a:pt x="1409699" y="76199"/>
                </a:lnTo>
                <a:close/>
              </a:path>
              <a:path w="1920875" h="190500">
                <a:moveTo>
                  <a:pt x="1485899" y="76199"/>
                </a:moveTo>
                <a:lnTo>
                  <a:pt x="1447799" y="76199"/>
                </a:lnTo>
                <a:lnTo>
                  <a:pt x="1447799" y="114299"/>
                </a:lnTo>
                <a:lnTo>
                  <a:pt x="1485899" y="114299"/>
                </a:lnTo>
                <a:lnTo>
                  <a:pt x="1485899" y="76199"/>
                </a:lnTo>
                <a:close/>
              </a:path>
              <a:path w="1920875" h="190500">
                <a:moveTo>
                  <a:pt x="1562099" y="76199"/>
                </a:moveTo>
                <a:lnTo>
                  <a:pt x="1523999" y="76199"/>
                </a:lnTo>
                <a:lnTo>
                  <a:pt x="1523999" y="114299"/>
                </a:lnTo>
                <a:lnTo>
                  <a:pt x="1562099" y="114299"/>
                </a:lnTo>
                <a:lnTo>
                  <a:pt x="1562099" y="76199"/>
                </a:lnTo>
                <a:close/>
              </a:path>
              <a:path w="1920875" h="190500">
                <a:moveTo>
                  <a:pt x="1638299" y="76199"/>
                </a:moveTo>
                <a:lnTo>
                  <a:pt x="1600199" y="76199"/>
                </a:lnTo>
                <a:lnTo>
                  <a:pt x="1600199" y="114299"/>
                </a:lnTo>
                <a:lnTo>
                  <a:pt x="1638299" y="114299"/>
                </a:lnTo>
                <a:lnTo>
                  <a:pt x="1638299" y="76199"/>
                </a:lnTo>
                <a:close/>
              </a:path>
              <a:path w="1920875" h="190500">
                <a:moveTo>
                  <a:pt x="1714499" y="76199"/>
                </a:moveTo>
                <a:lnTo>
                  <a:pt x="1676399" y="76199"/>
                </a:lnTo>
                <a:lnTo>
                  <a:pt x="1676399" y="114299"/>
                </a:lnTo>
                <a:lnTo>
                  <a:pt x="1714499" y="114299"/>
                </a:lnTo>
                <a:lnTo>
                  <a:pt x="1714499" y="76199"/>
                </a:lnTo>
                <a:close/>
              </a:path>
              <a:path w="1920875" h="190500">
                <a:moveTo>
                  <a:pt x="1730247" y="0"/>
                </a:moveTo>
                <a:lnTo>
                  <a:pt x="1730247" y="190499"/>
                </a:lnTo>
                <a:lnTo>
                  <a:pt x="1920747" y="95249"/>
                </a:lnTo>
                <a:lnTo>
                  <a:pt x="1730247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3">
            <a:extLst>
              <a:ext uri="{FF2B5EF4-FFF2-40B4-BE49-F238E27FC236}">
                <a16:creationId xmlns:a16="http://schemas.microsoft.com/office/drawing/2014/main" id="{1BFBD624-7D28-4382-839E-13AB2630456F}"/>
              </a:ext>
            </a:extLst>
          </p:cNvPr>
          <p:cNvSpPr txBox="1"/>
          <p:nvPr/>
        </p:nvSpPr>
        <p:spPr>
          <a:xfrm>
            <a:off x="7516495" y="5948578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solidFill>
                  <a:srgbClr val="750E6C"/>
                </a:solidFill>
                <a:latin typeface="Arial"/>
                <a:cs typeface="Arial"/>
              </a:rPr>
              <a:t>(later)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90E602-3116-4D34-8E75-61A71E06B8F7}"/>
              </a:ext>
            </a:extLst>
          </p:cNvPr>
          <p:cNvSpPr/>
          <p:nvPr/>
        </p:nvSpPr>
        <p:spPr>
          <a:xfrm>
            <a:off x="4998503" y="4701514"/>
            <a:ext cx="2191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2069" algn="ctr">
              <a:spcBef>
                <a:spcPts val="1770"/>
              </a:spcBef>
            </a:pPr>
            <a:r>
              <a:rPr lang="en-US" altLang="zh-TW" sz="2400" spc="-5" dirty="0">
                <a:solidFill>
                  <a:srgbClr val="0000FF"/>
                </a:solidFill>
                <a:cs typeface="Arial"/>
              </a:rPr>
              <a:t>Write-Through</a:t>
            </a:r>
            <a:endParaRPr lang="en-US" altLang="zh-TW" sz="2400" dirty="0">
              <a:cs typeface="Arial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60BC04-8FF6-4EAC-9B10-CCB7FD85402E}"/>
              </a:ext>
            </a:extLst>
          </p:cNvPr>
          <p:cNvSpPr/>
          <p:nvPr/>
        </p:nvSpPr>
        <p:spPr>
          <a:xfrm>
            <a:off x="5191440" y="5580500"/>
            <a:ext cx="180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165" algn="ctr"/>
            <a:r>
              <a:rPr lang="en-US" altLang="zh-TW" sz="2400" spc="-5" dirty="0">
                <a:cs typeface="Arial"/>
              </a:rPr>
              <a:t>Disk</a:t>
            </a:r>
            <a:r>
              <a:rPr lang="en-US" altLang="zh-TW" sz="2400" spc="5" dirty="0">
                <a:cs typeface="Arial"/>
              </a:rPr>
              <a:t> </a:t>
            </a:r>
            <a:r>
              <a:rPr lang="en-US" altLang="zh-TW" sz="2400" spc="-5" dirty="0">
                <a:cs typeface="Arial"/>
              </a:rPr>
              <a:t>Cache</a:t>
            </a:r>
            <a:endParaRPr lang="en-US" altLang="zh-TW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83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O</a:t>
            </a:r>
            <a:r>
              <a:rPr lang="en-US" altLang="zh-TW" sz="3600" b="1" spc="-15" dirty="0"/>
              <a:t>u</a:t>
            </a:r>
            <a:r>
              <a:rPr lang="en-US" altLang="zh-TW" sz="3600" b="1" dirty="0"/>
              <a:t>tli</a:t>
            </a:r>
            <a:r>
              <a:rPr lang="en-US" altLang="zh-TW" sz="3600" b="1" spc="-15" dirty="0"/>
              <a:t>n</a:t>
            </a:r>
            <a:r>
              <a:rPr lang="en-US" altLang="zh-TW" sz="3600" b="1" dirty="0"/>
              <a:t>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 Calls</a:t>
            </a:r>
          </a:p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Basics of I/O</a:t>
            </a:r>
            <a:r>
              <a:rPr lang="en-US" altLang="zh-TW" sz="2800" spc="-1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Devices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System</a:t>
            </a:r>
            <a:r>
              <a:rPr lang="en-US" altLang="zh-TW" sz="2400" spc="-14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Architecture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Canonical Device and Canonical</a:t>
            </a:r>
            <a:r>
              <a:rPr lang="en-US" altLang="zh-TW" sz="2400" spc="1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Protocol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Polling vs.</a:t>
            </a:r>
            <a:r>
              <a:rPr lang="en-US" altLang="zh-TW" sz="2000" spc="-2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Interrupt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 Interaction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Methods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Programmed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I/O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Direct Memory</a:t>
            </a:r>
            <a:r>
              <a:rPr lang="en-US" altLang="zh-TW" sz="2000" spc="-26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Access</a:t>
            </a:r>
          </a:p>
          <a:p>
            <a:pPr marL="756285" lvl="1" indent="-287020"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r>
              <a:rPr lang="en-US" altLang="zh-TW" sz="2400" spc="1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Driver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Char Device </a:t>
            </a:r>
            <a:r>
              <a:rPr lang="en-US" altLang="zh-TW" sz="20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vs.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Block</a:t>
            </a:r>
            <a:r>
              <a:rPr lang="en-US" altLang="zh-TW" sz="2000" spc="-5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Device</a:t>
            </a:r>
            <a:endParaRPr lang="en-US" altLang="zh-TW" sz="2800" spc="-5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Case Study of Block I/O Device:</a:t>
            </a:r>
            <a:r>
              <a:rPr lang="en-US" altLang="zh-TW" sz="2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HDD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Organization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I/O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zh-TW" sz="2400" spc="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Scheduling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EB9226-4E9F-47B2-86AE-1FFE6F0334CA}"/>
              </a:ext>
            </a:extLst>
          </p:cNvPr>
          <p:cNvSpPr/>
          <p:nvPr/>
        </p:nvSpPr>
        <p:spPr>
          <a:xfrm>
            <a:off x="8758708" y="134374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0D8DD3-7F6F-4DE9-8BAA-45DEEEA62508}"/>
              </a:ext>
            </a:extLst>
          </p:cNvPr>
          <p:cNvSpPr txBox="1"/>
          <p:nvPr/>
        </p:nvSpPr>
        <p:spPr>
          <a:xfrm>
            <a:off x="9102624" y="1420018"/>
            <a:ext cx="1514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09A6159-C990-4BD0-83FF-5A0ECAD0B78D}"/>
              </a:ext>
            </a:extLst>
          </p:cNvPr>
          <p:cNvSpPr/>
          <p:nvPr/>
        </p:nvSpPr>
        <p:spPr>
          <a:xfrm>
            <a:off x="8758708" y="253398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4AEE584-0667-4D17-A9F0-1166EC5DCA72}"/>
              </a:ext>
            </a:extLst>
          </p:cNvPr>
          <p:cNvSpPr txBox="1"/>
          <p:nvPr/>
        </p:nvSpPr>
        <p:spPr>
          <a:xfrm>
            <a:off x="9049283" y="2610565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6B084B7-40B9-4CB5-A13E-9C86C4E9908D}"/>
              </a:ext>
            </a:extLst>
          </p:cNvPr>
          <p:cNvSpPr/>
          <p:nvPr/>
        </p:nvSpPr>
        <p:spPr>
          <a:xfrm>
            <a:off x="8758708" y="3632790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DBB49C7-28E0-4808-9A9F-0616F973AB9B}"/>
              </a:ext>
            </a:extLst>
          </p:cNvPr>
          <p:cNvSpPr txBox="1"/>
          <p:nvPr/>
        </p:nvSpPr>
        <p:spPr>
          <a:xfrm>
            <a:off x="9049283" y="3709447"/>
            <a:ext cx="161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91911B5-A22F-4A83-99F0-DB649CCEEF4F}"/>
              </a:ext>
            </a:extLst>
          </p:cNvPr>
          <p:cNvSpPr/>
          <p:nvPr/>
        </p:nvSpPr>
        <p:spPr>
          <a:xfrm>
            <a:off x="9631959" y="189695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91E810F-A625-4BD8-B8F4-EAA3BDA18D2B}"/>
              </a:ext>
            </a:extLst>
          </p:cNvPr>
          <p:cNvSpPr/>
          <p:nvPr/>
        </p:nvSpPr>
        <p:spPr>
          <a:xfrm>
            <a:off x="9631959" y="309177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EEAF63C-E65F-4095-AB9D-F98DA363AC5F}"/>
              </a:ext>
            </a:extLst>
          </p:cNvPr>
          <p:cNvSpPr/>
          <p:nvPr/>
        </p:nvSpPr>
        <p:spPr>
          <a:xfrm>
            <a:off x="9631959" y="4192096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E254806-6C9D-4AEC-8AB4-02AD912D2E61}"/>
              </a:ext>
            </a:extLst>
          </p:cNvPr>
          <p:cNvSpPr/>
          <p:nvPr/>
        </p:nvSpPr>
        <p:spPr>
          <a:xfrm>
            <a:off x="9631959" y="5290901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5A93CAFB-EFC2-4E44-AAA7-133915DC00E1}"/>
              </a:ext>
            </a:extLst>
          </p:cNvPr>
          <p:cNvGraphicFramePr>
            <a:graphicFrameLocks noGrp="1"/>
          </p:cNvGraphicFramePr>
          <p:nvPr/>
        </p:nvGraphicFramePr>
        <p:xfrm>
          <a:off x="8720608" y="4682826"/>
          <a:ext cx="2197735" cy="177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Driver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solidFill>
                      <a:srgbClr val="B9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6">
            <a:extLst>
              <a:ext uri="{FF2B5EF4-FFF2-40B4-BE49-F238E27FC236}">
                <a16:creationId xmlns:a16="http://schemas.microsoft.com/office/drawing/2014/main" id="{EB856E57-4B48-4334-8CFA-1E3329EAFA63}"/>
              </a:ext>
            </a:extLst>
          </p:cNvPr>
          <p:cNvSpPr txBox="1"/>
          <p:nvPr/>
        </p:nvSpPr>
        <p:spPr>
          <a:xfrm>
            <a:off x="8746770" y="1942419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37664" algn="l"/>
              </a:tabLst>
            </a:pPr>
            <a:r>
              <a:rPr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u="heavy" spc="21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  <a:p>
            <a:pPr marL="1461770">
              <a:spcBef>
                <a:spcPts val="10"/>
              </a:spcBef>
            </a:pPr>
            <a:r>
              <a:rPr spc="-5" dirty="0">
                <a:latin typeface="Arial"/>
                <a:cs typeface="Arial"/>
              </a:rPr>
              <a:t>Kernel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2E39B2E-53A5-44FB-B97E-FDDADC6E7AFA}"/>
              </a:ext>
            </a:extLst>
          </p:cNvPr>
          <p:cNvSpPr txBox="1"/>
          <p:nvPr/>
        </p:nvSpPr>
        <p:spPr>
          <a:xfrm>
            <a:off x="9194699" y="842726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93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75" dirty="0"/>
              <a:t>Disk </a:t>
            </a:r>
            <a:r>
              <a:rPr lang="en-US" altLang="zh-TW" sz="3600" b="1" cap="none" spc="-90" dirty="0"/>
              <a:t>Scheduling: </a:t>
            </a:r>
            <a:r>
              <a:rPr lang="en-US" altLang="zh-TW" sz="3600" b="1" cap="none" spc="-85" dirty="0"/>
              <a:t>Decides </a:t>
            </a:r>
            <a:r>
              <a:rPr lang="en-US" altLang="zh-TW" sz="3600" b="1" cap="none" spc="-70" dirty="0"/>
              <a:t>the </a:t>
            </a:r>
            <a:r>
              <a:rPr lang="en-US" altLang="zh-TW" sz="3600" b="1" cap="none" spc="-80" dirty="0"/>
              <a:t>order </a:t>
            </a:r>
            <a:r>
              <a:rPr lang="en-US" altLang="zh-TW" sz="3600" b="1" cap="none" spc="-55" dirty="0"/>
              <a:t>of</a:t>
            </a:r>
            <a:r>
              <a:rPr lang="en-US" altLang="zh-TW" sz="3600" b="1" cap="none" spc="-600" dirty="0"/>
              <a:t> </a:t>
            </a:r>
            <a:r>
              <a:rPr lang="en-US" altLang="zh-TW" sz="3600" b="1" cap="none" spc="-105" dirty="0"/>
              <a:t>I/</a:t>
            </a:r>
            <a:r>
              <a:rPr lang="en-US" altLang="zh-TW" sz="3600" b="1" cap="none" spc="-105" dirty="0" err="1"/>
              <a:t>Os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Without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disk scheduling, the requests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served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lang="en-US" altLang="zh-TW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lang="en-US" altLang="zh-TW" dirty="0">
              <a:latin typeface="Arial"/>
              <a:cs typeface="Arial"/>
            </a:endParaRPr>
          </a:p>
          <a:p>
            <a:pPr marL="355600">
              <a:lnSpc>
                <a:spcPct val="120000"/>
              </a:lnSpc>
              <a:spcBef>
                <a:spcPts val="0"/>
              </a:spcBef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First Come First Serve (FCFS)</a:t>
            </a:r>
            <a:r>
              <a:rPr lang="en-US" altLang="zh-TW" b="1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basis.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0"/>
              </a:spcBef>
              <a:tabLst>
                <a:tab pos="354965" algn="l"/>
                <a:tab pos="3556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Given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accesses: 53,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98,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183,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37, 122, 14, 124, 65,</a:t>
            </a:r>
            <a:r>
              <a:rPr lang="en-US" altLang="zh-TW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67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0B67F99-6026-49D0-A665-15EA9212B76D}"/>
              </a:ext>
            </a:extLst>
          </p:cNvPr>
          <p:cNvSpPr/>
          <p:nvPr/>
        </p:nvSpPr>
        <p:spPr>
          <a:xfrm>
            <a:off x="2516124" y="2336292"/>
            <a:ext cx="7159752" cy="4369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F844150-E260-4793-AD1A-EB0B26CF1E21}"/>
              </a:ext>
            </a:extLst>
          </p:cNvPr>
          <p:cNvSpPr/>
          <p:nvPr/>
        </p:nvSpPr>
        <p:spPr>
          <a:xfrm>
            <a:off x="4491227" y="314706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F349F50-BCB7-46AA-A6DF-A15E63CFCA77}"/>
              </a:ext>
            </a:extLst>
          </p:cNvPr>
          <p:cNvSpPr txBox="1"/>
          <p:nvPr/>
        </p:nvSpPr>
        <p:spPr>
          <a:xfrm>
            <a:off x="7524750" y="5573980"/>
            <a:ext cx="1822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9890" algn="r">
              <a:spcBef>
                <a:spcPts val="100"/>
              </a:spcBef>
            </a:pPr>
            <a:r>
              <a:rPr sz="2400" spc="-55" dirty="0">
                <a:latin typeface="Arial"/>
                <a:cs typeface="Arial"/>
              </a:rPr>
              <a:t>Total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head  </a:t>
            </a:r>
            <a:r>
              <a:rPr sz="2400" spc="-5" dirty="0">
                <a:latin typeface="Arial"/>
                <a:cs typeface="Arial"/>
              </a:rPr>
              <a:t>movement:  640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cylinders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360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5" dirty="0"/>
              <a:t>Shortest </a:t>
            </a:r>
            <a:r>
              <a:rPr lang="en-US" altLang="zh-TW" sz="3600" b="1" cap="none" dirty="0"/>
              <a:t>Seek </a:t>
            </a:r>
            <a:r>
              <a:rPr lang="en-US" altLang="zh-TW" sz="3600" b="1" cap="none" spc="-20" dirty="0"/>
              <a:t>Time </a:t>
            </a:r>
            <a:r>
              <a:rPr lang="en-US" altLang="zh-TW" sz="3600" b="1" cap="none" spc="-5" dirty="0"/>
              <a:t>First</a:t>
            </a:r>
            <a:r>
              <a:rPr lang="en-US" altLang="zh-TW" sz="3600" b="1" cap="none" spc="-20" dirty="0"/>
              <a:t> </a:t>
            </a:r>
            <a:r>
              <a:rPr lang="en-US" altLang="zh-TW" sz="3600" b="1" cap="none" dirty="0"/>
              <a:t>(SSTF)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355600" marR="142240" indent="-342900">
              <a:lnSpc>
                <a:spcPct val="11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SSTF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selects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request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the minimum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seek 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time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current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head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position.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1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Given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accesses: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98,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183,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37, 122, 14, 124, 65,</a:t>
            </a:r>
            <a:r>
              <a:rPr lang="en-US" altLang="zh-TW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67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82761F2-8219-42EE-A86D-239BEB17A9B3}"/>
              </a:ext>
            </a:extLst>
          </p:cNvPr>
          <p:cNvSpPr/>
          <p:nvPr/>
        </p:nvSpPr>
        <p:spPr>
          <a:xfrm>
            <a:off x="2516124" y="2311907"/>
            <a:ext cx="7159752" cy="4393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B3AAB37-B99F-4ED6-AF2B-20780EC73780}"/>
              </a:ext>
            </a:extLst>
          </p:cNvPr>
          <p:cNvSpPr txBox="1"/>
          <p:nvPr/>
        </p:nvSpPr>
        <p:spPr>
          <a:xfrm>
            <a:off x="3558920" y="2989579"/>
            <a:ext cx="1108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solidFill>
                  <a:srgbClr val="750E6C"/>
                </a:solidFill>
                <a:latin typeface="Arial"/>
                <a:cs typeface="Arial"/>
              </a:rPr>
              <a:t>Head  </a:t>
            </a:r>
            <a:r>
              <a:rPr sz="2400" dirty="0">
                <a:solidFill>
                  <a:srgbClr val="750E6C"/>
                </a:solidFill>
                <a:latin typeface="Arial"/>
                <a:cs typeface="Arial"/>
              </a:rPr>
              <a:t>starts</a:t>
            </a:r>
            <a:r>
              <a:rPr sz="2400" spc="-114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50E6C"/>
                </a:solidFill>
                <a:latin typeface="Arial"/>
                <a:cs typeface="Arial"/>
              </a:rPr>
              <a:t>at  </a:t>
            </a:r>
            <a:r>
              <a:rPr sz="2400" spc="-10" dirty="0">
                <a:solidFill>
                  <a:srgbClr val="750E6C"/>
                </a:solidFill>
                <a:latin typeface="Arial"/>
                <a:cs typeface="Arial"/>
              </a:rPr>
              <a:t>53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B8405E1-D8DB-4C45-B814-E27FE22B3F6A}"/>
              </a:ext>
            </a:extLst>
          </p:cNvPr>
          <p:cNvSpPr/>
          <p:nvPr/>
        </p:nvSpPr>
        <p:spPr>
          <a:xfrm>
            <a:off x="4491227" y="3147060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D6A451A-4E0E-44D8-A46E-5FB89DFA20C0}"/>
              </a:ext>
            </a:extLst>
          </p:cNvPr>
          <p:cNvSpPr txBox="1"/>
          <p:nvPr/>
        </p:nvSpPr>
        <p:spPr>
          <a:xfrm>
            <a:off x="7524750" y="2882901"/>
            <a:ext cx="1822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9890" algn="r">
              <a:spcBef>
                <a:spcPts val="100"/>
              </a:spcBef>
            </a:pPr>
            <a:r>
              <a:rPr sz="2400" spc="-55" dirty="0">
                <a:latin typeface="Arial"/>
                <a:cs typeface="Arial"/>
              </a:rPr>
              <a:t>Total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head  movement:  236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cylinders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D213A24-60A0-438E-B989-3EEC33CC25A3}"/>
              </a:ext>
            </a:extLst>
          </p:cNvPr>
          <p:cNvSpPr/>
          <p:nvPr/>
        </p:nvSpPr>
        <p:spPr>
          <a:xfrm>
            <a:off x="8924543" y="6338315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7DEB7A9-C817-4236-B87F-B0BE5EEA3ECC}"/>
              </a:ext>
            </a:extLst>
          </p:cNvPr>
          <p:cNvSpPr/>
          <p:nvPr/>
        </p:nvSpPr>
        <p:spPr>
          <a:xfrm>
            <a:off x="3868927" y="1777802"/>
            <a:ext cx="736600" cy="467995"/>
          </a:xfrm>
          <a:custGeom>
            <a:avLst/>
            <a:gdLst/>
            <a:ahLst/>
            <a:cxnLst/>
            <a:rect l="l" t="t" r="r" b="b"/>
            <a:pathLst>
              <a:path w="736600" h="467994">
                <a:moveTo>
                  <a:pt x="0" y="233934"/>
                </a:moveTo>
                <a:lnTo>
                  <a:pt x="4815" y="195998"/>
                </a:lnTo>
                <a:lnTo>
                  <a:pt x="18757" y="160007"/>
                </a:lnTo>
                <a:lnTo>
                  <a:pt x="41069" y="126445"/>
                </a:lnTo>
                <a:lnTo>
                  <a:pt x="70994" y="95792"/>
                </a:lnTo>
                <a:lnTo>
                  <a:pt x="107775" y="68532"/>
                </a:lnTo>
                <a:lnTo>
                  <a:pt x="150656" y="45146"/>
                </a:lnTo>
                <a:lnTo>
                  <a:pt x="198880" y="26118"/>
                </a:lnTo>
                <a:lnTo>
                  <a:pt x="251691" y="11929"/>
                </a:lnTo>
                <a:lnTo>
                  <a:pt x="308332" y="3062"/>
                </a:lnTo>
                <a:lnTo>
                  <a:pt x="368045" y="0"/>
                </a:lnTo>
                <a:lnTo>
                  <a:pt x="427759" y="3062"/>
                </a:lnTo>
                <a:lnTo>
                  <a:pt x="484400" y="11929"/>
                </a:lnTo>
                <a:lnTo>
                  <a:pt x="537211" y="26118"/>
                </a:lnTo>
                <a:lnTo>
                  <a:pt x="585435" y="45146"/>
                </a:lnTo>
                <a:lnTo>
                  <a:pt x="628316" y="68532"/>
                </a:lnTo>
                <a:lnTo>
                  <a:pt x="665097" y="95792"/>
                </a:lnTo>
                <a:lnTo>
                  <a:pt x="695022" y="126445"/>
                </a:lnTo>
                <a:lnTo>
                  <a:pt x="717334" y="160007"/>
                </a:lnTo>
                <a:lnTo>
                  <a:pt x="731276" y="195998"/>
                </a:lnTo>
                <a:lnTo>
                  <a:pt x="736091" y="233934"/>
                </a:lnTo>
                <a:lnTo>
                  <a:pt x="731276" y="271869"/>
                </a:lnTo>
                <a:lnTo>
                  <a:pt x="717334" y="307860"/>
                </a:lnTo>
                <a:lnTo>
                  <a:pt x="695022" y="341422"/>
                </a:lnTo>
                <a:lnTo>
                  <a:pt x="665097" y="372075"/>
                </a:lnTo>
                <a:lnTo>
                  <a:pt x="628316" y="399335"/>
                </a:lnTo>
                <a:lnTo>
                  <a:pt x="585435" y="422721"/>
                </a:lnTo>
                <a:lnTo>
                  <a:pt x="537211" y="441749"/>
                </a:lnTo>
                <a:lnTo>
                  <a:pt x="484400" y="455938"/>
                </a:lnTo>
                <a:lnTo>
                  <a:pt x="427759" y="464805"/>
                </a:lnTo>
                <a:lnTo>
                  <a:pt x="368045" y="467868"/>
                </a:lnTo>
                <a:lnTo>
                  <a:pt x="308332" y="464805"/>
                </a:lnTo>
                <a:lnTo>
                  <a:pt x="251691" y="455938"/>
                </a:lnTo>
                <a:lnTo>
                  <a:pt x="198880" y="441749"/>
                </a:lnTo>
                <a:lnTo>
                  <a:pt x="150656" y="422721"/>
                </a:lnTo>
                <a:lnTo>
                  <a:pt x="107775" y="399335"/>
                </a:lnTo>
                <a:lnTo>
                  <a:pt x="70994" y="372075"/>
                </a:lnTo>
                <a:lnTo>
                  <a:pt x="41069" y="341422"/>
                </a:lnTo>
                <a:lnTo>
                  <a:pt x="18757" y="307860"/>
                </a:lnTo>
                <a:lnTo>
                  <a:pt x="4815" y="27186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B0C6920-4722-4925-BDEC-A712FCE78556}"/>
              </a:ext>
            </a:extLst>
          </p:cNvPr>
          <p:cNvSpPr txBox="1"/>
          <p:nvPr/>
        </p:nvSpPr>
        <p:spPr>
          <a:xfrm>
            <a:off x="8073390" y="5998178"/>
            <a:ext cx="197993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STARVATION!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688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it-IT" altLang="zh-TW" sz="3600" b="1" cap="none" dirty="0"/>
              <a:t>SCAN (a.k.a.</a:t>
            </a:r>
            <a:r>
              <a:rPr lang="it-IT" altLang="zh-TW" sz="3600" b="1" cap="none" spc="-105" dirty="0"/>
              <a:t> </a:t>
            </a:r>
            <a:r>
              <a:rPr lang="it-IT" altLang="zh-TW" sz="3600" b="1" cap="none" dirty="0"/>
              <a:t>Elevator)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5080" indent="-342900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SCAN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starts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one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end of 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disk,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moves toward 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end,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reverses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until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reaching any</a:t>
            </a:r>
            <a:r>
              <a:rPr lang="en-US" altLang="zh-TW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end.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Given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accesses: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98,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183,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37, 122, 14, 124, 65,</a:t>
            </a:r>
            <a:r>
              <a:rPr lang="en-US" altLang="zh-TW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67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44</a:t>
            </a:fld>
            <a:endParaRPr lang="zh-TW" altLang="en-US" dirty="0">
              <a:uFillTx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797BD1F-D2D5-471D-A451-F2DF4B0322FB}"/>
              </a:ext>
            </a:extLst>
          </p:cNvPr>
          <p:cNvSpPr/>
          <p:nvPr/>
        </p:nvSpPr>
        <p:spPr>
          <a:xfrm>
            <a:off x="2542032" y="2324100"/>
            <a:ext cx="7133844" cy="438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9F15490-6255-491B-8132-7063894F2C2D}"/>
              </a:ext>
            </a:extLst>
          </p:cNvPr>
          <p:cNvSpPr/>
          <p:nvPr/>
        </p:nvSpPr>
        <p:spPr>
          <a:xfrm>
            <a:off x="3862164" y="1706410"/>
            <a:ext cx="736600" cy="467995"/>
          </a:xfrm>
          <a:custGeom>
            <a:avLst/>
            <a:gdLst/>
            <a:ahLst/>
            <a:cxnLst/>
            <a:rect l="l" t="t" r="r" b="b"/>
            <a:pathLst>
              <a:path w="736600" h="467994">
                <a:moveTo>
                  <a:pt x="0" y="233934"/>
                </a:moveTo>
                <a:lnTo>
                  <a:pt x="4815" y="195998"/>
                </a:lnTo>
                <a:lnTo>
                  <a:pt x="18757" y="160007"/>
                </a:lnTo>
                <a:lnTo>
                  <a:pt x="41069" y="126445"/>
                </a:lnTo>
                <a:lnTo>
                  <a:pt x="70994" y="95792"/>
                </a:lnTo>
                <a:lnTo>
                  <a:pt x="107775" y="68532"/>
                </a:lnTo>
                <a:lnTo>
                  <a:pt x="150656" y="45146"/>
                </a:lnTo>
                <a:lnTo>
                  <a:pt x="198880" y="26118"/>
                </a:lnTo>
                <a:lnTo>
                  <a:pt x="251691" y="11929"/>
                </a:lnTo>
                <a:lnTo>
                  <a:pt x="308332" y="3062"/>
                </a:lnTo>
                <a:lnTo>
                  <a:pt x="368045" y="0"/>
                </a:lnTo>
                <a:lnTo>
                  <a:pt x="427759" y="3062"/>
                </a:lnTo>
                <a:lnTo>
                  <a:pt x="484400" y="11929"/>
                </a:lnTo>
                <a:lnTo>
                  <a:pt x="537211" y="26118"/>
                </a:lnTo>
                <a:lnTo>
                  <a:pt x="585435" y="45146"/>
                </a:lnTo>
                <a:lnTo>
                  <a:pt x="628316" y="68532"/>
                </a:lnTo>
                <a:lnTo>
                  <a:pt x="665097" y="95792"/>
                </a:lnTo>
                <a:lnTo>
                  <a:pt x="695022" y="126445"/>
                </a:lnTo>
                <a:lnTo>
                  <a:pt x="717334" y="160007"/>
                </a:lnTo>
                <a:lnTo>
                  <a:pt x="731276" y="195998"/>
                </a:lnTo>
                <a:lnTo>
                  <a:pt x="736091" y="233934"/>
                </a:lnTo>
                <a:lnTo>
                  <a:pt x="731276" y="271869"/>
                </a:lnTo>
                <a:lnTo>
                  <a:pt x="717334" y="307860"/>
                </a:lnTo>
                <a:lnTo>
                  <a:pt x="695022" y="341422"/>
                </a:lnTo>
                <a:lnTo>
                  <a:pt x="665097" y="372075"/>
                </a:lnTo>
                <a:lnTo>
                  <a:pt x="628316" y="399335"/>
                </a:lnTo>
                <a:lnTo>
                  <a:pt x="585435" y="422721"/>
                </a:lnTo>
                <a:lnTo>
                  <a:pt x="537211" y="441749"/>
                </a:lnTo>
                <a:lnTo>
                  <a:pt x="484400" y="455938"/>
                </a:lnTo>
                <a:lnTo>
                  <a:pt x="427759" y="464805"/>
                </a:lnTo>
                <a:lnTo>
                  <a:pt x="368045" y="467868"/>
                </a:lnTo>
                <a:lnTo>
                  <a:pt x="308332" y="464805"/>
                </a:lnTo>
                <a:lnTo>
                  <a:pt x="251691" y="455938"/>
                </a:lnTo>
                <a:lnTo>
                  <a:pt x="198880" y="441749"/>
                </a:lnTo>
                <a:lnTo>
                  <a:pt x="150656" y="422721"/>
                </a:lnTo>
                <a:lnTo>
                  <a:pt x="107775" y="399335"/>
                </a:lnTo>
                <a:lnTo>
                  <a:pt x="70994" y="372075"/>
                </a:lnTo>
                <a:lnTo>
                  <a:pt x="41069" y="341422"/>
                </a:lnTo>
                <a:lnTo>
                  <a:pt x="18757" y="307860"/>
                </a:lnTo>
                <a:lnTo>
                  <a:pt x="4815" y="271869"/>
                </a:lnTo>
                <a:lnTo>
                  <a:pt x="0" y="233934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AAAB7A2C-505E-4D82-8813-FFA94A651824}"/>
              </a:ext>
            </a:extLst>
          </p:cNvPr>
          <p:cNvSpPr/>
          <p:nvPr/>
        </p:nvSpPr>
        <p:spPr>
          <a:xfrm>
            <a:off x="8936735" y="6550153"/>
            <a:ext cx="114300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0DD15C29-D7ED-4BC7-9FEA-AF2160DDA77A}"/>
              </a:ext>
            </a:extLst>
          </p:cNvPr>
          <p:cNvSpPr txBox="1"/>
          <p:nvPr/>
        </p:nvSpPr>
        <p:spPr>
          <a:xfrm>
            <a:off x="8073390" y="5998178"/>
            <a:ext cx="197993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STARVATION!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0AD1137-D558-4FD3-A6F4-0326201701E2}"/>
              </a:ext>
            </a:extLst>
          </p:cNvPr>
          <p:cNvSpPr txBox="1"/>
          <p:nvPr/>
        </p:nvSpPr>
        <p:spPr>
          <a:xfrm>
            <a:off x="4796409" y="3008504"/>
            <a:ext cx="11087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solidFill>
                  <a:srgbClr val="750E6C"/>
                </a:solidFill>
                <a:latin typeface="Arial"/>
                <a:cs typeface="Arial"/>
              </a:rPr>
              <a:t>Head  </a:t>
            </a:r>
            <a:r>
              <a:rPr sz="2400" dirty="0">
                <a:solidFill>
                  <a:srgbClr val="750E6C"/>
                </a:solidFill>
                <a:latin typeface="Arial"/>
                <a:cs typeface="Arial"/>
              </a:rPr>
              <a:t>starts</a:t>
            </a:r>
            <a:r>
              <a:rPr sz="2400" spc="-11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50E6C"/>
                </a:solidFill>
                <a:latin typeface="Arial"/>
                <a:cs typeface="Arial"/>
              </a:rPr>
              <a:t>at  </a:t>
            </a:r>
            <a:r>
              <a:rPr sz="2400" spc="-5" dirty="0">
                <a:solidFill>
                  <a:srgbClr val="750E6C"/>
                </a:solidFill>
                <a:latin typeface="Arial"/>
                <a:cs typeface="Arial"/>
              </a:rPr>
              <a:t>53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883FC34-1AB5-4204-B62B-7DDF16CA4485}"/>
              </a:ext>
            </a:extLst>
          </p:cNvPr>
          <p:cNvSpPr/>
          <p:nvPr/>
        </p:nvSpPr>
        <p:spPr>
          <a:xfrm>
            <a:off x="4529327" y="3139439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315E402A-3215-496E-871D-0840E9469E14}"/>
              </a:ext>
            </a:extLst>
          </p:cNvPr>
          <p:cNvSpPr txBox="1"/>
          <p:nvPr/>
        </p:nvSpPr>
        <p:spPr>
          <a:xfrm>
            <a:off x="7524750" y="2891791"/>
            <a:ext cx="1822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9890" algn="r">
              <a:spcBef>
                <a:spcPts val="100"/>
              </a:spcBef>
            </a:pPr>
            <a:r>
              <a:rPr sz="2400" spc="-55" dirty="0">
                <a:latin typeface="Arial"/>
                <a:cs typeface="Arial"/>
              </a:rPr>
              <a:t>Total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head  </a:t>
            </a:r>
            <a:r>
              <a:rPr sz="2400" dirty="0">
                <a:latin typeface="Arial"/>
                <a:cs typeface="Arial"/>
              </a:rPr>
              <a:t>moveme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t:  </a:t>
            </a:r>
            <a:r>
              <a:rPr sz="2400" spc="-5" dirty="0">
                <a:latin typeface="Arial"/>
                <a:cs typeface="Arial"/>
              </a:rPr>
              <a:t>236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cylinders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446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30" dirty="0"/>
              <a:t>Variants </a:t>
            </a:r>
            <a:r>
              <a:rPr lang="en-US" altLang="zh-TW" sz="3600" b="1" cap="none" spc="-10" dirty="0"/>
              <a:t>of</a:t>
            </a:r>
            <a:r>
              <a:rPr lang="en-US" altLang="zh-TW" sz="3600" b="1" cap="none" spc="-20" dirty="0"/>
              <a:t> </a:t>
            </a:r>
            <a:r>
              <a:rPr lang="en-US" altLang="zh-TW" sz="3600" b="1" cap="none" dirty="0"/>
              <a:t>SCAN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SCAN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(a.k.a.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Elevator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280670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Moves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head across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tracks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of the disk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one end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other end, and services requests in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order.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Reverses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direction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the head at the other end.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F-SCAN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It uses two sub-queues.</a:t>
            </a: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Freezes the second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queue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requests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during a</a:t>
            </a:r>
            <a:r>
              <a:rPr lang="en-US" altLang="zh-TW" sz="24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sweep of first queue.</a:t>
            </a:r>
            <a:endParaRPr lang="en-US" altLang="zh-TW" sz="2400" dirty="0">
              <a:latin typeface="Arial"/>
              <a:cs typeface="Arial"/>
            </a:endParaRPr>
          </a:p>
          <a:p>
            <a:pPr marL="756285" marR="63690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15" dirty="0">
                <a:solidFill>
                  <a:srgbClr val="FF0000"/>
                </a:solidFill>
                <a:latin typeface="Arial"/>
                <a:cs typeface="Arial"/>
              </a:rPr>
              <a:t>Avoids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starvation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of far-away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requests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by delaying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servicing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late-arriving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(but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nearer by)</a:t>
            </a:r>
            <a:r>
              <a:rPr lang="en-US" altLang="zh-TW" sz="24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request.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C-SCAN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5080" lvl="1" indent="-287020" algn="just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head reaches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end,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immediately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returns to 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beginning and services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requests from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beginning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end  (i.e.,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always serves in one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direction).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 algn="just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15" dirty="0">
                <a:solidFill>
                  <a:srgbClr val="FF0000"/>
                </a:solidFill>
                <a:latin typeface="Arial"/>
                <a:cs typeface="Arial"/>
              </a:rPr>
              <a:t>Avoids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favoring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middle</a:t>
            </a:r>
            <a:r>
              <a:rPr lang="en-US" altLang="zh-TW" sz="24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locations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45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61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Class</a:t>
            </a:r>
            <a:r>
              <a:rPr lang="en-US" altLang="zh-TW" sz="3600" b="1" cap="none" spc="-70" dirty="0"/>
              <a:t> </a:t>
            </a:r>
            <a:r>
              <a:rPr lang="en-US" altLang="zh-TW" sz="3600" b="1" cap="none" spc="-5" dirty="0"/>
              <a:t>Discussion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marR="5080" indent="-3429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Question: Why </a:t>
            </a:r>
            <a:r>
              <a:rPr lang="en-US" altLang="zh-TW" spc="-70" dirty="0">
                <a:solidFill>
                  <a:srgbClr val="333333"/>
                </a:solidFill>
                <a:latin typeface="Arial"/>
                <a:cs typeface="Arial"/>
              </a:rPr>
              <a:t>SSTF,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SCAN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and its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variants cannot 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deliver 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best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scheduling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results?</a:t>
            </a:r>
            <a:endParaRPr lang="en-US" altLang="zh-TW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lang="en-US" altLang="zh-TW" sz="4000" dirty="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5" dirty="0">
                <a:solidFill>
                  <a:srgbClr val="FF0000"/>
                </a:solidFill>
                <a:latin typeface="Arial"/>
                <a:cs typeface="Arial"/>
              </a:rPr>
              <a:t>Answer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They don’t consider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rotation</a:t>
            </a:r>
            <a:r>
              <a:rPr lang="en-US" altLang="zh-TW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pc="-40" dirty="0">
                <a:solidFill>
                  <a:srgbClr val="FF0000"/>
                </a:solidFill>
                <a:latin typeface="Arial"/>
                <a:cs typeface="Arial"/>
              </a:rPr>
              <a:t>delay</a:t>
            </a:r>
            <a:r>
              <a:rPr lang="en-US" altLang="zh-TW" spc="-4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dirty="0">
              <a:latin typeface="Arial"/>
              <a:cs typeface="Arial"/>
            </a:endParaRPr>
          </a:p>
          <a:p>
            <a:pPr marL="45720" indent="0" algn="ctr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I/O </a:t>
            </a:r>
            <a:r>
              <a:rPr lang="en-US" altLang="zh-TW" b="1" spc="-15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lang="en-US" altLang="zh-TW" spc="-1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sum of three major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components.</a:t>
            </a:r>
            <a:endParaRPr lang="en-US" altLang="zh-TW" dirty="0">
              <a:latin typeface="Arial"/>
              <a:cs typeface="Arial"/>
            </a:endParaRPr>
          </a:p>
          <a:p>
            <a:pPr marL="45720" indent="0">
              <a:lnSpc>
                <a:spcPct val="13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46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670DFF6-110A-4CA9-B2D5-3F6649076107}"/>
              </a:ext>
            </a:extLst>
          </p:cNvPr>
          <p:cNvSpPr/>
          <p:nvPr/>
        </p:nvSpPr>
        <p:spPr>
          <a:xfrm>
            <a:off x="3462758" y="4221088"/>
            <a:ext cx="5263308" cy="338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C3762A7-50CC-4CE6-8D42-9C6D942A1FF1}"/>
              </a:ext>
            </a:extLst>
          </p:cNvPr>
          <p:cNvSpPr/>
          <p:nvPr/>
        </p:nvSpPr>
        <p:spPr>
          <a:xfrm>
            <a:off x="5631678" y="4077631"/>
            <a:ext cx="1435735" cy="574675"/>
          </a:xfrm>
          <a:custGeom>
            <a:avLst/>
            <a:gdLst/>
            <a:ahLst/>
            <a:cxnLst/>
            <a:rect l="l" t="t" r="r" b="b"/>
            <a:pathLst>
              <a:path w="1435735" h="574675">
                <a:moveTo>
                  <a:pt x="0" y="287273"/>
                </a:moveTo>
                <a:lnTo>
                  <a:pt x="11562" y="235645"/>
                </a:lnTo>
                <a:lnTo>
                  <a:pt x="44900" y="187048"/>
                </a:lnTo>
                <a:lnTo>
                  <a:pt x="97987" y="142296"/>
                </a:lnTo>
                <a:lnTo>
                  <a:pt x="131304" y="121615"/>
                </a:lnTo>
                <a:lnTo>
                  <a:pt x="168798" y="102201"/>
                </a:lnTo>
                <a:lnTo>
                  <a:pt x="210216" y="84153"/>
                </a:lnTo>
                <a:lnTo>
                  <a:pt x="255306" y="67574"/>
                </a:lnTo>
                <a:lnTo>
                  <a:pt x="303814" y="52565"/>
                </a:lnTo>
                <a:lnTo>
                  <a:pt x="355487" y="39228"/>
                </a:lnTo>
                <a:lnTo>
                  <a:pt x="410071" y="27665"/>
                </a:lnTo>
                <a:lnTo>
                  <a:pt x="467314" y="17976"/>
                </a:lnTo>
                <a:lnTo>
                  <a:pt x="526961" y="10264"/>
                </a:lnTo>
                <a:lnTo>
                  <a:pt x="588761" y="4629"/>
                </a:lnTo>
                <a:lnTo>
                  <a:pt x="652460" y="1174"/>
                </a:lnTo>
                <a:lnTo>
                  <a:pt x="717803" y="0"/>
                </a:lnTo>
                <a:lnTo>
                  <a:pt x="783147" y="1174"/>
                </a:lnTo>
                <a:lnTo>
                  <a:pt x="846846" y="4629"/>
                </a:lnTo>
                <a:lnTo>
                  <a:pt x="908646" y="10264"/>
                </a:lnTo>
                <a:lnTo>
                  <a:pt x="968293" y="17976"/>
                </a:lnTo>
                <a:lnTo>
                  <a:pt x="1025536" y="27665"/>
                </a:lnTo>
                <a:lnTo>
                  <a:pt x="1080120" y="39228"/>
                </a:lnTo>
                <a:lnTo>
                  <a:pt x="1131793" y="52565"/>
                </a:lnTo>
                <a:lnTo>
                  <a:pt x="1180301" y="67574"/>
                </a:lnTo>
                <a:lnTo>
                  <a:pt x="1225391" y="84153"/>
                </a:lnTo>
                <a:lnTo>
                  <a:pt x="1266809" y="102201"/>
                </a:lnTo>
                <a:lnTo>
                  <a:pt x="1304303" y="121615"/>
                </a:lnTo>
                <a:lnTo>
                  <a:pt x="1337620" y="142296"/>
                </a:lnTo>
                <a:lnTo>
                  <a:pt x="1390707" y="187048"/>
                </a:lnTo>
                <a:lnTo>
                  <a:pt x="1424045" y="235645"/>
                </a:lnTo>
                <a:lnTo>
                  <a:pt x="1435607" y="287273"/>
                </a:lnTo>
                <a:lnTo>
                  <a:pt x="1432675" y="313416"/>
                </a:lnTo>
                <a:lnTo>
                  <a:pt x="1409971" y="363630"/>
                </a:lnTo>
                <a:lnTo>
                  <a:pt x="1366506" y="410406"/>
                </a:lnTo>
                <a:lnTo>
                  <a:pt x="1304303" y="452932"/>
                </a:lnTo>
                <a:lnTo>
                  <a:pt x="1266809" y="472346"/>
                </a:lnTo>
                <a:lnTo>
                  <a:pt x="1225391" y="490394"/>
                </a:lnTo>
                <a:lnTo>
                  <a:pt x="1180301" y="506973"/>
                </a:lnTo>
                <a:lnTo>
                  <a:pt x="1131793" y="521982"/>
                </a:lnTo>
                <a:lnTo>
                  <a:pt x="1080120" y="535319"/>
                </a:lnTo>
                <a:lnTo>
                  <a:pt x="1025536" y="546882"/>
                </a:lnTo>
                <a:lnTo>
                  <a:pt x="968293" y="556571"/>
                </a:lnTo>
                <a:lnTo>
                  <a:pt x="908646" y="564283"/>
                </a:lnTo>
                <a:lnTo>
                  <a:pt x="846846" y="569918"/>
                </a:lnTo>
                <a:lnTo>
                  <a:pt x="783147" y="573373"/>
                </a:lnTo>
                <a:lnTo>
                  <a:pt x="717803" y="574547"/>
                </a:lnTo>
                <a:lnTo>
                  <a:pt x="652460" y="573373"/>
                </a:lnTo>
                <a:lnTo>
                  <a:pt x="588761" y="569918"/>
                </a:lnTo>
                <a:lnTo>
                  <a:pt x="526961" y="564283"/>
                </a:lnTo>
                <a:lnTo>
                  <a:pt x="467314" y="556571"/>
                </a:lnTo>
                <a:lnTo>
                  <a:pt x="410071" y="546882"/>
                </a:lnTo>
                <a:lnTo>
                  <a:pt x="355487" y="535319"/>
                </a:lnTo>
                <a:lnTo>
                  <a:pt x="303814" y="521982"/>
                </a:lnTo>
                <a:lnTo>
                  <a:pt x="255306" y="506973"/>
                </a:lnTo>
                <a:lnTo>
                  <a:pt x="210216" y="490394"/>
                </a:lnTo>
                <a:lnTo>
                  <a:pt x="168798" y="472346"/>
                </a:lnTo>
                <a:lnTo>
                  <a:pt x="131304" y="452932"/>
                </a:lnTo>
                <a:lnTo>
                  <a:pt x="97987" y="432251"/>
                </a:lnTo>
                <a:lnTo>
                  <a:pt x="44900" y="387499"/>
                </a:lnTo>
                <a:lnTo>
                  <a:pt x="11562" y="338902"/>
                </a:lnTo>
                <a:lnTo>
                  <a:pt x="0" y="287273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275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5" dirty="0"/>
              <a:t>Shortest Positioning </a:t>
            </a:r>
            <a:r>
              <a:rPr lang="en-US" altLang="zh-TW" sz="3600" b="1" cap="none" spc="-20" dirty="0"/>
              <a:t>Time </a:t>
            </a:r>
            <a:r>
              <a:rPr lang="en-US" altLang="zh-TW" sz="3600" b="1" cap="none" spc="-5" dirty="0"/>
              <a:t>First</a:t>
            </a:r>
            <a:r>
              <a:rPr lang="en-US" altLang="zh-TW" sz="3600" b="1" cap="none" spc="65" dirty="0"/>
              <a:t> </a:t>
            </a:r>
            <a:r>
              <a:rPr lang="en-US" altLang="zh-TW" sz="3600" b="1" cap="none" spc="-5" dirty="0"/>
              <a:t>(SPTF)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Shortest Position </a:t>
            </a:r>
            <a:r>
              <a:rPr lang="en-US" altLang="zh-TW" sz="2800" b="1" spc="-15" dirty="0">
                <a:solidFill>
                  <a:srgbClr val="333333"/>
                </a:solidFill>
                <a:latin typeface="Arial"/>
                <a:cs typeface="Arial"/>
              </a:rPr>
              <a:t>Time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First</a:t>
            </a:r>
            <a:r>
              <a:rPr lang="en-US" altLang="zh-TW" sz="2800" b="1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(SPTF)</a:t>
            </a:r>
            <a:endParaRPr lang="en-US" altLang="zh-TW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2" indent="-287020">
              <a:spcBef>
                <a:spcPts val="680"/>
              </a:spcBef>
              <a:buFont typeface="Arial" pitchFamily="34" charset="0"/>
              <a:buChar char="–"/>
              <a:tabLst>
                <a:tab pos="29972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Estimates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the sum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of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seek time and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rotation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delay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from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disk head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location.</a:t>
            </a:r>
          </a:p>
          <a:p>
            <a:pPr marL="756285" lvl="2" indent="-287020">
              <a:spcBef>
                <a:spcPts val="680"/>
              </a:spcBef>
              <a:buFont typeface="Arial" pitchFamily="34" charset="0"/>
              <a:buChar char="–"/>
              <a:tabLst>
                <a:tab pos="2997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2" indent="-287020">
              <a:spcBef>
                <a:spcPts val="680"/>
              </a:spcBef>
              <a:buFont typeface="Arial" pitchFamily="34" charset="0"/>
              <a:buChar char="–"/>
              <a:tabLst>
                <a:tab pos="2997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2" indent="-287020">
              <a:spcBef>
                <a:spcPts val="680"/>
              </a:spcBef>
              <a:buFont typeface="Arial" pitchFamily="34" charset="0"/>
              <a:buChar char="–"/>
              <a:tabLst>
                <a:tab pos="2997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2" indent="-287020">
              <a:spcBef>
                <a:spcPts val="680"/>
              </a:spcBef>
              <a:buFont typeface="Arial" pitchFamily="34" charset="0"/>
              <a:buChar char="–"/>
              <a:tabLst>
                <a:tab pos="2997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2" indent="-287020">
              <a:spcBef>
                <a:spcPts val="680"/>
              </a:spcBef>
              <a:buFont typeface="Arial" pitchFamily="34" charset="0"/>
              <a:buChar char="–"/>
              <a:tabLst>
                <a:tab pos="2997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2" indent="-287020">
              <a:spcBef>
                <a:spcPts val="680"/>
              </a:spcBef>
              <a:buFont typeface="Arial" pitchFamily="34" charset="0"/>
              <a:buChar char="–"/>
              <a:tabLst>
                <a:tab pos="2997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2" indent="-287020">
              <a:spcBef>
                <a:spcPts val="680"/>
              </a:spcBef>
              <a:buFont typeface="Arial" pitchFamily="34" charset="0"/>
              <a:buChar char="–"/>
              <a:tabLst>
                <a:tab pos="299720" algn="l"/>
              </a:tabLst>
            </a:pP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6285" lvl="2" indent="-287020">
              <a:spcBef>
                <a:spcPts val="680"/>
              </a:spcBef>
              <a:buChar char="–"/>
              <a:tabLst>
                <a:tab pos="29972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Limitation: Usually performed within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drive, but not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lang="en-US" altLang="zh-TW" sz="2400" spc="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OS.</a:t>
            </a:r>
            <a:endParaRPr lang="en-US" altLang="zh-TW" sz="2400" dirty="0">
              <a:latin typeface="Arial"/>
              <a:cs typeface="Arial"/>
            </a:endParaRPr>
          </a:p>
          <a:p>
            <a:pPr marL="927100" marR="318135" lvl="2">
              <a:spcBef>
                <a:spcPts val="484"/>
              </a:spcBef>
              <a:tabLst>
                <a:tab pos="698500" algn="l"/>
                <a:tab pos="6991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Why? The OS generally does not have a good idea where</a:t>
            </a:r>
            <a:r>
              <a:rPr lang="en-US" altLang="zh-TW" sz="2400" spc="-2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track  boundaries are or where the disk head currently</a:t>
            </a:r>
            <a:r>
              <a:rPr lang="en-US" altLang="zh-TW" sz="2400" spc="-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is.</a:t>
            </a:r>
            <a:endParaRPr lang="en-US" altLang="zh-TW" sz="2400" dirty="0">
              <a:latin typeface="Arial"/>
              <a:cs typeface="Arial"/>
            </a:endParaRPr>
          </a:p>
          <a:p>
            <a:pPr marL="469265" marR="5080" indent="0">
              <a:spcBef>
                <a:spcPts val="595"/>
              </a:spcBef>
              <a:buNone/>
            </a:pP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47</a:t>
            </a:fld>
            <a:endParaRPr lang="zh-TW" altLang="en-US" dirty="0">
              <a:uFillTx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E772CB2-21A4-4862-AFBB-BE85FA2E126F}"/>
              </a:ext>
            </a:extLst>
          </p:cNvPr>
          <p:cNvSpPr/>
          <p:nvPr/>
        </p:nvSpPr>
        <p:spPr>
          <a:xfrm>
            <a:off x="4582244" y="2060848"/>
            <a:ext cx="2910354" cy="2934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5807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spc="-5" dirty="0"/>
              <a:t>Other </a:t>
            </a:r>
            <a:r>
              <a:rPr lang="en-US" altLang="zh-TW" sz="3600" b="1" cap="none" dirty="0"/>
              <a:t>Disk </a:t>
            </a:r>
            <a:r>
              <a:rPr lang="en-US" altLang="zh-TW" sz="3600" b="1" cap="none" spc="-5" dirty="0"/>
              <a:t>Scheduling</a:t>
            </a:r>
            <a:r>
              <a:rPr lang="en-US" altLang="zh-TW" sz="3600" b="1" cap="none" spc="-40" dirty="0"/>
              <a:t> </a:t>
            </a:r>
            <a:r>
              <a:rPr lang="en-US" altLang="zh-TW" sz="3600" b="1" cap="none" dirty="0"/>
              <a:t>Issues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12700">
              <a:spcBef>
                <a:spcPts val="790"/>
              </a:spcBef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Q1.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Where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 disk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scheduling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performed?</a:t>
            </a:r>
            <a:endParaRPr lang="en-US" altLang="zh-TW" sz="2800" dirty="0">
              <a:latin typeface="Arial"/>
              <a:cs typeface="Arial"/>
            </a:endParaRPr>
          </a:p>
          <a:p>
            <a:pPr marL="756285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At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both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OS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(in block layer) and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disk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1155700" lvl="1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OS scheduler picks a few best</a:t>
            </a:r>
            <a:r>
              <a:rPr lang="en-US" altLang="zh-TW" spc="-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requests;</a:t>
            </a:r>
            <a:endParaRPr lang="en-US" altLang="zh-TW" dirty="0">
              <a:latin typeface="Arial"/>
              <a:cs typeface="Arial"/>
            </a:endParaRPr>
          </a:p>
          <a:p>
            <a:pPr marL="1155700" lvl="1" indent="-229235">
              <a:spcBef>
                <a:spcPts val="480"/>
              </a:spcBef>
              <a:tabLst>
                <a:tab pos="1155700" algn="l"/>
                <a:tab pos="1156335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disk scheduler selects the best</a:t>
            </a:r>
            <a:r>
              <a:rPr lang="en-US" altLang="zh-TW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possible</a:t>
            </a:r>
            <a:r>
              <a:rPr lang="en-US" altLang="zh-TW" sz="2400" dirty="0"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order (e.g.,</a:t>
            </a:r>
            <a:r>
              <a:rPr lang="en-US" altLang="zh-TW" sz="2000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SPTF).</a:t>
            </a:r>
            <a:endParaRPr lang="en-US" altLang="zh-TW" sz="2000" dirty="0">
              <a:latin typeface="Arial"/>
              <a:cs typeface="Arial"/>
            </a:endParaRPr>
          </a:p>
          <a:p>
            <a:pPr marL="12700" marR="1431290">
              <a:spcBef>
                <a:spcPts val="655"/>
              </a:spcBef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Q2. Can we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merge I/O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further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improve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  <a:p>
            <a:pPr marL="0" marR="1431290" indent="0">
              <a:spcBef>
                <a:spcPts val="655"/>
              </a:spcBef>
              <a:buNone/>
            </a:pP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      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performance?</a:t>
            </a:r>
            <a:endParaRPr lang="en-US" altLang="zh-TW" sz="2800" dirty="0">
              <a:latin typeface="Arial"/>
              <a:cs typeface="Arial"/>
            </a:endParaRPr>
          </a:p>
          <a:p>
            <a:pPr marL="756285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Consider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series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requests: 33, 8,</a:t>
            </a:r>
            <a:r>
              <a:rPr lang="en-US" altLang="zh-TW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34.</a:t>
            </a:r>
            <a:endParaRPr lang="en-US" altLang="zh-TW" dirty="0">
              <a:latin typeface="Arial"/>
              <a:cs typeface="Arial"/>
            </a:endParaRPr>
          </a:p>
          <a:p>
            <a:pPr marL="756285" marR="266065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scheduler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should merge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requests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for 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blocks 33 and 34 into a single</a:t>
            </a:r>
            <a:r>
              <a:rPr lang="en-US" altLang="zh-TW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request.</a:t>
            </a:r>
            <a:endParaRPr lang="en-US" altLang="zh-TW" dirty="0">
              <a:latin typeface="Arial"/>
              <a:cs typeface="Arial"/>
            </a:endParaRPr>
          </a:p>
          <a:p>
            <a:pPr marL="12700">
              <a:spcBef>
                <a:spcPts val="785"/>
              </a:spcBef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Q3.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How long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should the OS wait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before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issuing an</a:t>
            </a:r>
            <a:r>
              <a:rPr lang="en-US" altLang="zh-TW" sz="28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I/O?</a:t>
            </a:r>
            <a:endParaRPr lang="en-US" altLang="zh-TW" sz="2800" dirty="0">
              <a:latin typeface="Arial"/>
              <a:cs typeface="Arial"/>
            </a:endParaRPr>
          </a:p>
          <a:p>
            <a:pPr marL="756285" marR="709930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waiting,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new and “better”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request may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arrive at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disk, and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thus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overall 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efficiency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increased.</a:t>
            </a:r>
            <a:endParaRPr lang="en-US" altLang="zh-TW" dirty="0">
              <a:latin typeface="Arial"/>
              <a:cs typeface="Arial"/>
            </a:endParaRPr>
          </a:p>
          <a:p>
            <a:pPr marL="756285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It is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tricky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decide “when” and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“how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long”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wait.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48</a:t>
            </a:fld>
            <a:endParaRPr lang="zh-TW" altLang="en-US" dirty="0">
              <a:uFillTx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9603D04-3CBD-4A91-B041-33D1DCEB5ED9}"/>
              </a:ext>
            </a:extLst>
          </p:cNvPr>
          <p:cNvSpPr txBox="1"/>
          <p:nvPr/>
        </p:nvSpPr>
        <p:spPr>
          <a:xfrm>
            <a:off x="9694812" y="54058"/>
            <a:ext cx="2197735" cy="458459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88265" rIns="0" bIns="0" rtlCol="0">
            <a:spAutoFit/>
          </a:bodyPr>
          <a:lstStyle/>
          <a:p>
            <a:pPr marL="356870">
              <a:spcAft>
                <a:spcPts val="600"/>
              </a:spcAft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EDBB92E-A891-4DD7-8732-91B326959EF0}"/>
              </a:ext>
            </a:extLst>
          </p:cNvPr>
          <p:cNvSpPr txBox="1"/>
          <p:nvPr/>
        </p:nvSpPr>
        <p:spPr>
          <a:xfrm>
            <a:off x="9694812" y="665180"/>
            <a:ext cx="2197735" cy="45910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88900" rIns="0" bIns="0" rtlCol="0">
            <a:spAutoFit/>
          </a:bodyPr>
          <a:lstStyle/>
          <a:p>
            <a:pPr marL="303530">
              <a:spcAft>
                <a:spcPts val="600"/>
              </a:spcAft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C2B9D9E-C4B7-4645-A139-AC235FD3CCFC}"/>
              </a:ext>
            </a:extLst>
          </p:cNvPr>
          <p:cNvSpPr txBox="1"/>
          <p:nvPr/>
        </p:nvSpPr>
        <p:spPr>
          <a:xfrm>
            <a:off x="9694812" y="2370537"/>
            <a:ext cx="2197735" cy="45910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88900" rIns="0" bIns="0" rtlCol="0">
            <a:spAutoFit/>
          </a:bodyPr>
          <a:lstStyle/>
          <a:p>
            <a:pPr marL="184785">
              <a:spcAft>
                <a:spcPts val="600"/>
              </a:spcAft>
            </a:pPr>
            <a:r>
              <a:rPr sz="2400" spc="-5" dirty="0">
                <a:latin typeface="Arial"/>
                <a:cs typeface="Arial"/>
              </a:rPr>
              <a:t>Device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53F26BA-71D1-4E21-8B3B-95F5C1EE1C02}"/>
              </a:ext>
            </a:extLst>
          </p:cNvPr>
          <p:cNvSpPr txBox="1"/>
          <p:nvPr/>
        </p:nvSpPr>
        <p:spPr>
          <a:xfrm>
            <a:off x="9694812" y="1276306"/>
            <a:ext cx="2197735" cy="408445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38735" rIns="0" bIns="0" rtlCol="0">
            <a:spAutoFit/>
          </a:bodyPr>
          <a:lstStyle/>
          <a:p>
            <a:pPr marL="303530">
              <a:spcAft>
                <a:spcPts val="600"/>
              </a:spcAft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62D3891-30E5-4A35-AFE8-AA1BF299723C}"/>
              </a:ext>
            </a:extLst>
          </p:cNvPr>
          <p:cNvSpPr txBox="1"/>
          <p:nvPr/>
        </p:nvSpPr>
        <p:spPr>
          <a:xfrm>
            <a:off x="9803778" y="1776945"/>
            <a:ext cx="1983105" cy="428964"/>
          </a:xfrm>
          <a:prstGeom prst="rect">
            <a:avLst/>
          </a:prstGeom>
          <a:solidFill>
            <a:srgbClr val="FFCCCC"/>
          </a:solidFill>
          <a:ln w="28955">
            <a:solidFill>
              <a:srgbClr val="FF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06070">
              <a:spcAft>
                <a:spcPts val="600"/>
              </a:spcAft>
            </a:pPr>
            <a:r>
              <a:rPr sz="2400" spc="-5" dirty="0">
                <a:latin typeface="Arial"/>
                <a:cs typeface="Arial"/>
              </a:rPr>
              <a:t>Scheduler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E8D8BA76-FB54-4492-BEB0-DCF3CFEA9B92}"/>
              </a:ext>
            </a:extLst>
          </p:cNvPr>
          <p:cNvSpPr txBox="1"/>
          <p:nvPr/>
        </p:nvSpPr>
        <p:spPr>
          <a:xfrm>
            <a:off x="9694811" y="2919445"/>
            <a:ext cx="2197735" cy="408445"/>
          </a:xfrm>
          <a:prstGeom prst="rect">
            <a:avLst/>
          </a:prstGeom>
          <a:solidFill>
            <a:srgbClr val="F8E3B1"/>
          </a:solidFill>
        </p:spPr>
        <p:txBody>
          <a:bodyPr vert="horz" wrap="square" lIns="0" tIns="38735" rIns="0" bIns="0" rtlCol="0">
            <a:spAutoFit/>
          </a:bodyPr>
          <a:lstStyle/>
          <a:p>
            <a:pPr marL="431800">
              <a:spcAft>
                <a:spcPts val="600"/>
              </a:spcAft>
            </a:pPr>
            <a:r>
              <a:rPr sz="2400" spc="-5" dirty="0">
                <a:latin typeface="Arial"/>
                <a:cs typeface="Arial"/>
              </a:rPr>
              <a:t>Hard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382DCAC-255E-493C-9854-2FE5B7D12BEB}"/>
              </a:ext>
            </a:extLst>
          </p:cNvPr>
          <p:cNvSpPr txBox="1"/>
          <p:nvPr/>
        </p:nvSpPr>
        <p:spPr>
          <a:xfrm>
            <a:off x="9803778" y="3470247"/>
            <a:ext cx="1983105" cy="429605"/>
          </a:xfrm>
          <a:prstGeom prst="rect">
            <a:avLst/>
          </a:prstGeom>
          <a:solidFill>
            <a:srgbClr val="FFCCCC"/>
          </a:solidFill>
          <a:ln w="28955">
            <a:solidFill>
              <a:srgbClr val="FF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06070">
              <a:spcAft>
                <a:spcPts val="600"/>
              </a:spcAft>
            </a:pPr>
            <a:r>
              <a:rPr sz="2400" spc="-5" dirty="0">
                <a:latin typeface="Arial"/>
                <a:cs typeface="Arial"/>
              </a:rPr>
              <a:t>Scheduler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226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dirty="0"/>
              <a:t>Summary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49</a:t>
            </a:fld>
            <a:endParaRPr lang="zh-TW" altLang="en-US" dirty="0">
              <a:uFillTx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81CD458-FE98-4AFA-BE8B-C81E8A827000}"/>
              </a:ext>
            </a:extLst>
          </p:cNvPr>
          <p:cNvSpPr/>
          <p:nvPr/>
        </p:nvSpPr>
        <p:spPr>
          <a:xfrm>
            <a:off x="8758708" y="1343742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8"/>
                </a:moveTo>
                <a:lnTo>
                  <a:pt x="2197607" y="559308"/>
                </a:lnTo>
                <a:lnTo>
                  <a:pt x="2197607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A612DAC-8DF0-4240-8B01-88D314FB928C}"/>
              </a:ext>
            </a:extLst>
          </p:cNvPr>
          <p:cNvSpPr txBox="1"/>
          <p:nvPr/>
        </p:nvSpPr>
        <p:spPr>
          <a:xfrm>
            <a:off x="9102624" y="1420018"/>
            <a:ext cx="1514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15AC60E-9346-4F1C-90DC-A17698582944}"/>
              </a:ext>
            </a:extLst>
          </p:cNvPr>
          <p:cNvSpPr/>
          <p:nvPr/>
        </p:nvSpPr>
        <p:spPr>
          <a:xfrm>
            <a:off x="8758708" y="2533986"/>
            <a:ext cx="2197735" cy="558165"/>
          </a:xfrm>
          <a:custGeom>
            <a:avLst/>
            <a:gdLst/>
            <a:ahLst/>
            <a:cxnLst/>
            <a:rect l="l" t="t" r="r" b="b"/>
            <a:pathLst>
              <a:path w="2197734" h="558164">
                <a:moveTo>
                  <a:pt x="0" y="557784"/>
                </a:moveTo>
                <a:lnTo>
                  <a:pt x="2197607" y="557784"/>
                </a:lnTo>
                <a:lnTo>
                  <a:pt x="2197607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144C7E3-EFF8-494B-A842-42E8A344C221}"/>
              </a:ext>
            </a:extLst>
          </p:cNvPr>
          <p:cNvSpPr txBox="1"/>
          <p:nvPr/>
        </p:nvSpPr>
        <p:spPr>
          <a:xfrm>
            <a:off x="9049283" y="2610565"/>
            <a:ext cx="161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AA5DB37-C5F0-46C1-BEFC-096D4AE3699B}"/>
              </a:ext>
            </a:extLst>
          </p:cNvPr>
          <p:cNvSpPr/>
          <p:nvPr/>
        </p:nvSpPr>
        <p:spPr>
          <a:xfrm>
            <a:off x="8758708" y="3632790"/>
            <a:ext cx="2197735" cy="559435"/>
          </a:xfrm>
          <a:custGeom>
            <a:avLst/>
            <a:gdLst/>
            <a:ahLst/>
            <a:cxnLst/>
            <a:rect l="l" t="t" r="r" b="b"/>
            <a:pathLst>
              <a:path w="2197734" h="559435">
                <a:moveTo>
                  <a:pt x="0" y="559307"/>
                </a:moveTo>
                <a:lnTo>
                  <a:pt x="2197607" y="559307"/>
                </a:lnTo>
                <a:lnTo>
                  <a:pt x="2197607" y="0"/>
                </a:lnTo>
                <a:lnTo>
                  <a:pt x="0" y="0"/>
                </a:lnTo>
                <a:lnTo>
                  <a:pt x="0" y="559307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E6A617C-1BA7-4488-B6BF-62C828CD8974}"/>
              </a:ext>
            </a:extLst>
          </p:cNvPr>
          <p:cNvSpPr txBox="1"/>
          <p:nvPr/>
        </p:nvSpPr>
        <p:spPr>
          <a:xfrm>
            <a:off x="9049283" y="3709447"/>
            <a:ext cx="161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3F101E6B-CF79-459F-A536-C448C5B0C525}"/>
              </a:ext>
            </a:extLst>
          </p:cNvPr>
          <p:cNvSpPr/>
          <p:nvPr/>
        </p:nvSpPr>
        <p:spPr>
          <a:xfrm>
            <a:off x="9631959" y="1896954"/>
            <a:ext cx="451104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FA3448D-A906-4FB9-B1A5-B96132046DE9}"/>
              </a:ext>
            </a:extLst>
          </p:cNvPr>
          <p:cNvSpPr/>
          <p:nvPr/>
        </p:nvSpPr>
        <p:spPr>
          <a:xfrm>
            <a:off x="9631959" y="3091770"/>
            <a:ext cx="451484" cy="542925"/>
          </a:xfrm>
          <a:custGeom>
            <a:avLst/>
            <a:gdLst/>
            <a:ahLst/>
            <a:cxnLst/>
            <a:rect l="l" t="t" r="r" b="b"/>
            <a:pathLst>
              <a:path w="451484" h="542925">
                <a:moveTo>
                  <a:pt x="451104" y="316991"/>
                </a:moveTo>
                <a:lnTo>
                  <a:pt x="0" y="316991"/>
                </a:lnTo>
                <a:lnTo>
                  <a:pt x="225551" y="542544"/>
                </a:lnTo>
                <a:lnTo>
                  <a:pt x="451104" y="316991"/>
                </a:lnTo>
                <a:close/>
              </a:path>
              <a:path w="451484" h="542925">
                <a:moveTo>
                  <a:pt x="338328" y="225551"/>
                </a:moveTo>
                <a:lnTo>
                  <a:pt x="112775" y="225551"/>
                </a:lnTo>
                <a:lnTo>
                  <a:pt x="112775" y="316991"/>
                </a:lnTo>
                <a:lnTo>
                  <a:pt x="338328" y="316991"/>
                </a:lnTo>
                <a:lnTo>
                  <a:pt x="338328" y="225551"/>
                </a:lnTo>
                <a:close/>
              </a:path>
              <a:path w="451484" h="542925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E6FBB1EB-A3A3-4212-B53D-D97728349AFE}"/>
              </a:ext>
            </a:extLst>
          </p:cNvPr>
          <p:cNvSpPr/>
          <p:nvPr/>
        </p:nvSpPr>
        <p:spPr>
          <a:xfrm>
            <a:off x="9631959" y="4192096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4" h="541020">
                <a:moveTo>
                  <a:pt x="451104" y="315467"/>
                </a:moveTo>
                <a:lnTo>
                  <a:pt x="0" y="315467"/>
                </a:lnTo>
                <a:lnTo>
                  <a:pt x="225551" y="541019"/>
                </a:lnTo>
                <a:lnTo>
                  <a:pt x="451104" y="315467"/>
                </a:lnTo>
                <a:close/>
              </a:path>
              <a:path w="451484" h="541020">
                <a:moveTo>
                  <a:pt x="338328" y="225551"/>
                </a:moveTo>
                <a:lnTo>
                  <a:pt x="112775" y="225551"/>
                </a:lnTo>
                <a:lnTo>
                  <a:pt x="112775" y="315467"/>
                </a:lnTo>
                <a:lnTo>
                  <a:pt x="338328" y="315467"/>
                </a:lnTo>
                <a:lnTo>
                  <a:pt x="338328" y="225551"/>
                </a:lnTo>
                <a:close/>
              </a:path>
              <a:path w="451484" h="541020">
                <a:moveTo>
                  <a:pt x="225551" y="0"/>
                </a:moveTo>
                <a:lnTo>
                  <a:pt x="0" y="225551"/>
                </a:lnTo>
                <a:lnTo>
                  <a:pt x="451104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89C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2B74966-D749-440F-B305-D1E18F71D768}"/>
              </a:ext>
            </a:extLst>
          </p:cNvPr>
          <p:cNvSpPr/>
          <p:nvPr/>
        </p:nvSpPr>
        <p:spPr>
          <a:xfrm>
            <a:off x="9631959" y="5290901"/>
            <a:ext cx="451104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28944F86-5CB8-4582-8708-3D97DFF75EE1}"/>
              </a:ext>
            </a:extLst>
          </p:cNvPr>
          <p:cNvGraphicFramePr>
            <a:graphicFrameLocks noGrp="1"/>
          </p:cNvGraphicFramePr>
          <p:nvPr/>
        </p:nvGraphicFramePr>
        <p:xfrm>
          <a:off x="8720608" y="4682826"/>
          <a:ext cx="2197735" cy="177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Driver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solidFill>
                      <a:srgbClr val="B9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Device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8E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6">
            <a:extLst>
              <a:ext uri="{FF2B5EF4-FFF2-40B4-BE49-F238E27FC236}">
                <a16:creationId xmlns:a16="http://schemas.microsoft.com/office/drawing/2014/main" id="{2967F0F6-7399-41DF-8E5F-9957FD83B944}"/>
              </a:ext>
            </a:extLst>
          </p:cNvPr>
          <p:cNvSpPr txBox="1"/>
          <p:nvPr/>
        </p:nvSpPr>
        <p:spPr>
          <a:xfrm>
            <a:off x="8746770" y="1942419"/>
            <a:ext cx="22231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37664" algn="l"/>
              </a:tabLst>
            </a:pPr>
            <a:r>
              <a:rPr u="heavy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u="heavy" spc="-5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User</a:t>
            </a:r>
            <a:r>
              <a:rPr u="heavy" spc="210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  <a:p>
            <a:pPr marL="1461770">
              <a:spcBef>
                <a:spcPts val="10"/>
              </a:spcBef>
            </a:pPr>
            <a:r>
              <a:rPr spc="-5" dirty="0">
                <a:latin typeface="Arial"/>
                <a:cs typeface="Arial"/>
              </a:rPr>
              <a:t>Kernel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ED93F405-E445-4810-A066-69C6D0C111C8}"/>
              </a:ext>
            </a:extLst>
          </p:cNvPr>
          <p:cNvSpPr txBox="1"/>
          <p:nvPr/>
        </p:nvSpPr>
        <p:spPr>
          <a:xfrm>
            <a:off x="9194699" y="842726"/>
            <a:ext cx="132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I/O</a:t>
            </a:r>
            <a:r>
              <a:rPr sz="2400" b="1" i="1" spc="-9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185BC7D-D070-4AC8-B5BB-2B571D3E9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latin typeface="Arial"/>
                <a:cs typeface="Arial"/>
              </a:rPr>
              <a:t>System Calls</a:t>
            </a:r>
          </a:p>
          <a:p>
            <a:pPr marL="355600" indent="-342900">
              <a:spcBef>
                <a:spcPts val="79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latin typeface="Arial"/>
                <a:cs typeface="Arial"/>
              </a:rPr>
              <a:t>Basics of I/O</a:t>
            </a:r>
            <a:r>
              <a:rPr lang="en-US" altLang="zh-TW" sz="2800" spc="-15" dirty="0">
                <a:latin typeface="Arial"/>
                <a:cs typeface="Arial"/>
              </a:rPr>
              <a:t> </a:t>
            </a:r>
            <a:r>
              <a:rPr lang="en-US" altLang="zh-TW" sz="2800" spc="-5" dirty="0">
                <a:latin typeface="Arial"/>
                <a:cs typeface="Arial"/>
              </a:rPr>
              <a:t>Devices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lang="en-US" altLang="zh-TW" sz="2400" dirty="0">
                <a:latin typeface="Arial"/>
                <a:cs typeface="Arial"/>
              </a:rPr>
              <a:t>System</a:t>
            </a:r>
            <a:r>
              <a:rPr lang="en-US" altLang="zh-TW" sz="2400" spc="-145" dirty="0">
                <a:latin typeface="Arial"/>
                <a:cs typeface="Arial"/>
              </a:rPr>
              <a:t> </a:t>
            </a:r>
            <a:r>
              <a:rPr lang="en-US" altLang="zh-TW" sz="2400" dirty="0">
                <a:latin typeface="Arial"/>
                <a:cs typeface="Arial"/>
              </a:rPr>
              <a:t>Architecture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Canonical Device and Canonical</a:t>
            </a:r>
            <a:r>
              <a:rPr lang="en-US" altLang="zh-TW" sz="2400" spc="11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Protocol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latin typeface="Arial"/>
                <a:cs typeface="Arial"/>
              </a:rPr>
              <a:t>Polling vs.</a:t>
            </a:r>
            <a:r>
              <a:rPr lang="en-US" altLang="zh-TW" sz="2000" spc="-25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Interrupt</a:t>
            </a: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Device Interaction</a:t>
            </a:r>
            <a:r>
              <a:rPr lang="en-US" altLang="zh-TW" sz="240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Methods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latin typeface="Arial"/>
                <a:cs typeface="Arial"/>
              </a:rPr>
              <a:t>Programmed </a:t>
            </a:r>
            <a:r>
              <a:rPr lang="en-US" altLang="zh-TW" sz="2000" spc="-5" dirty="0">
                <a:latin typeface="Arial"/>
                <a:cs typeface="Arial"/>
              </a:rPr>
              <a:t>I/O </a:t>
            </a:r>
            <a:r>
              <a:rPr lang="en-US" altLang="zh-TW" sz="2000" dirty="0">
                <a:latin typeface="Arial"/>
                <a:cs typeface="Arial"/>
              </a:rPr>
              <a:t>vs. Direct Memory</a:t>
            </a:r>
            <a:r>
              <a:rPr lang="en-US" altLang="zh-TW" sz="2000" spc="-260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Access</a:t>
            </a:r>
          </a:p>
          <a:p>
            <a:pPr marL="756285" lvl="1" indent="-287020"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Device</a:t>
            </a:r>
            <a:r>
              <a:rPr lang="en-US" altLang="zh-TW" sz="2400" spc="1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Driver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84"/>
              </a:spcBef>
              <a:tabLst>
                <a:tab pos="1155700" algn="l"/>
                <a:tab pos="1156335" algn="l"/>
              </a:tabLst>
            </a:pPr>
            <a:r>
              <a:rPr lang="en-US" altLang="zh-TW" sz="2000" dirty="0">
                <a:latin typeface="Arial"/>
                <a:cs typeface="Arial"/>
              </a:rPr>
              <a:t>Char Device </a:t>
            </a:r>
            <a:r>
              <a:rPr lang="en-US" altLang="zh-TW" sz="2000" spc="-5" dirty="0">
                <a:latin typeface="Arial"/>
                <a:cs typeface="Arial"/>
              </a:rPr>
              <a:t>vs. </a:t>
            </a:r>
            <a:r>
              <a:rPr lang="en-US" altLang="zh-TW" sz="2000" dirty="0">
                <a:latin typeface="Arial"/>
                <a:cs typeface="Arial"/>
              </a:rPr>
              <a:t>Block</a:t>
            </a:r>
            <a:r>
              <a:rPr lang="en-US" altLang="zh-TW" sz="2000" spc="-55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Device</a:t>
            </a:r>
            <a:endParaRPr lang="en-US" altLang="zh-TW" sz="2800" spc="-5" dirty="0">
              <a:latin typeface="Arial"/>
              <a:cs typeface="Arial"/>
            </a:endParaRPr>
          </a:p>
          <a:p>
            <a:pPr marL="355600" indent="-342900"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latin typeface="Arial"/>
                <a:cs typeface="Arial"/>
              </a:rPr>
              <a:t>Case Study of Block I/O Device:</a:t>
            </a:r>
            <a:r>
              <a:rPr lang="en-US" altLang="zh-TW" sz="2800" spc="20" dirty="0">
                <a:latin typeface="Arial"/>
                <a:cs typeface="Arial"/>
              </a:rPr>
              <a:t> </a:t>
            </a:r>
            <a:r>
              <a:rPr lang="en-US" altLang="zh-TW" sz="2800" spc="-5" dirty="0">
                <a:latin typeface="Arial"/>
                <a:cs typeface="Arial"/>
              </a:rPr>
              <a:t>HDD</a:t>
            </a:r>
            <a:endParaRPr lang="en-US" altLang="zh-TW" sz="2800" dirty="0">
              <a:latin typeface="Arial"/>
              <a:cs typeface="Arial"/>
            </a:endParaRPr>
          </a:p>
          <a:p>
            <a:pPr marL="756285" lvl="1" indent="-287020"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Disk</a:t>
            </a:r>
            <a:r>
              <a:rPr lang="en-US" altLang="zh-TW" sz="2400" spc="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Organization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Disk </a:t>
            </a:r>
            <a:r>
              <a:rPr lang="en-US" altLang="zh-TW" sz="2400" dirty="0">
                <a:latin typeface="Arial"/>
                <a:cs typeface="Arial"/>
              </a:rPr>
              <a:t>I/O</a:t>
            </a:r>
            <a:r>
              <a:rPr lang="en-US" altLang="zh-TW" sz="2400" spc="-2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Performance</a:t>
            </a:r>
            <a:endParaRPr lang="en-US" altLang="zh-TW" sz="2400" dirty="0"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Disk</a:t>
            </a:r>
            <a:r>
              <a:rPr lang="en-US" altLang="zh-TW" sz="2400" spc="5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Scheduling</a:t>
            </a: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9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Monolithic Kernel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5832648" cy="5555531"/>
          </a:xfrm>
        </p:spPr>
        <p:txBody>
          <a:bodyPr anchor="t"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An operating system architecture where the entire operating system is working in kernel space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All kernel routines are together.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 system call interface.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Linux.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Most Unix OS.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NT.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9E820AF-E52C-4115-BAE0-21143AA3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977265"/>
            <a:ext cx="4779417" cy="51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73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cap="none" dirty="0"/>
              <a:t>Flipped Classroom (</a:t>
            </a:r>
            <a:r>
              <a:rPr lang="zh-TW" altLang="zh-TW" b="1" cap="none" dirty="0"/>
              <a:t>翻轉教室</a:t>
            </a:r>
            <a:r>
              <a:rPr lang="en-US" altLang="zh-TW" b="1" cap="none" dirty="0"/>
              <a:t>)</a:t>
            </a:r>
            <a:endParaRPr lang="en-US" altLang="zh-TW" sz="3600" b="1" cap="none" dirty="0"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50</a:t>
            </a:fld>
            <a:endParaRPr lang="zh-TW" altLang="en-US" dirty="0">
              <a:uFillTx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6117562-F09C-41B6-9447-E12926E3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894731"/>
            <a:ext cx="11665296" cy="5735272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This class ha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 applied the project of conducting flipped classroom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It’s still under approval, I will let you know the result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If it’s approved</a:t>
            </a: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videos regarding the topic will be given before class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Including the slides I am originally used</a:t>
            </a: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student needs to come up with an architecture for the topic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on 3/28, figures for file system designs/ flow chart of</a:t>
            </a:r>
            <a:r>
              <a:rPr lang="zh-TW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for file system designs</a:t>
            </a: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4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the class, divide students into 4-people groups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Discuses with teammates to come up with an integrated figure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Discussion leads by the person going to present</a:t>
            </a:r>
          </a:p>
          <a:p>
            <a:pPr marL="78867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6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your outcome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Each team member need to present once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altLang="zh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0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22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Micro Kernel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5400600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Micro-kernel is “micro”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Services are  implemented as regular  process.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Micro-kernel get  services on behalf of  users by messaging with  the service processes.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Examples: Taos, Mach,  L4.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C3D47D4-A7F8-41F1-A909-C75367239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02" y="894730"/>
            <a:ext cx="5072211" cy="530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1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System Call Mechanism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6120680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User code can be arbitrary.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User code cannot modify kernel memory.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Makes a system call with  parameters.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call mechanism switches  code to kernel mode.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Execute system call.  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Return with results.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A9B698D-07BE-45D0-87ED-945B852A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01" y="939064"/>
            <a:ext cx="4637906" cy="49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OS Kernel : Trap Handler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0E341B6-F305-4327-B213-919E25B6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10" y="1155215"/>
            <a:ext cx="9385985" cy="52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Library function vs. System Call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90D8041-A4EE-434B-A1B1-638521B02F12}"/>
              </a:ext>
            </a:extLst>
          </p:cNvPr>
          <p:cNvSpPr/>
          <p:nvPr/>
        </p:nvSpPr>
        <p:spPr>
          <a:xfrm>
            <a:off x="2062395" y="1047031"/>
            <a:ext cx="8971200" cy="545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9B89CD8-0EFF-4969-8D0B-0E17B089BB27}"/>
              </a:ext>
            </a:extLst>
          </p:cNvPr>
          <p:cNvSpPr/>
          <p:nvPr/>
        </p:nvSpPr>
        <p:spPr>
          <a:xfrm>
            <a:off x="2502196" y="4586842"/>
            <a:ext cx="1333500" cy="1390015"/>
          </a:xfrm>
          <a:custGeom>
            <a:avLst/>
            <a:gdLst/>
            <a:ahLst/>
            <a:cxnLst/>
            <a:rect l="l" t="t" r="r" b="b"/>
            <a:pathLst>
              <a:path w="1333500" h="1390014">
                <a:moveTo>
                  <a:pt x="1327404" y="265938"/>
                </a:moveTo>
                <a:lnTo>
                  <a:pt x="0" y="265938"/>
                </a:lnTo>
                <a:lnTo>
                  <a:pt x="0" y="1389887"/>
                </a:lnTo>
                <a:lnTo>
                  <a:pt x="1327404" y="1389887"/>
                </a:lnTo>
                <a:lnTo>
                  <a:pt x="1327404" y="265938"/>
                </a:lnTo>
                <a:close/>
              </a:path>
              <a:path w="1333500" h="1390014">
                <a:moveTo>
                  <a:pt x="1333500" y="0"/>
                </a:moveTo>
                <a:lnTo>
                  <a:pt x="774319" y="265938"/>
                </a:lnTo>
                <a:lnTo>
                  <a:pt x="1106170" y="265938"/>
                </a:lnTo>
                <a:lnTo>
                  <a:pt x="13335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E88E70A-86AE-49AF-A660-73E88446B38A}"/>
              </a:ext>
            </a:extLst>
          </p:cNvPr>
          <p:cNvSpPr txBox="1"/>
          <p:nvPr/>
        </p:nvSpPr>
        <p:spPr>
          <a:xfrm>
            <a:off x="2708951" y="4938124"/>
            <a:ext cx="3211830" cy="159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02510" indent="-635"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System  Call  Handler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Arial"/>
              <a:cs typeface="Arial"/>
            </a:endParaRPr>
          </a:p>
          <a:p>
            <a:pPr marL="11684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pointer(s)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26D11B3-C594-4290-9553-0CD33C94C412}"/>
              </a:ext>
            </a:extLst>
          </p:cNvPr>
          <p:cNvSpPr txBox="1"/>
          <p:nvPr/>
        </p:nvSpPr>
        <p:spPr>
          <a:xfrm>
            <a:off x="7606580" y="3068960"/>
            <a:ext cx="1391728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uFillTx/>
              </a:rPr>
              <a:t>= Library</a:t>
            </a:r>
            <a:endParaRPr lang="zh-TW" altLang="en-US" sz="2400" dirty="0" err="1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1524428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17215</TotalTime>
  <Words>4101</Words>
  <Application>Microsoft Office PowerPoint</Application>
  <PresentationFormat>自訂</PresentationFormat>
  <Paragraphs>774</Paragraphs>
  <Slides>51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3" baseType="lpstr">
      <vt:lpstr>Microsoft JhengHei UI</vt:lpstr>
      <vt:lpstr>微軟正黑體</vt:lpstr>
      <vt:lpstr>標楷體</vt:lpstr>
      <vt:lpstr>Arial</vt:lpstr>
      <vt:lpstr>Arial Narrow</vt:lpstr>
      <vt:lpstr>Calibri</vt:lpstr>
      <vt:lpstr>Cambria Math</vt:lpstr>
      <vt:lpstr>Courier New</vt:lpstr>
      <vt:lpstr>Freestyle Script</vt:lpstr>
      <vt:lpstr>Times New Roman</vt:lpstr>
      <vt:lpstr>Wingdings</vt:lpstr>
      <vt:lpstr>世界國家/地區報告簡報</vt:lpstr>
      <vt:lpstr>File and Storage System Lecture 01: System Calls &amp; I/O Devices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edesk</cp:lastModifiedBy>
  <cp:revision>518</cp:revision>
  <cp:lastPrinted>2020-01-09T04:10:42Z</cp:lastPrinted>
  <dcterms:created xsi:type="dcterms:W3CDTF">2019-11-24T21:24:40Z</dcterms:created>
  <dcterms:modified xsi:type="dcterms:W3CDTF">2022-03-07T08:57:11Z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