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0" r:id="rId3"/>
    <p:sldId id="275" r:id="rId4"/>
    <p:sldId id="389" r:id="rId5"/>
    <p:sldId id="350" r:id="rId6"/>
    <p:sldId id="323" r:id="rId7"/>
    <p:sldId id="351" r:id="rId8"/>
    <p:sldId id="324" r:id="rId9"/>
    <p:sldId id="325" r:id="rId10"/>
    <p:sldId id="352" r:id="rId11"/>
    <p:sldId id="326" r:id="rId12"/>
    <p:sldId id="353" r:id="rId13"/>
    <p:sldId id="327" r:id="rId14"/>
    <p:sldId id="328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5" r:id="rId26"/>
    <p:sldId id="364" r:id="rId27"/>
    <p:sldId id="388" r:id="rId28"/>
    <p:sldId id="366" r:id="rId29"/>
    <p:sldId id="367" r:id="rId30"/>
    <p:sldId id="368" r:id="rId31"/>
    <p:sldId id="369" r:id="rId32"/>
    <p:sldId id="382" r:id="rId33"/>
    <p:sldId id="370" r:id="rId34"/>
    <p:sldId id="383" r:id="rId35"/>
    <p:sldId id="371" r:id="rId36"/>
    <p:sldId id="372" r:id="rId37"/>
    <p:sldId id="384" r:id="rId38"/>
    <p:sldId id="373" r:id="rId39"/>
    <p:sldId id="374" r:id="rId40"/>
    <p:sldId id="375" r:id="rId41"/>
    <p:sldId id="376" r:id="rId42"/>
    <p:sldId id="377" r:id="rId43"/>
    <p:sldId id="378" r:id="rId44"/>
    <p:sldId id="385" r:id="rId45"/>
    <p:sldId id="379" r:id="rId46"/>
    <p:sldId id="386" r:id="rId47"/>
    <p:sldId id="380" r:id="rId48"/>
    <p:sldId id="387" r:id="rId49"/>
    <p:sldId id="271" r:id="rId5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33CC"/>
    <a:srgbClr val="750E6C"/>
    <a:srgbClr val="A4669F"/>
    <a:srgbClr val="D8D8D8"/>
    <a:srgbClr val="FBE5D6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89" d="100"/>
          <a:sy n="89" d="100"/>
        </p:scale>
        <p:origin x="1134" y="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2021年3月16日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958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663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130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308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279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199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247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919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372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64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914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59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9592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4257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284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7994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5782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3303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3257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0844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673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0582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8319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6179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3531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8258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197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6656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0710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9201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820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0879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4580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3921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2714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5117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938010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3365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9029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73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9375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27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858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044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1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78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2021年3月16日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N8YgJnShP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ustavus.edu/mcs/max/os-book/" TargetMode="External"/><Relationship Id="rId4" Type="http://schemas.openxmlformats.org/officeDocument/2006/relationships/hyperlink" Target="https://open.oregonstate.education/computationalbiology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02: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 and Data Integrity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0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/>
              <a:t>Fault Model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is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designed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detect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recover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from certain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kinds 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faults.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begin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simplest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fail-stop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fault</a:t>
            </a:r>
            <a:r>
              <a:rPr lang="en-US" altLang="zh-TW" sz="2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model: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working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all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can be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read/written.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disk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fails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all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are permanently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lost.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controller can immediately detect if a disk</a:t>
            </a:r>
            <a:r>
              <a:rPr lang="en-US" altLang="zh-TW" sz="24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fails.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practice,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 failures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can be more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complex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(e.g.,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sectors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 working disk or “silent”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failures).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37D9B1C9-646E-4680-BAFA-41F86B96956D}"/>
              </a:ext>
            </a:extLst>
          </p:cNvPr>
          <p:cNvSpPr/>
          <p:nvPr/>
        </p:nvSpPr>
        <p:spPr>
          <a:xfrm>
            <a:off x="4438228" y="3933056"/>
            <a:ext cx="3599815" cy="1396365"/>
          </a:xfrm>
          <a:custGeom>
            <a:avLst/>
            <a:gdLst/>
            <a:ahLst/>
            <a:cxnLst/>
            <a:rect l="l" t="t" r="r" b="b"/>
            <a:pathLst>
              <a:path w="3599815" h="1396364">
                <a:moveTo>
                  <a:pt x="3599687" y="0"/>
                </a:moveTo>
                <a:lnTo>
                  <a:pt x="3599687" y="1196721"/>
                </a:lnTo>
                <a:lnTo>
                  <a:pt x="3598025" y="1205369"/>
                </a:lnTo>
                <a:lnTo>
                  <a:pt x="3559241" y="1238947"/>
                </a:lnTo>
                <a:lnTo>
                  <a:pt x="3521516" y="1255022"/>
                </a:lnTo>
                <a:lnTo>
                  <a:pt x="3472288" y="1270541"/>
                </a:lnTo>
                <a:lnTo>
                  <a:pt x="3412098" y="1285445"/>
                </a:lnTo>
                <a:lnTo>
                  <a:pt x="3341487" y="1299673"/>
                </a:lnTo>
                <a:lnTo>
                  <a:pt x="3302442" y="1306516"/>
                </a:lnTo>
                <a:lnTo>
                  <a:pt x="3260995" y="1313166"/>
                </a:lnTo>
                <a:lnTo>
                  <a:pt x="3217212" y="1319618"/>
                </a:lnTo>
                <a:lnTo>
                  <a:pt x="3171161" y="1325864"/>
                </a:lnTo>
                <a:lnTo>
                  <a:pt x="3122910" y="1331896"/>
                </a:lnTo>
                <a:lnTo>
                  <a:pt x="3072526" y="1337706"/>
                </a:lnTo>
                <a:lnTo>
                  <a:pt x="3020078" y="1343288"/>
                </a:lnTo>
                <a:lnTo>
                  <a:pt x="2965631" y="1348634"/>
                </a:lnTo>
                <a:lnTo>
                  <a:pt x="2909255" y="1353736"/>
                </a:lnTo>
                <a:lnTo>
                  <a:pt x="2851016" y="1358586"/>
                </a:lnTo>
                <a:lnTo>
                  <a:pt x="2790981" y="1363178"/>
                </a:lnTo>
                <a:lnTo>
                  <a:pt x="2729220" y="1367504"/>
                </a:lnTo>
                <a:lnTo>
                  <a:pt x="2665798" y="1371556"/>
                </a:lnTo>
                <a:lnTo>
                  <a:pt x="2600784" y="1375327"/>
                </a:lnTo>
                <a:lnTo>
                  <a:pt x="2534245" y="1378809"/>
                </a:lnTo>
                <a:lnTo>
                  <a:pt x="2466249" y="1381995"/>
                </a:lnTo>
                <a:lnTo>
                  <a:pt x="2396863" y="1384878"/>
                </a:lnTo>
                <a:lnTo>
                  <a:pt x="2326154" y="1387450"/>
                </a:lnTo>
                <a:lnTo>
                  <a:pt x="2254191" y="1389702"/>
                </a:lnTo>
                <a:lnTo>
                  <a:pt x="2181041" y="1391629"/>
                </a:lnTo>
                <a:lnTo>
                  <a:pt x="2106771" y="1393223"/>
                </a:lnTo>
                <a:lnTo>
                  <a:pt x="2031448" y="1394475"/>
                </a:lnTo>
                <a:lnTo>
                  <a:pt x="1955141" y="1395379"/>
                </a:lnTo>
                <a:lnTo>
                  <a:pt x="1877917" y="1395926"/>
                </a:lnTo>
                <a:lnTo>
                  <a:pt x="1799844" y="1396111"/>
                </a:lnTo>
                <a:lnTo>
                  <a:pt x="1721770" y="1395926"/>
                </a:lnTo>
                <a:lnTo>
                  <a:pt x="1644546" y="1395379"/>
                </a:lnTo>
                <a:lnTo>
                  <a:pt x="1568239" y="1394475"/>
                </a:lnTo>
                <a:lnTo>
                  <a:pt x="1492916" y="1393223"/>
                </a:lnTo>
                <a:lnTo>
                  <a:pt x="1418646" y="1391629"/>
                </a:lnTo>
                <a:lnTo>
                  <a:pt x="1345496" y="1389702"/>
                </a:lnTo>
                <a:lnTo>
                  <a:pt x="1273533" y="1387450"/>
                </a:lnTo>
                <a:lnTo>
                  <a:pt x="1202824" y="1384878"/>
                </a:lnTo>
                <a:lnTo>
                  <a:pt x="1133438" y="1381995"/>
                </a:lnTo>
                <a:lnTo>
                  <a:pt x="1065442" y="1378809"/>
                </a:lnTo>
                <a:lnTo>
                  <a:pt x="998903" y="1375327"/>
                </a:lnTo>
                <a:lnTo>
                  <a:pt x="933889" y="1371556"/>
                </a:lnTo>
                <a:lnTo>
                  <a:pt x="870467" y="1367504"/>
                </a:lnTo>
                <a:lnTo>
                  <a:pt x="808706" y="1363178"/>
                </a:lnTo>
                <a:lnTo>
                  <a:pt x="748671" y="1358586"/>
                </a:lnTo>
                <a:lnTo>
                  <a:pt x="690432" y="1353736"/>
                </a:lnTo>
                <a:lnTo>
                  <a:pt x="634056" y="1348634"/>
                </a:lnTo>
                <a:lnTo>
                  <a:pt x="579609" y="1343288"/>
                </a:lnTo>
                <a:lnTo>
                  <a:pt x="527161" y="1337706"/>
                </a:lnTo>
                <a:lnTo>
                  <a:pt x="476777" y="1331896"/>
                </a:lnTo>
                <a:lnTo>
                  <a:pt x="428526" y="1325864"/>
                </a:lnTo>
                <a:lnTo>
                  <a:pt x="382475" y="1319618"/>
                </a:lnTo>
                <a:lnTo>
                  <a:pt x="338692" y="1313166"/>
                </a:lnTo>
                <a:lnTo>
                  <a:pt x="297245" y="1306516"/>
                </a:lnTo>
                <a:lnTo>
                  <a:pt x="258200" y="1299673"/>
                </a:lnTo>
                <a:lnTo>
                  <a:pt x="187589" y="1285445"/>
                </a:lnTo>
                <a:lnTo>
                  <a:pt x="127399" y="1270541"/>
                </a:lnTo>
                <a:lnTo>
                  <a:pt x="78171" y="1255022"/>
                </a:lnTo>
                <a:lnTo>
                  <a:pt x="40446" y="1238947"/>
                </a:lnTo>
                <a:lnTo>
                  <a:pt x="6606" y="1213923"/>
                </a:lnTo>
                <a:lnTo>
                  <a:pt x="0" y="119672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D0444E7-BA33-4038-A4D8-FD5E087E17EE}"/>
              </a:ext>
            </a:extLst>
          </p:cNvPr>
          <p:cNvSpPr/>
          <p:nvPr/>
        </p:nvSpPr>
        <p:spPr>
          <a:xfrm>
            <a:off x="7198193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25"/>
                </a:lnTo>
                <a:lnTo>
                  <a:pt x="84591" y="748386"/>
                </a:lnTo>
                <a:lnTo>
                  <a:pt x="127940" y="764362"/>
                </a:lnTo>
                <a:lnTo>
                  <a:pt x="178138" y="777437"/>
                </a:lnTo>
                <a:lnTo>
                  <a:pt x="234169" y="787239"/>
                </a:lnTo>
                <a:lnTo>
                  <a:pt x="295016" y="793393"/>
                </a:lnTo>
                <a:lnTo>
                  <a:pt x="359663" y="795528"/>
                </a:lnTo>
                <a:lnTo>
                  <a:pt x="424311" y="793393"/>
                </a:lnTo>
                <a:lnTo>
                  <a:pt x="485158" y="787239"/>
                </a:lnTo>
                <a:lnTo>
                  <a:pt x="541189" y="777437"/>
                </a:lnTo>
                <a:lnTo>
                  <a:pt x="591387" y="764362"/>
                </a:lnTo>
                <a:lnTo>
                  <a:pt x="634736" y="748386"/>
                </a:lnTo>
                <a:lnTo>
                  <a:pt x="670221" y="729883"/>
                </a:lnTo>
                <a:lnTo>
                  <a:pt x="713533" y="686786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7002EC4-FDD1-4882-960D-E2A32F542FD8}"/>
              </a:ext>
            </a:extLst>
          </p:cNvPr>
          <p:cNvSpPr/>
          <p:nvPr/>
        </p:nvSpPr>
        <p:spPr>
          <a:xfrm>
            <a:off x="7198193" y="4554975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6F8DCDD-C906-454D-871B-FFD8AF6554F9}"/>
              </a:ext>
            </a:extLst>
          </p:cNvPr>
          <p:cNvSpPr/>
          <p:nvPr/>
        </p:nvSpPr>
        <p:spPr>
          <a:xfrm>
            <a:off x="7198193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25"/>
                </a:lnTo>
                <a:lnTo>
                  <a:pt x="634736" y="748386"/>
                </a:lnTo>
                <a:lnTo>
                  <a:pt x="591387" y="764362"/>
                </a:lnTo>
                <a:lnTo>
                  <a:pt x="541189" y="777437"/>
                </a:lnTo>
                <a:lnTo>
                  <a:pt x="485158" y="787239"/>
                </a:lnTo>
                <a:lnTo>
                  <a:pt x="424311" y="793393"/>
                </a:lnTo>
                <a:lnTo>
                  <a:pt x="359663" y="795528"/>
                </a:lnTo>
                <a:lnTo>
                  <a:pt x="295016" y="793393"/>
                </a:lnTo>
                <a:lnTo>
                  <a:pt x="234169" y="787239"/>
                </a:lnTo>
                <a:lnTo>
                  <a:pt x="178138" y="777437"/>
                </a:lnTo>
                <a:lnTo>
                  <a:pt x="127940" y="764362"/>
                </a:lnTo>
                <a:lnTo>
                  <a:pt x="84591" y="748386"/>
                </a:lnTo>
                <a:lnTo>
                  <a:pt x="49106" y="729883"/>
                </a:lnTo>
                <a:lnTo>
                  <a:pt x="5794" y="686786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BF284B80-6CEF-4D90-907B-48B18B945B52}"/>
              </a:ext>
            </a:extLst>
          </p:cNvPr>
          <p:cNvSpPr/>
          <p:nvPr/>
        </p:nvSpPr>
        <p:spPr>
          <a:xfrm>
            <a:off x="7551761" y="427455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11846E3A-2B7B-4EA8-A53D-7D55808B034D}"/>
              </a:ext>
            </a:extLst>
          </p:cNvPr>
          <p:cNvSpPr/>
          <p:nvPr/>
        </p:nvSpPr>
        <p:spPr>
          <a:xfrm>
            <a:off x="4924384" y="427455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39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DBD3D62C-2733-4206-B64B-4B821989CE6B}"/>
              </a:ext>
            </a:extLst>
          </p:cNvPr>
          <p:cNvSpPr/>
          <p:nvPr/>
        </p:nvSpPr>
        <p:spPr>
          <a:xfrm>
            <a:off x="7712543" y="4904733"/>
            <a:ext cx="367284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49F5E50C-F8AC-4910-99AE-EE643821E51E}"/>
              </a:ext>
            </a:extLst>
          </p:cNvPr>
          <p:cNvSpPr/>
          <p:nvPr/>
        </p:nvSpPr>
        <p:spPr>
          <a:xfrm>
            <a:off x="4438228" y="3733539"/>
            <a:ext cx="3599815" cy="399415"/>
          </a:xfrm>
          <a:custGeom>
            <a:avLst/>
            <a:gdLst/>
            <a:ahLst/>
            <a:cxnLst/>
            <a:rect l="l" t="t" r="r" b="b"/>
            <a:pathLst>
              <a:path w="3599815" h="399414">
                <a:moveTo>
                  <a:pt x="3599687" y="199517"/>
                </a:moveTo>
                <a:lnTo>
                  <a:pt x="3573622" y="233516"/>
                </a:lnTo>
                <a:lnTo>
                  <a:pt x="3521516" y="257818"/>
                </a:lnTo>
                <a:lnTo>
                  <a:pt x="3472288" y="273337"/>
                </a:lnTo>
                <a:lnTo>
                  <a:pt x="3412098" y="288241"/>
                </a:lnTo>
                <a:lnTo>
                  <a:pt x="3341487" y="302469"/>
                </a:lnTo>
                <a:lnTo>
                  <a:pt x="3302442" y="309312"/>
                </a:lnTo>
                <a:lnTo>
                  <a:pt x="3260995" y="315962"/>
                </a:lnTo>
                <a:lnTo>
                  <a:pt x="3217212" y="322414"/>
                </a:lnTo>
                <a:lnTo>
                  <a:pt x="3171161" y="328660"/>
                </a:lnTo>
                <a:lnTo>
                  <a:pt x="3122910" y="334692"/>
                </a:lnTo>
                <a:lnTo>
                  <a:pt x="3072526" y="340502"/>
                </a:lnTo>
                <a:lnTo>
                  <a:pt x="3020078" y="346084"/>
                </a:lnTo>
                <a:lnTo>
                  <a:pt x="2965631" y="351430"/>
                </a:lnTo>
                <a:lnTo>
                  <a:pt x="2909255" y="356532"/>
                </a:lnTo>
                <a:lnTo>
                  <a:pt x="2851016" y="361382"/>
                </a:lnTo>
                <a:lnTo>
                  <a:pt x="2790981" y="365974"/>
                </a:lnTo>
                <a:lnTo>
                  <a:pt x="2729220" y="370300"/>
                </a:lnTo>
                <a:lnTo>
                  <a:pt x="2665798" y="374352"/>
                </a:lnTo>
                <a:lnTo>
                  <a:pt x="2600784" y="378123"/>
                </a:lnTo>
                <a:lnTo>
                  <a:pt x="2534245" y="381605"/>
                </a:lnTo>
                <a:lnTo>
                  <a:pt x="2466249" y="384791"/>
                </a:lnTo>
                <a:lnTo>
                  <a:pt x="2396863" y="387674"/>
                </a:lnTo>
                <a:lnTo>
                  <a:pt x="2326154" y="390246"/>
                </a:lnTo>
                <a:lnTo>
                  <a:pt x="2254191" y="392498"/>
                </a:lnTo>
                <a:lnTo>
                  <a:pt x="2181041" y="394425"/>
                </a:lnTo>
                <a:lnTo>
                  <a:pt x="2106771" y="396019"/>
                </a:lnTo>
                <a:lnTo>
                  <a:pt x="2031448" y="397271"/>
                </a:lnTo>
                <a:lnTo>
                  <a:pt x="1955141" y="398175"/>
                </a:lnTo>
                <a:lnTo>
                  <a:pt x="1877917" y="398722"/>
                </a:lnTo>
                <a:lnTo>
                  <a:pt x="1799844" y="398907"/>
                </a:lnTo>
                <a:lnTo>
                  <a:pt x="1721770" y="398722"/>
                </a:lnTo>
                <a:lnTo>
                  <a:pt x="1644546" y="398175"/>
                </a:lnTo>
                <a:lnTo>
                  <a:pt x="1568239" y="397271"/>
                </a:lnTo>
                <a:lnTo>
                  <a:pt x="1492916" y="396019"/>
                </a:lnTo>
                <a:lnTo>
                  <a:pt x="1418646" y="394425"/>
                </a:lnTo>
                <a:lnTo>
                  <a:pt x="1345496" y="392498"/>
                </a:lnTo>
                <a:lnTo>
                  <a:pt x="1273533" y="390246"/>
                </a:lnTo>
                <a:lnTo>
                  <a:pt x="1202824" y="387674"/>
                </a:lnTo>
                <a:lnTo>
                  <a:pt x="1133438" y="384791"/>
                </a:lnTo>
                <a:lnTo>
                  <a:pt x="1065442" y="381605"/>
                </a:lnTo>
                <a:lnTo>
                  <a:pt x="998903" y="378123"/>
                </a:lnTo>
                <a:lnTo>
                  <a:pt x="933889" y="374352"/>
                </a:lnTo>
                <a:lnTo>
                  <a:pt x="870467" y="370300"/>
                </a:lnTo>
                <a:lnTo>
                  <a:pt x="808706" y="365974"/>
                </a:lnTo>
                <a:lnTo>
                  <a:pt x="748671" y="361382"/>
                </a:lnTo>
                <a:lnTo>
                  <a:pt x="690432" y="356532"/>
                </a:lnTo>
                <a:lnTo>
                  <a:pt x="634056" y="351430"/>
                </a:lnTo>
                <a:lnTo>
                  <a:pt x="579609" y="346084"/>
                </a:lnTo>
                <a:lnTo>
                  <a:pt x="527161" y="340502"/>
                </a:lnTo>
                <a:lnTo>
                  <a:pt x="476777" y="334692"/>
                </a:lnTo>
                <a:lnTo>
                  <a:pt x="428526" y="328660"/>
                </a:lnTo>
                <a:lnTo>
                  <a:pt x="382475" y="322414"/>
                </a:lnTo>
                <a:lnTo>
                  <a:pt x="338692" y="315962"/>
                </a:lnTo>
                <a:lnTo>
                  <a:pt x="297245" y="309312"/>
                </a:lnTo>
                <a:lnTo>
                  <a:pt x="258200" y="302469"/>
                </a:lnTo>
                <a:lnTo>
                  <a:pt x="187589" y="288241"/>
                </a:lnTo>
                <a:lnTo>
                  <a:pt x="127399" y="273337"/>
                </a:lnTo>
                <a:lnTo>
                  <a:pt x="78171" y="257818"/>
                </a:lnTo>
                <a:lnTo>
                  <a:pt x="40446" y="241743"/>
                </a:lnTo>
                <a:lnTo>
                  <a:pt x="6606" y="216719"/>
                </a:lnTo>
                <a:lnTo>
                  <a:pt x="0" y="199517"/>
                </a:lnTo>
                <a:lnTo>
                  <a:pt x="1662" y="190858"/>
                </a:lnTo>
                <a:lnTo>
                  <a:pt x="40446" y="157246"/>
                </a:lnTo>
                <a:lnTo>
                  <a:pt x="78171" y="141157"/>
                </a:lnTo>
                <a:lnTo>
                  <a:pt x="127399" y="125625"/>
                </a:lnTo>
                <a:lnTo>
                  <a:pt x="187589" y="110710"/>
                </a:lnTo>
                <a:lnTo>
                  <a:pt x="258200" y="96473"/>
                </a:lnTo>
                <a:lnTo>
                  <a:pt x="297245" y="89626"/>
                </a:lnTo>
                <a:lnTo>
                  <a:pt x="338692" y="82972"/>
                </a:lnTo>
                <a:lnTo>
                  <a:pt x="382475" y="76516"/>
                </a:lnTo>
                <a:lnTo>
                  <a:pt x="428526" y="70268"/>
                </a:lnTo>
                <a:lnTo>
                  <a:pt x="476777" y="64233"/>
                </a:lnTo>
                <a:lnTo>
                  <a:pt x="527161" y="58420"/>
                </a:lnTo>
                <a:lnTo>
                  <a:pt x="579609" y="52835"/>
                </a:lnTo>
                <a:lnTo>
                  <a:pt x="634056" y="47488"/>
                </a:lnTo>
                <a:lnTo>
                  <a:pt x="690432" y="42384"/>
                </a:lnTo>
                <a:lnTo>
                  <a:pt x="748671" y="37532"/>
                </a:lnTo>
                <a:lnTo>
                  <a:pt x="808706" y="32938"/>
                </a:lnTo>
                <a:lnTo>
                  <a:pt x="870467" y="28611"/>
                </a:lnTo>
                <a:lnTo>
                  <a:pt x="933889" y="24558"/>
                </a:lnTo>
                <a:lnTo>
                  <a:pt x="998903" y="20786"/>
                </a:lnTo>
                <a:lnTo>
                  <a:pt x="1065442" y="17303"/>
                </a:lnTo>
                <a:lnTo>
                  <a:pt x="1133438" y="14116"/>
                </a:lnTo>
                <a:lnTo>
                  <a:pt x="1202824" y="11233"/>
                </a:lnTo>
                <a:lnTo>
                  <a:pt x="1273533" y="8661"/>
                </a:lnTo>
                <a:lnTo>
                  <a:pt x="1345496" y="6408"/>
                </a:lnTo>
                <a:lnTo>
                  <a:pt x="1418646" y="4481"/>
                </a:lnTo>
                <a:lnTo>
                  <a:pt x="1492916" y="2888"/>
                </a:lnTo>
                <a:lnTo>
                  <a:pt x="1568239" y="1635"/>
                </a:lnTo>
                <a:lnTo>
                  <a:pt x="1644546" y="731"/>
                </a:lnTo>
                <a:lnTo>
                  <a:pt x="1721770" y="184"/>
                </a:lnTo>
                <a:lnTo>
                  <a:pt x="1799844" y="0"/>
                </a:lnTo>
                <a:lnTo>
                  <a:pt x="1877917" y="184"/>
                </a:lnTo>
                <a:lnTo>
                  <a:pt x="1955141" y="731"/>
                </a:lnTo>
                <a:lnTo>
                  <a:pt x="2031448" y="1635"/>
                </a:lnTo>
                <a:lnTo>
                  <a:pt x="2106771" y="2888"/>
                </a:lnTo>
                <a:lnTo>
                  <a:pt x="2181041" y="4481"/>
                </a:lnTo>
                <a:lnTo>
                  <a:pt x="2254191" y="6408"/>
                </a:lnTo>
                <a:lnTo>
                  <a:pt x="2326154" y="8661"/>
                </a:lnTo>
                <a:lnTo>
                  <a:pt x="2396863" y="11233"/>
                </a:lnTo>
                <a:lnTo>
                  <a:pt x="2466249" y="14116"/>
                </a:lnTo>
                <a:lnTo>
                  <a:pt x="2534245" y="17303"/>
                </a:lnTo>
                <a:lnTo>
                  <a:pt x="2600784" y="20786"/>
                </a:lnTo>
                <a:lnTo>
                  <a:pt x="2665798" y="24558"/>
                </a:lnTo>
                <a:lnTo>
                  <a:pt x="2729220" y="28611"/>
                </a:lnTo>
                <a:lnTo>
                  <a:pt x="2790981" y="32938"/>
                </a:lnTo>
                <a:lnTo>
                  <a:pt x="2851016" y="37532"/>
                </a:lnTo>
                <a:lnTo>
                  <a:pt x="2909255" y="42384"/>
                </a:lnTo>
                <a:lnTo>
                  <a:pt x="2965631" y="47488"/>
                </a:lnTo>
                <a:lnTo>
                  <a:pt x="3020078" y="52835"/>
                </a:lnTo>
                <a:lnTo>
                  <a:pt x="3072526" y="58420"/>
                </a:lnTo>
                <a:lnTo>
                  <a:pt x="3122910" y="64233"/>
                </a:lnTo>
                <a:lnTo>
                  <a:pt x="3171161" y="70268"/>
                </a:lnTo>
                <a:lnTo>
                  <a:pt x="3217212" y="76516"/>
                </a:lnTo>
                <a:lnTo>
                  <a:pt x="3260995" y="82972"/>
                </a:lnTo>
                <a:lnTo>
                  <a:pt x="3302442" y="89626"/>
                </a:lnTo>
                <a:lnTo>
                  <a:pt x="3341487" y="96473"/>
                </a:lnTo>
                <a:lnTo>
                  <a:pt x="3412098" y="110710"/>
                </a:lnTo>
                <a:lnTo>
                  <a:pt x="3472288" y="125625"/>
                </a:lnTo>
                <a:lnTo>
                  <a:pt x="3521516" y="141157"/>
                </a:lnTo>
                <a:lnTo>
                  <a:pt x="3559241" y="157246"/>
                </a:lnTo>
                <a:lnTo>
                  <a:pt x="3593081" y="182295"/>
                </a:lnTo>
                <a:lnTo>
                  <a:pt x="3599687" y="199517"/>
                </a:lnTo>
                <a:close/>
              </a:path>
            </a:pathLst>
          </a:custGeom>
          <a:solidFill>
            <a:schemeClr val="bg1"/>
          </a:solidFill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D9EE60-EEBA-4248-AD2F-BF260B4F6783}"/>
              </a:ext>
            </a:extLst>
          </p:cNvPr>
          <p:cNvSpPr/>
          <p:nvPr/>
        </p:nvSpPr>
        <p:spPr>
          <a:xfrm>
            <a:off x="5894431" y="3721226"/>
            <a:ext cx="74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-5" dirty="0">
                <a:cs typeface="Arial"/>
              </a:rPr>
              <a:t>RAID</a:t>
            </a:r>
            <a:endParaRPr lang="zh-TW" altLang="en-US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7187A5F-1AAA-402B-ADCE-682E28A8CBE1}"/>
              </a:ext>
            </a:extLst>
          </p:cNvPr>
          <p:cNvSpPr/>
          <p:nvPr/>
        </p:nvSpPr>
        <p:spPr>
          <a:xfrm>
            <a:off x="6315796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25"/>
                </a:lnTo>
                <a:lnTo>
                  <a:pt x="84591" y="748386"/>
                </a:lnTo>
                <a:lnTo>
                  <a:pt x="127940" y="764362"/>
                </a:lnTo>
                <a:lnTo>
                  <a:pt x="178138" y="777437"/>
                </a:lnTo>
                <a:lnTo>
                  <a:pt x="234169" y="787239"/>
                </a:lnTo>
                <a:lnTo>
                  <a:pt x="295016" y="793393"/>
                </a:lnTo>
                <a:lnTo>
                  <a:pt x="359663" y="795528"/>
                </a:lnTo>
                <a:lnTo>
                  <a:pt x="424311" y="793393"/>
                </a:lnTo>
                <a:lnTo>
                  <a:pt x="485158" y="787239"/>
                </a:lnTo>
                <a:lnTo>
                  <a:pt x="541189" y="777437"/>
                </a:lnTo>
                <a:lnTo>
                  <a:pt x="591387" y="764362"/>
                </a:lnTo>
                <a:lnTo>
                  <a:pt x="634736" y="748386"/>
                </a:lnTo>
                <a:lnTo>
                  <a:pt x="670221" y="729883"/>
                </a:lnTo>
                <a:lnTo>
                  <a:pt x="713533" y="686786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AA44614-3DCB-4430-800F-C33D0DD41632}"/>
              </a:ext>
            </a:extLst>
          </p:cNvPr>
          <p:cNvSpPr/>
          <p:nvPr/>
        </p:nvSpPr>
        <p:spPr>
          <a:xfrm>
            <a:off x="6315796" y="4554975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3891055-6C25-4D86-A625-B36D44BFD80E}"/>
              </a:ext>
            </a:extLst>
          </p:cNvPr>
          <p:cNvSpPr/>
          <p:nvPr/>
        </p:nvSpPr>
        <p:spPr>
          <a:xfrm>
            <a:off x="6315796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25"/>
                </a:lnTo>
                <a:lnTo>
                  <a:pt x="634736" y="748386"/>
                </a:lnTo>
                <a:lnTo>
                  <a:pt x="591387" y="764362"/>
                </a:lnTo>
                <a:lnTo>
                  <a:pt x="541189" y="777437"/>
                </a:lnTo>
                <a:lnTo>
                  <a:pt x="485158" y="787239"/>
                </a:lnTo>
                <a:lnTo>
                  <a:pt x="424311" y="793393"/>
                </a:lnTo>
                <a:lnTo>
                  <a:pt x="359663" y="795528"/>
                </a:lnTo>
                <a:lnTo>
                  <a:pt x="295016" y="793393"/>
                </a:lnTo>
                <a:lnTo>
                  <a:pt x="234169" y="787239"/>
                </a:lnTo>
                <a:lnTo>
                  <a:pt x="178138" y="777437"/>
                </a:lnTo>
                <a:lnTo>
                  <a:pt x="127940" y="764362"/>
                </a:lnTo>
                <a:lnTo>
                  <a:pt x="84591" y="748386"/>
                </a:lnTo>
                <a:lnTo>
                  <a:pt x="49106" y="729883"/>
                </a:lnTo>
                <a:lnTo>
                  <a:pt x="5794" y="686786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9A3F726-B680-42D1-AC1E-0AD9B7D04158}"/>
              </a:ext>
            </a:extLst>
          </p:cNvPr>
          <p:cNvSpPr/>
          <p:nvPr/>
        </p:nvSpPr>
        <p:spPr>
          <a:xfrm>
            <a:off x="5433401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25"/>
                </a:lnTo>
                <a:lnTo>
                  <a:pt x="84591" y="748386"/>
                </a:lnTo>
                <a:lnTo>
                  <a:pt x="127940" y="764362"/>
                </a:lnTo>
                <a:lnTo>
                  <a:pt x="178138" y="777437"/>
                </a:lnTo>
                <a:lnTo>
                  <a:pt x="234169" y="787239"/>
                </a:lnTo>
                <a:lnTo>
                  <a:pt x="295016" y="793393"/>
                </a:lnTo>
                <a:lnTo>
                  <a:pt x="359663" y="795528"/>
                </a:lnTo>
                <a:lnTo>
                  <a:pt x="424311" y="793393"/>
                </a:lnTo>
                <a:lnTo>
                  <a:pt x="485158" y="787239"/>
                </a:lnTo>
                <a:lnTo>
                  <a:pt x="541189" y="777437"/>
                </a:lnTo>
                <a:lnTo>
                  <a:pt x="591387" y="764362"/>
                </a:lnTo>
                <a:lnTo>
                  <a:pt x="634736" y="748386"/>
                </a:lnTo>
                <a:lnTo>
                  <a:pt x="670221" y="729883"/>
                </a:lnTo>
                <a:lnTo>
                  <a:pt x="713533" y="686786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DFA0EC37-03ED-4A11-961E-736ED97A2697}"/>
              </a:ext>
            </a:extLst>
          </p:cNvPr>
          <p:cNvSpPr/>
          <p:nvPr/>
        </p:nvSpPr>
        <p:spPr>
          <a:xfrm>
            <a:off x="5433401" y="4554975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32C3DEE-B47B-4408-B2DB-FABFD0BAD663}"/>
              </a:ext>
            </a:extLst>
          </p:cNvPr>
          <p:cNvSpPr/>
          <p:nvPr/>
        </p:nvSpPr>
        <p:spPr>
          <a:xfrm>
            <a:off x="5433401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25"/>
                </a:lnTo>
                <a:lnTo>
                  <a:pt x="634736" y="748386"/>
                </a:lnTo>
                <a:lnTo>
                  <a:pt x="591387" y="764362"/>
                </a:lnTo>
                <a:lnTo>
                  <a:pt x="541189" y="777437"/>
                </a:lnTo>
                <a:lnTo>
                  <a:pt x="485158" y="787239"/>
                </a:lnTo>
                <a:lnTo>
                  <a:pt x="424311" y="793393"/>
                </a:lnTo>
                <a:lnTo>
                  <a:pt x="359663" y="795528"/>
                </a:lnTo>
                <a:lnTo>
                  <a:pt x="295016" y="793393"/>
                </a:lnTo>
                <a:lnTo>
                  <a:pt x="234169" y="787239"/>
                </a:lnTo>
                <a:lnTo>
                  <a:pt x="178138" y="777437"/>
                </a:lnTo>
                <a:lnTo>
                  <a:pt x="127940" y="764362"/>
                </a:lnTo>
                <a:lnTo>
                  <a:pt x="84591" y="748386"/>
                </a:lnTo>
                <a:lnTo>
                  <a:pt x="49106" y="729883"/>
                </a:lnTo>
                <a:lnTo>
                  <a:pt x="5794" y="686786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28631EE-F783-479E-A69F-960A6DE1F701}"/>
              </a:ext>
            </a:extLst>
          </p:cNvPr>
          <p:cNvSpPr/>
          <p:nvPr/>
        </p:nvSpPr>
        <p:spPr>
          <a:xfrm>
            <a:off x="4551005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25"/>
                </a:lnTo>
                <a:lnTo>
                  <a:pt x="84591" y="748386"/>
                </a:lnTo>
                <a:lnTo>
                  <a:pt x="127940" y="764362"/>
                </a:lnTo>
                <a:lnTo>
                  <a:pt x="178138" y="777437"/>
                </a:lnTo>
                <a:lnTo>
                  <a:pt x="234169" y="787239"/>
                </a:lnTo>
                <a:lnTo>
                  <a:pt x="295016" y="793393"/>
                </a:lnTo>
                <a:lnTo>
                  <a:pt x="359663" y="795528"/>
                </a:lnTo>
                <a:lnTo>
                  <a:pt x="424311" y="793393"/>
                </a:lnTo>
                <a:lnTo>
                  <a:pt x="485158" y="787239"/>
                </a:lnTo>
                <a:lnTo>
                  <a:pt x="541189" y="777437"/>
                </a:lnTo>
                <a:lnTo>
                  <a:pt x="591387" y="764362"/>
                </a:lnTo>
                <a:lnTo>
                  <a:pt x="634736" y="748386"/>
                </a:lnTo>
                <a:lnTo>
                  <a:pt x="670221" y="729883"/>
                </a:lnTo>
                <a:lnTo>
                  <a:pt x="713533" y="686786"/>
                </a:lnTo>
                <a:lnTo>
                  <a:pt x="719328" y="662940"/>
                </a:lnTo>
                <a:lnTo>
                  <a:pt x="719328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739F5409-647F-4CED-915A-153A0A3A1DD3}"/>
              </a:ext>
            </a:extLst>
          </p:cNvPr>
          <p:cNvSpPr/>
          <p:nvPr/>
        </p:nvSpPr>
        <p:spPr>
          <a:xfrm>
            <a:off x="4551005" y="4554975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8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542CBB21-C9EC-405A-B4AE-D6BAABCF7D16}"/>
              </a:ext>
            </a:extLst>
          </p:cNvPr>
          <p:cNvSpPr/>
          <p:nvPr/>
        </p:nvSpPr>
        <p:spPr>
          <a:xfrm>
            <a:off x="4551005" y="442238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8" y="132588"/>
                </a:lnTo>
                <a:lnTo>
                  <a:pt x="719328" y="662940"/>
                </a:lnTo>
                <a:lnTo>
                  <a:pt x="696825" y="709225"/>
                </a:lnTo>
                <a:lnTo>
                  <a:pt x="634736" y="748386"/>
                </a:lnTo>
                <a:lnTo>
                  <a:pt x="591387" y="764362"/>
                </a:lnTo>
                <a:lnTo>
                  <a:pt x="541189" y="777437"/>
                </a:lnTo>
                <a:lnTo>
                  <a:pt x="485158" y="787239"/>
                </a:lnTo>
                <a:lnTo>
                  <a:pt x="424311" y="793393"/>
                </a:lnTo>
                <a:lnTo>
                  <a:pt x="359663" y="795528"/>
                </a:lnTo>
                <a:lnTo>
                  <a:pt x="295016" y="793393"/>
                </a:lnTo>
                <a:lnTo>
                  <a:pt x="234169" y="787239"/>
                </a:lnTo>
                <a:lnTo>
                  <a:pt x="178138" y="777437"/>
                </a:lnTo>
                <a:lnTo>
                  <a:pt x="127940" y="764362"/>
                </a:lnTo>
                <a:lnTo>
                  <a:pt x="84591" y="748386"/>
                </a:lnTo>
                <a:lnTo>
                  <a:pt x="49106" y="729883"/>
                </a:lnTo>
                <a:lnTo>
                  <a:pt x="5794" y="686786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AF6B232-F0D0-4758-8878-277853E48D4B}"/>
              </a:ext>
            </a:extLst>
          </p:cNvPr>
          <p:cNvSpPr/>
          <p:nvPr/>
        </p:nvSpPr>
        <p:spPr>
          <a:xfrm>
            <a:off x="4910668" y="427455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53FB5D67-E101-45D1-90A3-4C594D59A3A3}"/>
              </a:ext>
            </a:extLst>
          </p:cNvPr>
          <p:cNvSpPr/>
          <p:nvPr/>
        </p:nvSpPr>
        <p:spPr>
          <a:xfrm>
            <a:off x="5793064" y="427455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28C582F4-15C8-44DE-BC1B-C2D91C5920D7}"/>
              </a:ext>
            </a:extLst>
          </p:cNvPr>
          <p:cNvSpPr/>
          <p:nvPr/>
        </p:nvSpPr>
        <p:spPr>
          <a:xfrm>
            <a:off x="6687652" y="427455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32D10FA1-A9DB-4CF5-8B4F-6965E88956AF}"/>
              </a:ext>
            </a:extLst>
          </p:cNvPr>
          <p:cNvSpPr/>
          <p:nvPr/>
        </p:nvSpPr>
        <p:spPr>
          <a:xfrm>
            <a:off x="5065355" y="4904733"/>
            <a:ext cx="367284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7093217F-F177-4485-9C87-E6CC436AF39E}"/>
              </a:ext>
            </a:extLst>
          </p:cNvPr>
          <p:cNvSpPr/>
          <p:nvPr/>
        </p:nvSpPr>
        <p:spPr>
          <a:xfrm>
            <a:off x="5956895" y="4904733"/>
            <a:ext cx="365760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D258B861-CC24-41E9-B54E-DF611A3641A5}"/>
              </a:ext>
            </a:extLst>
          </p:cNvPr>
          <p:cNvSpPr/>
          <p:nvPr/>
        </p:nvSpPr>
        <p:spPr>
          <a:xfrm>
            <a:off x="6817955" y="4904733"/>
            <a:ext cx="367284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F9F8E4-E4F5-42FF-B2B1-A526E6AE19E2}"/>
              </a:ext>
            </a:extLst>
          </p:cNvPr>
          <p:cNvSpPr/>
          <p:nvPr/>
        </p:nvSpPr>
        <p:spPr>
          <a:xfrm>
            <a:off x="4595139" y="4725445"/>
            <a:ext cx="64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5" dirty="0">
                <a:cs typeface="Arial"/>
              </a:rPr>
              <a:t>HDD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8BCBE0-4C2A-4D7B-9B58-E7AAA22F56AB}"/>
              </a:ext>
            </a:extLst>
          </p:cNvPr>
          <p:cNvSpPr/>
          <p:nvPr/>
        </p:nvSpPr>
        <p:spPr>
          <a:xfrm>
            <a:off x="5470860" y="4739924"/>
            <a:ext cx="64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5" dirty="0">
                <a:cs typeface="Arial"/>
              </a:rPr>
              <a:t>HDD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2B74E9-ED66-42F5-B91A-FFEF299E8203}"/>
              </a:ext>
            </a:extLst>
          </p:cNvPr>
          <p:cNvSpPr/>
          <p:nvPr/>
        </p:nvSpPr>
        <p:spPr>
          <a:xfrm>
            <a:off x="6353319" y="4755038"/>
            <a:ext cx="64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5" dirty="0">
                <a:cs typeface="Arial"/>
              </a:rPr>
              <a:t>HDD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B4AF5A-CE9C-4910-9216-B0C8002093D8}"/>
              </a:ext>
            </a:extLst>
          </p:cNvPr>
          <p:cNvSpPr/>
          <p:nvPr/>
        </p:nvSpPr>
        <p:spPr>
          <a:xfrm>
            <a:off x="7230690" y="4755038"/>
            <a:ext cx="64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5" dirty="0">
                <a:cs typeface="Arial"/>
              </a:rPr>
              <a:t>HDD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50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13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Basic RAID Levels: A Glance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672E5AB-BD14-4847-A8F4-BE5CD6D9DB76}"/>
              </a:ext>
            </a:extLst>
          </p:cNvPr>
          <p:cNvSpPr/>
          <p:nvPr/>
        </p:nvSpPr>
        <p:spPr>
          <a:xfrm>
            <a:off x="2303724" y="1886128"/>
            <a:ext cx="1185550" cy="1681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E4E7EC5-5038-4FF9-B166-6FDB82103BFC}"/>
              </a:ext>
            </a:extLst>
          </p:cNvPr>
          <p:cNvSpPr/>
          <p:nvPr/>
        </p:nvSpPr>
        <p:spPr>
          <a:xfrm>
            <a:off x="4272732" y="1886128"/>
            <a:ext cx="1185550" cy="1681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4FB3F51-0343-4552-BB84-A9B3E8405B22}"/>
              </a:ext>
            </a:extLst>
          </p:cNvPr>
          <p:cNvSpPr/>
          <p:nvPr/>
        </p:nvSpPr>
        <p:spPr>
          <a:xfrm>
            <a:off x="6232361" y="1876462"/>
            <a:ext cx="4074325" cy="1720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F8B4300-A8C1-48F3-B451-74176F5CA664}"/>
              </a:ext>
            </a:extLst>
          </p:cNvPr>
          <p:cNvSpPr/>
          <p:nvPr/>
        </p:nvSpPr>
        <p:spPr>
          <a:xfrm>
            <a:off x="1803954" y="4696686"/>
            <a:ext cx="2857500" cy="1885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563A8E7F-4758-4466-9D84-F00008D5F36B}"/>
              </a:ext>
            </a:extLst>
          </p:cNvPr>
          <p:cNvSpPr/>
          <p:nvPr/>
        </p:nvSpPr>
        <p:spPr>
          <a:xfrm>
            <a:off x="4957490" y="4756059"/>
            <a:ext cx="2638425" cy="171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5164C02-B4E1-423A-9411-BA8FC694A592}"/>
              </a:ext>
            </a:extLst>
          </p:cNvPr>
          <p:cNvSpPr/>
          <p:nvPr/>
        </p:nvSpPr>
        <p:spPr>
          <a:xfrm>
            <a:off x="8023779" y="4756059"/>
            <a:ext cx="2638425" cy="1711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B8E3327-2277-4A12-8138-40ADC9FEEEBA}"/>
              </a:ext>
            </a:extLst>
          </p:cNvPr>
          <p:cNvSpPr txBox="1"/>
          <p:nvPr/>
        </p:nvSpPr>
        <p:spPr>
          <a:xfrm>
            <a:off x="2449926" y="944090"/>
            <a:ext cx="87566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ID-0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Striping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D3CA9B58-5B4E-4D4B-A9FA-C131F2CB0818}"/>
              </a:ext>
            </a:extLst>
          </p:cNvPr>
          <p:cNvSpPr txBox="1"/>
          <p:nvPr/>
        </p:nvSpPr>
        <p:spPr>
          <a:xfrm>
            <a:off x="4395515" y="944090"/>
            <a:ext cx="925194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RAID-1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Mirr</a:t>
            </a:r>
            <a:r>
              <a:rPr sz="1800" spc="-15" dirty="0">
                <a:solidFill>
                  <a:srgbClr val="750E6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ri</a:t>
            </a:r>
            <a:r>
              <a:rPr sz="1800" spc="-15" dirty="0">
                <a:solidFill>
                  <a:srgbClr val="750E6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09E14B1-9FD4-45C5-92F2-62074D56CB32}"/>
              </a:ext>
            </a:extLst>
          </p:cNvPr>
          <p:cNvSpPr txBox="1"/>
          <p:nvPr/>
        </p:nvSpPr>
        <p:spPr>
          <a:xfrm>
            <a:off x="7318548" y="944090"/>
            <a:ext cx="190436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trike="sngStrike" dirty="0">
                <a:latin typeface="Arial"/>
                <a:cs typeface="Arial"/>
              </a:rPr>
              <a:t>RAID-2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800" strike="sngStrike" spc="-5" dirty="0">
                <a:latin typeface="Arial"/>
                <a:cs typeface="Arial"/>
              </a:rPr>
              <a:t>Striping </a:t>
            </a:r>
            <a:r>
              <a:rPr sz="1800" strike="sngStrike" dirty="0">
                <a:latin typeface="Arial"/>
                <a:cs typeface="Arial"/>
              </a:rPr>
              <a:t>at</a:t>
            </a:r>
            <a:r>
              <a:rPr sz="1800" strike="sngStrike" spc="-45" dirty="0">
                <a:latin typeface="Arial"/>
                <a:cs typeface="Arial"/>
              </a:rPr>
              <a:t> </a:t>
            </a:r>
            <a:r>
              <a:rPr sz="1800" strike="sngStrike" spc="-5" dirty="0">
                <a:solidFill>
                  <a:srgbClr val="FF0000"/>
                </a:solidFill>
                <a:latin typeface="Arial"/>
                <a:cs typeface="Arial"/>
              </a:rPr>
              <a:t>bit-level </a:t>
            </a:r>
            <a:r>
              <a:rPr sz="1800" strike="noStrike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trike="sngStrike" spc="-5" dirty="0">
                <a:solidFill>
                  <a:srgbClr val="FF0000"/>
                </a:solidFill>
                <a:latin typeface="Arial"/>
                <a:cs typeface="Arial"/>
              </a:rPr>
              <a:t>(rarely used)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5EB69A4-3626-4F8D-9E30-10477E05FDD2}"/>
              </a:ext>
            </a:extLst>
          </p:cNvPr>
          <p:cNvSpPr txBox="1"/>
          <p:nvPr/>
        </p:nvSpPr>
        <p:spPr>
          <a:xfrm>
            <a:off x="2186579" y="3826862"/>
            <a:ext cx="2091689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trike="sngStrike" dirty="0">
                <a:latin typeface="Arial"/>
                <a:cs typeface="Arial"/>
              </a:rPr>
              <a:t>RAID-3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800" strike="sngStrike" spc="-5" dirty="0">
                <a:latin typeface="Arial"/>
                <a:cs typeface="Arial"/>
              </a:rPr>
              <a:t>Striping </a:t>
            </a:r>
            <a:r>
              <a:rPr sz="1800" strike="sngStrike" dirty="0">
                <a:latin typeface="Arial"/>
                <a:cs typeface="Arial"/>
              </a:rPr>
              <a:t>at</a:t>
            </a:r>
            <a:r>
              <a:rPr sz="1800" strike="sngStrike" spc="-60" dirty="0">
                <a:latin typeface="Arial"/>
                <a:cs typeface="Arial"/>
              </a:rPr>
              <a:t> </a:t>
            </a:r>
            <a:r>
              <a:rPr sz="1800" strike="sngStrike" spc="-5" dirty="0">
                <a:solidFill>
                  <a:srgbClr val="FF0000"/>
                </a:solidFill>
                <a:latin typeface="Arial"/>
                <a:cs typeface="Arial"/>
              </a:rPr>
              <a:t>byte-level </a:t>
            </a:r>
            <a:r>
              <a:rPr sz="1800" strike="noStrike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trike="sngStrike" spc="-5" dirty="0">
                <a:solidFill>
                  <a:srgbClr val="FF0000"/>
                </a:solidFill>
                <a:latin typeface="Arial"/>
                <a:cs typeface="Arial"/>
              </a:rPr>
              <a:t>(rarely</a:t>
            </a:r>
            <a:r>
              <a:rPr sz="18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trike="sngStrike" spc="-5" dirty="0">
                <a:solidFill>
                  <a:srgbClr val="FF0000"/>
                </a:solidFill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ED26888A-9A74-4144-BC71-A799192A1FED}"/>
              </a:ext>
            </a:extLst>
          </p:cNvPr>
          <p:cNvSpPr txBox="1"/>
          <p:nvPr/>
        </p:nvSpPr>
        <p:spPr>
          <a:xfrm>
            <a:off x="5202219" y="3826862"/>
            <a:ext cx="219583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RAID-4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Striping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block-level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EAB2A8C-ABDF-41CC-AA55-B5BE81ED641D}"/>
              </a:ext>
            </a:extLst>
          </p:cNvPr>
          <p:cNvSpPr txBox="1"/>
          <p:nvPr/>
        </p:nvSpPr>
        <p:spPr>
          <a:xfrm>
            <a:off x="8269777" y="3826862"/>
            <a:ext cx="219583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RAID-5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Striping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block-level 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distributed</a:t>
            </a:r>
            <a:r>
              <a:rPr sz="1800" spc="4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50E6C"/>
                </a:solidFill>
                <a:latin typeface="Arial"/>
                <a:cs typeface="Arial"/>
              </a:rPr>
              <a:t>parity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86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 Analysis: Three Aspects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937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endParaRPr lang="en-US" altLang="zh-TW" sz="2800" dirty="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buChar char="–"/>
              <a:tabLst>
                <a:tab pos="7950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effective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storage size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blocks</a:t>
            </a:r>
            <a:endParaRPr lang="en-US" altLang="zh-TW" sz="2400" dirty="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tabLst>
                <a:tab pos="1193800" algn="l"/>
                <a:tab pos="11944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be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total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number of disks in</a:t>
            </a:r>
            <a:r>
              <a:rPr lang="en-US" altLang="zh-TW" sz="24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RAID.</a:t>
            </a:r>
            <a:endParaRPr lang="en-US" altLang="zh-TW" sz="2400" dirty="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tabLst>
                <a:tab pos="1193800" algn="l"/>
                <a:tab pos="11944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B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be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total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number of blocks in a single disk</a:t>
            </a:r>
            <a:r>
              <a:rPr lang="en-US" altLang="zh-TW" sz="2400" spc="-3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endParaRPr lang="en-US" altLang="zh-TW" sz="2800" dirty="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buChar char="–"/>
              <a:tabLst>
                <a:tab pos="7950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tolerable disk</a:t>
            </a:r>
            <a:r>
              <a:rPr lang="en-US" altLang="zh-TW" sz="2400" spc="4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failures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800" dirty="0">
              <a:latin typeface="Arial"/>
              <a:cs typeface="Arial"/>
            </a:endParaRPr>
          </a:p>
          <a:p>
            <a:pPr marL="2794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–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Single-Request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Latency: </a:t>
            </a:r>
            <a:r>
              <a:rPr lang="zh-TW" altLang="en-US" spc="-40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𝐼</a:t>
            </a:r>
            <a:r>
              <a:rPr lang="en-US" altLang="zh-TW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/</a:t>
            </a:r>
            <a:r>
              <a:rPr lang="zh-TW" altLang="en-US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𝑂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= </a:t>
            </a:r>
            <a:r>
              <a:rPr lang="zh-TW" altLang="en-US" spc="5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7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𝑠𝑒𝑒𝑘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+ </a:t>
            </a:r>
            <a:r>
              <a:rPr lang="zh-TW" altLang="en-US" spc="50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75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𝑟𝑜𝑡𝑎𝑡𝑖𝑜𝑛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+</a:t>
            </a:r>
            <a:r>
              <a:rPr lang="en-US" altLang="zh-TW" spc="3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lang="zh-TW" altLang="en-US" spc="50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75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𝑡𝑟𝑎𝑛𝑠𝑓𝑒𝑟</a:t>
            </a:r>
            <a:endParaRPr lang="en-US" altLang="zh-TW" baseline="-15873" dirty="0">
              <a:latin typeface="Cambria Math"/>
              <a:cs typeface="Cambria Math"/>
            </a:endParaRPr>
          </a:p>
          <a:p>
            <a:pPr marL="1193800" indent="-229235">
              <a:lnSpc>
                <a:spcPct val="100000"/>
              </a:lnSpc>
              <a:spcBef>
                <a:spcPts val="600"/>
              </a:spcBef>
              <a:tabLst>
                <a:tab pos="1193800" algn="l"/>
                <a:tab pos="119443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 the latency that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 request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a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single disk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would</a:t>
            </a:r>
            <a:r>
              <a:rPr lang="en-US" altLang="zh-TW" spc="-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take.</a:t>
            </a:r>
            <a:endParaRPr lang="en-US" altLang="zh-TW" dirty="0">
              <a:latin typeface="Arial"/>
              <a:cs typeface="Arial"/>
            </a:endParaRPr>
          </a:p>
          <a:p>
            <a:pPr marL="2794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–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Steady-State Throughput: </a:t>
            </a:r>
            <a:r>
              <a:rPr lang="zh-TW" altLang="en-US" spc="5" dirty="0">
                <a:solidFill>
                  <a:srgbClr val="333333"/>
                </a:solidFill>
                <a:latin typeface="Cambria Math"/>
                <a:cs typeface="Cambria Math"/>
              </a:rPr>
              <a:t>𝑅𝑎𝑡𝑒</a:t>
            </a:r>
            <a:r>
              <a:rPr lang="zh-TW" altLang="en-US" spc="7" baseline="-15873" dirty="0">
                <a:solidFill>
                  <a:srgbClr val="333333"/>
                </a:solidFill>
                <a:latin typeface="Cambria Math"/>
                <a:cs typeface="Cambria Math"/>
              </a:rPr>
              <a:t>𝐼</a:t>
            </a:r>
            <a:r>
              <a:rPr lang="en-US" altLang="zh-TW" spc="7" baseline="-15873" dirty="0">
                <a:solidFill>
                  <a:srgbClr val="333333"/>
                </a:solidFill>
                <a:latin typeface="Cambria Math"/>
                <a:cs typeface="Cambria Math"/>
              </a:rPr>
              <a:t>/</a:t>
            </a:r>
            <a:r>
              <a:rPr lang="zh-TW" altLang="en-US" spc="7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𝑂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= </a:t>
            </a:r>
            <a:r>
              <a:rPr lang="zh-TW" altLang="en-US" spc="55" dirty="0">
                <a:solidFill>
                  <a:srgbClr val="333333"/>
                </a:solidFill>
                <a:latin typeface="Cambria Math"/>
                <a:cs typeface="Cambria Math"/>
              </a:rPr>
              <a:t>𝑆𝑖𝑧𝑒</a:t>
            </a:r>
            <a:r>
              <a:rPr lang="zh-TW" altLang="en-US" spc="82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𝑇𝑟𝑎𝑛𝑠𝑓𝑒𝑟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÷</a:t>
            </a:r>
            <a:r>
              <a:rPr lang="en-US" altLang="zh-TW" spc="229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lang="zh-TW" altLang="en-US" spc="-40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𝐼</a:t>
            </a:r>
            <a:r>
              <a:rPr lang="en-US" altLang="zh-TW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/</a:t>
            </a:r>
            <a:r>
              <a:rPr lang="zh-TW" altLang="en-US" spc="-60" baseline="-15873" dirty="0">
                <a:solidFill>
                  <a:srgbClr val="333333"/>
                </a:solidFill>
                <a:latin typeface="Cambria Math"/>
                <a:cs typeface="Cambria Math"/>
              </a:rPr>
              <a:t>𝑂</a:t>
            </a:r>
            <a:endParaRPr lang="en-US" altLang="zh-TW" baseline="-15873" dirty="0">
              <a:latin typeface="Cambria Math"/>
              <a:cs typeface="Cambria Math"/>
            </a:endParaRPr>
          </a:p>
          <a:p>
            <a:pPr marL="1193800" marR="330200">
              <a:lnSpc>
                <a:spcPct val="100000"/>
              </a:lnSpc>
              <a:spcBef>
                <a:spcPts val="600"/>
              </a:spcBef>
              <a:tabLst>
                <a:tab pos="1193800" algn="l"/>
                <a:tab pos="119443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 the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single-disk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transfer bandwidths (or rates)</a:t>
            </a:r>
            <a:r>
              <a:rPr lang="en-US" altLang="zh-TW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under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 sequential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random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workloads, respectively (S &gt;&gt;</a:t>
            </a:r>
            <a:r>
              <a:rPr lang="en-US" altLang="zh-TW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05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Terminologies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Disks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organize data in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blocks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4KB).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usually distributes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disks in units of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lang="en-US" altLang="zh-TW" sz="2800" b="1" spc="-5" dirty="0">
                <a:solidFill>
                  <a:srgbClr val="0000FF"/>
                </a:solidFill>
                <a:latin typeface="Arial"/>
                <a:cs typeface="Arial"/>
              </a:rPr>
              <a:t>chunks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which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composed of one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r>
              <a:rPr lang="en-US" altLang="zh-TW" sz="28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size mostly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affects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performance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RAID.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63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Small chunk size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increases parallelism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reads/writes.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63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Large chunk size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reduces positioning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time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disks.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Let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size be the block size in our</a:t>
            </a:r>
            <a:r>
              <a:rPr lang="en-US" altLang="zh-TW" sz="24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analysis.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spc="-5" dirty="0">
                <a:solidFill>
                  <a:srgbClr val="FF0000"/>
                </a:solidFill>
                <a:latin typeface="Arial"/>
                <a:cs typeface="Arial"/>
              </a:rPr>
              <a:t>stripe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refers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the same row of</a:t>
            </a:r>
            <a:r>
              <a:rPr lang="en-US" altLang="zh-TW" sz="28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chunks.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9B9829-789B-44AF-B3E2-543A7953D5EF}"/>
              </a:ext>
            </a:extLst>
          </p:cNvPr>
          <p:cNvSpPr/>
          <p:nvPr/>
        </p:nvSpPr>
        <p:spPr>
          <a:xfrm>
            <a:off x="2349996" y="4613973"/>
            <a:ext cx="8080111" cy="2043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03343BB-64D6-4003-AB7B-22DF7E1CBBF4}"/>
              </a:ext>
            </a:extLst>
          </p:cNvPr>
          <p:cNvSpPr/>
          <p:nvPr/>
        </p:nvSpPr>
        <p:spPr>
          <a:xfrm>
            <a:off x="7103383" y="5059379"/>
            <a:ext cx="437515" cy="883919"/>
          </a:xfrm>
          <a:custGeom>
            <a:avLst/>
            <a:gdLst/>
            <a:ahLst/>
            <a:cxnLst/>
            <a:rect l="l" t="t" r="r" b="b"/>
            <a:pathLst>
              <a:path w="437514" h="883920">
                <a:moveTo>
                  <a:pt x="0" y="883920"/>
                </a:moveTo>
                <a:lnTo>
                  <a:pt x="437388" y="883920"/>
                </a:lnTo>
                <a:lnTo>
                  <a:pt x="437388" y="0"/>
                </a:lnTo>
                <a:lnTo>
                  <a:pt x="0" y="0"/>
                </a:lnTo>
                <a:lnTo>
                  <a:pt x="0" y="88392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AC799C-6EB5-42E4-8973-151C691AEA96}"/>
              </a:ext>
            </a:extLst>
          </p:cNvPr>
          <p:cNvSpPr/>
          <p:nvPr/>
        </p:nvSpPr>
        <p:spPr>
          <a:xfrm>
            <a:off x="2880378" y="5059379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60" h="376554">
                <a:moveTo>
                  <a:pt x="0" y="376428"/>
                </a:moveTo>
                <a:lnTo>
                  <a:pt x="377952" y="376428"/>
                </a:lnTo>
                <a:lnTo>
                  <a:pt x="377952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0ED5347-80CB-462A-B698-F8AF49A9E32A}"/>
              </a:ext>
            </a:extLst>
          </p:cNvPr>
          <p:cNvSpPr/>
          <p:nvPr/>
        </p:nvSpPr>
        <p:spPr>
          <a:xfrm>
            <a:off x="2775222" y="5006039"/>
            <a:ext cx="4887595" cy="990600"/>
          </a:xfrm>
          <a:custGeom>
            <a:avLst/>
            <a:gdLst/>
            <a:ahLst/>
            <a:cxnLst/>
            <a:rect l="l" t="t" r="r" b="b"/>
            <a:pathLst>
              <a:path w="4887595" h="990600">
                <a:moveTo>
                  <a:pt x="0" y="88899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4798568" y="0"/>
                </a:lnTo>
                <a:lnTo>
                  <a:pt x="4833193" y="6979"/>
                </a:lnTo>
                <a:lnTo>
                  <a:pt x="4861448" y="26019"/>
                </a:lnTo>
                <a:lnTo>
                  <a:pt x="4880488" y="54274"/>
                </a:lnTo>
                <a:lnTo>
                  <a:pt x="4887468" y="88899"/>
                </a:lnTo>
                <a:lnTo>
                  <a:pt x="4887468" y="901699"/>
                </a:lnTo>
                <a:lnTo>
                  <a:pt x="4880488" y="936303"/>
                </a:lnTo>
                <a:lnTo>
                  <a:pt x="4861448" y="964561"/>
                </a:lnTo>
                <a:lnTo>
                  <a:pt x="4833193" y="983613"/>
                </a:lnTo>
                <a:lnTo>
                  <a:pt x="4798568" y="990599"/>
                </a:lnTo>
                <a:lnTo>
                  <a:pt x="88900" y="990599"/>
                </a:lnTo>
                <a:lnTo>
                  <a:pt x="54274" y="983613"/>
                </a:lnTo>
                <a:lnTo>
                  <a:pt x="26019" y="964561"/>
                </a:lnTo>
                <a:lnTo>
                  <a:pt x="6979" y="936303"/>
                </a:lnTo>
                <a:lnTo>
                  <a:pt x="0" y="901699"/>
                </a:lnTo>
                <a:lnTo>
                  <a:pt x="0" y="8889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49F5329-3AD7-4D4D-BEF7-DB529044DF2B}"/>
              </a:ext>
            </a:extLst>
          </p:cNvPr>
          <p:cNvSpPr txBox="1"/>
          <p:nvPr/>
        </p:nvSpPr>
        <p:spPr>
          <a:xfrm>
            <a:off x="1780000" y="5298597"/>
            <a:ext cx="890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Stripe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3B9048B-DD79-46AC-9490-5D70318E2D41}"/>
              </a:ext>
            </a:extLst>
          </p:cNvPr>
          <p:cNvSpPr txBox="1"/>
          <p:nvPr/>
        </p:nvSpPr>
        <p:spPr>
          <a:xfrm>
            <a:off x="3333260" y="5045028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709DFB2-D3B5-41EE-8B59-EDB44C8CF499}"/>
              </a:ext>
            </a:extLst>
          </p:cNvPr>
          <p:cNvSpPr txBox="1"/>
          <p:nvPr/>
        </p:nvSpPr>
        <p:spPr>
          <a:xfrm>
            <a:off x="6040139" y="5298597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unk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9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RAID-0 (Striping)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RAID-0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distributes data blocks across disks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  round-robin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fashion (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redundancy!).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𝐵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upper</a:t>
            </a:r>
            <a:r>
              <a:rPr lang="en-US" altLang="zh-TW" sz="240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bound)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0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fault</a:t>
            </a:r>
            <a:r>
              <a:rPr lang="en-US" altLang="zh-TW" sz="24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tolerance)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Read/Write </a:t>
            </a:r>
            <a:r>
              <a:rPr lang="en-US" altLang="zh-TW" sz="2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Latency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𝑇</a:t>
            </a:r>
            <a:r>
              <a:rPr lang="en-US" altLang="zh-TW" sz="20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(the same as in a single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disk)</a:t>
            </a:r>
            <a:endParaRPr lang="en-US" altLang="zh-TW" sz="20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– 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request is simply redirected to one of the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disks.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Sequential </a:t>
            </a:r>
            <a:r>
              <a:rPr lang="en-US" altLang="zh-TW" sz="20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Read/Write </a:t>
            </a:r>
            <a:r>
              <a:rPr lang="en-US" altLang="zh-TW" sz="2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𝑆</a:t>
            </a:r>
            <a:r>
              <a:rPr lang="en-US" altLang="zh-TW" sz="20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(full</a:t>
            </a:r>
            <a:r>
              <a:rPr lang="en-US" altLang="zh-TW"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bandwidth)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Random </a:t>
            </a:r>
            <a:r>
              <a:rPr lang="en-US" altLang="zh-TW" sz="20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Read/Write </a:t>
            </a:r>
            <a:r>
              <a:rPr lang="en-US" altLang="zh-TW" sz="2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𝑅</a:t>
            </a:r>
            <a:r>
              <a:rPr lang="en-US" altLang="zh-TW" sz="20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(full</a:t>
            </a:r>
            <a:r>
              <a:rPr lang="en-US" altLang="zh-TW" sz="20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bandwidth)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25C2E1-3D1E-4162-AEB7-D672A6F47B5F}"/>
              </a:ext>
            </a:extLst>
          </p:cNvPr>
          <p:cNvSpPr/>
          <p:nvPr/>
        </p:nvSpPr>
        <p:spPr>
          <a:xfrm>
            <a:off x="3646140" y="4883951"/>
            <a:ext cx="5202749" cy="174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E9ABA72-3E70-46D1-BD2B-DB7FC0362FD9}"/>
              </a:ext>
            </a:extLst>
          </p:cNvPr>
          <p:cNvSpPr/>
          <p:nvPr/>
        </p:nvSpPr>
        <p:spPr>
          <a:xfrm>
            <a:off x="3681284" y="5259109"/>
            <a:ext cx="5123815" cy="327660"/>
          </a:xfrm>
          <a:custGeom>
            <a:avLst/>
            <a:gdLst/>
            <a:ahLst/>
            <a:cxnLst/>
            <a:rect l="l" t="t" r="r" b="b"/>
            <a:pathLst>
              <a:path w="5123815" h="327660">
                <a:moveTo>
                  <a:pt x="0" y="29464"/>
                </a:moveTo>
                <a:lnTo>
                  <a:pt x="2317" y="18002"/>
                </a:lnTo>
                <a:lnTo>
                  <a:pt x="8636" y="8636"/>
                </a:lnTo>
                <a:lnTo>
                  <a:pt x="18002" y="2317"/>
                </a:lnTo>
                <a:lnTo>
                  <a:pt x="29463" y="0"/>
                </a:lnTo>
                <a:lnTo>
                  <a:pt x="5094224" y="0"/>
                </a:lnTo>
                <a:lnTo>
                  <a:pt x="5105685" y="2317"/>
                </a:lnTo>
                <a:lnTo>
                  <a:pt x="5115052" y="8636"/>
                </a:lnTo>
                <a:lnTo>
                  <a:pt x="5121370" y="18002"/>
                </a:lnTo>
                <a:lnTo>
                  <a:pt x="5123687" y="29464"/>
                </a:lnTo>
                <a:lnTo>
                  <a:pt x="5123687" y="298196"/>
                </a:lnTo>
                <a:lnTo>
                  <a:pt x="5121370" y="309657"/>
                </a:lnTo>
                <a:lnTo>
                  <a:pt x="5115052" y="319024"/>
                </a:lnTo>
                <a:lnTo>
                  <a:pt x="5105685" y="325342"/>
                </a:lnTo>
                <a:lnTo>
                  <a:pt x="5094224" y="327660"/>
                </a:lnTo>
                <a:lnTo>
                  <a:pt x="29463" y="327660"/>
                </a:lnTo>
                <a:lnTo>
                  <a:pt x="18002" y="325342"/>
                </a:lnTo>
                <a:lnTo>
                  <a:pt x="8635" y="319024"/>
                </a:lnTo>
                <a:lnTo>
                  <a:pt x="2317" y="309657"/>
                </a:lnTo>
                <a:lnTo>
                  <a:pt x="0" y="298196"/>
                </a:lnTo>
                <a:lnTo>
                  <a:pt x="0" y="2946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8477C-2400-491A-90E4-153FC9AE6D19}"/>
              </a:ext>
            </a:extLst>
          </p:cNvPr>
          <p:cNvSpPr/>
          <p:nvPr/>
        </p:nvSpPr>
        <p:spPr>
          <a:xfrm>
            <a:off x="1629916" y="5217437"/>
            <a:ext cx="2233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4160">
              <a:lnSpc>
                <a:spcPct val="100000"/>
              </a:lnSpc>
            </a:pPr>
            <a:r>
              <a:rPr lang="en-US" altLang="zh-TW" sz="2400" b="1" dirty="0">
                <a:solidFill>
                  <a:srgbClr val="FF0000"/>
                </a:solidFill>
                <a:cs typeface="Arial"/>
              </a:rPr>
              <a:t>Full</a:t>
            </a:r>
            <a:r>
              <a:rPr lang="en-US" altLang="zh-TW" sz="2400" b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FF0000"/>
                </a:solidFill>
                <a:cs typeface="Arial"/>
              </a:rPr>
              <a:t>Stripe</a:t>
            </a:r>
            <a:endParaRPr lang="en-US" altLang="zh-TW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55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Question: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How to do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address mapping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logical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block address to a physical block address in</a:t>
            </a:r>
            <a:r>
              <a:rPr lang="en-US" altLang="zh-TW" sz="28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RAID?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Let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size be the block</a:t>
            </a:r>
            <a:r>
              <a:rPr lang="en-US" altLang="zh-TW" sz="24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size.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Let LBA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the logical block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address.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Bonus: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What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about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general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chunk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size (i.e.,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 chunk is of multiple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blocks)?</a:t>
            </a:r>
            <a:endParaRPr lang="en-US" altLang="zh-TW" sz="2800" dirty="0">
              <a:latin typeface="Arial"/>
              <a:cs typeface="Arial"/>
            </a:endParaRPr>
          </a:p>
          <a:p>
            <a:pPr marL="5276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19360B-03FC-49BF-8349-300CCA6C6842}"/>
              </a:ext>
            </a:extLst>
          </p:cNvPr>
          <p:cNvSpPr txBox="1"/>
          <p:nvPr/>
        </p:nvSpPr>
        <p:spPr>
          <a:xfrm>
            <a:off x="3674806" y="4221088"/>
            <a:ext cx="5055235" cy="862965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20"/>
              </a:spcBef>
              <a:tabLst>
                <a:tab pos="946150" algn="l"/>
                <a:tab pos="1325245" algn="l"/>
              </a:tabLst>
            </a:pP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𝐷𝑖𝑠𝑘	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=	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𝐿𝐵𝐴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%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𝑛𝑢𝑚𝑏𝑒𝑟_𝑜𝑓_𝑑𝑖𝑠𝑘𝑠</a:t>
            </a:r>
            <a:endParaRPr sz="2400" dirty="0">
              <a:latin typeface="Cambria Math"/>
              <a:cs typeface="Cambria Math"/>
            </a:endParaRPr>
          </a:p>
          <a:p>
            <a:pPr marL="168275">
              <a:lnSpc>
                <a:spcPct val="100000"/>
              </a:lnSpc>
              <a:tabLst>
                <a:tab pos="1282700" algn="l"/>
                <a:tab pos="1662430" algn="l"/>
              </a:tabLst>
            </a:pP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𝑂𝑓𝑓𝑠𝑒𝑡	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=	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𝐿𝐵𝐴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/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𝑛𝑢𝑚𝑏𝑒𝑟_𝑜𝑓_𝑑𝑖𝑠𝑘𝑠</a:t>
            </a:r>
            <a:endParaRPr sz="24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84799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RAID-1 (Mirroring)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87952"/>
            <a:ext cx="11017224" cy="566867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RAID-1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keeps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two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physical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copies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lang="en-US" altLang="zh-TW" sz="2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</a:t>
            </a:r>
            <a:r>
              <a:rPr lang="zh-TW" altLang="en-US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𝐵</a:t>
            </a:r>
            <a:r>
              <a:rPr lang="en-US" altLang="zh-TW" sz="2400" u="sng" spc="-22" baseline="23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(very</a:t>
            </a:r>
            <a:r>
              <a:rPr lang="en-US" altLang="zh-TW" sz="24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expensive!)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(any one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certain);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𝑢𝑝 𝑡𝑜 </a:t>
            </a:r>
            <a:r>
              <a:rPr lang="zh-TW" altLang="en-US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</a:t>
            </a:r>
            <a:r>
              <a:rPr lang="en-US" altLang="zh-TW" sz="2400" u="sng" spc="-15" baseline="23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(if</a:t>
            </a:r>
            <a:r>
              <a:rPr lang="en-US" altLang="zh-TW" sz="2400" spc="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lucky!)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Read/Write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Latency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𝑇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(the same as in a single</a:t>
            </a:r>
            <a:r>
              <a:rPr lang="en-US" altLang="zh-TW"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disk)</a:t>
            </a:r>
            <a:endParaRPr lang="en-US" altLang="zh-TW" sz="2400" dirty="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Char char="–"/>
              <a:tabLst>
                <a:tab pos="16135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Read from one hard copy;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two hard copies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in</a:t>
            </a:r>
            <a:r>
              <a:rPr lang="en-US" altLang="zh-TW" sz="2400" spc="-18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parallel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Random </a:t>
            </a:r>
            <a:r>
              <a:rPr lang="en-US" altLang="zh-TW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</a:t>
            </a:r>
            <a:r>
              <a:rPr lang="zh-TW" altLang="en-US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𝑅</a:t>
            </a:r>
            <a:r>
              <a:rPr lang="en-US" altLang="zh-TW" sz="2400" u="sng" spc="-15" baseline="277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(all in use, but half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effective)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Random Read 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Cambria Math"/>
                <a:cs typeface="Cambria Math"/>
              </a:rPr>
              <a:t>𝑁 ∗ 𝑅</a:t>
            </a:r>
            <a:r>
              <a:rPr lang="en-US" altLang="zh-TW" sz="2400" dirty="0">
                <a:solidFill>
                  <a:srgbClr val="750E6C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possible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reach full</a:t>
            </a:r>
            <a:r>
              <a:rPr lang="en-US" altLang="zh-TW"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bandwidth)</a:t>
            </a:r>
            <a:endParaRPr lang="en-US" altLang="zh-TW" sz="2400" dirty="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Char char="–"/>
              <a:tabLst>
                <a:tab pos="16135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randomly read blocks 0, 3, 4, and</a:t>
            </a:r>
            <a:r>
              <a:rPr lang="en-US" altLang="zh-TW" sz="24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358699F-103E-4FAA-BBD7-971A0EE525D0}"/>
              </a:ext>
            </a:extLst>
          </p:cNvPr>
          <p:cNvSpPr/>
          <p:nvPr/>
        </p:nvSpPr>
        <p:spPr>
          <a:xfrm>
            <a:off x="3532424" y="4899597"/>
            <a:ext cx="5194732" cy="175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2305637-1D4A-4298-984E-8DF91F4149ED}"/>
              </a:ext>
            </a:extLst>
          </p:cNvPr>
          <p:cNvSpPr/>
          <p:nvPr/>
        </p:nvSpPr>
        <p:spPr>
          <a:xfrm>
            <a:off x="4843490" y="5388896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0"/>
                </a:moveTo>
                <a:lnTo>
                  <a:pt x="0" y="1172629"/>
                </a:lnTo>
              </a:path>
            </a:pathLst>
          </a:custGeom>
          <a:ln w="3810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31B1A2-3E52-4B35-933F-981B3C781C0A}"/>
              </a:ext>
            </a:extLst>
          </p:cNvPr>
          <p:cNvSpPr/>
          <p:nvPr/>
        </p:nvSpPr>
        <p:spPr>
          <a:xfrm>
            <a:off x="4364193" y="6481084"/>
            <a:ext cx="960755" cy="155575"/>
          </a:xfrm>
          <a:custGeom>
            <a:avLst/>
            <a:gdLst/>
            <a:ahLst/>
            <a:cxnLst/>
            <a:rect l="l" t="t" r="r" b="b"/>
            <a:pathLst>
              <a:path w="960754" h="155575">
                <a:moveTo>
                  <a:pt x="18668" y="0"/>
                </a:moveTo>
                <a:lnTo>
                  <a:pt x="0" y="33235"/>
                </a:lnTo>
                <a:lnTo>
                  <a:pt x="54102" y="62128"/>
                </a:lnTo>
                <a:lnTo>
                  <a:pt x="111125" y="87287"/>
                </a:lnTo>
                <a:lnTo>
                  <a:pt x="170306" y="108407"/>
                </a:lnTo>
                <a:lnTo>
                  <a:pt x="231394" y="125602"/>
                </a:lnTo>
                <a:lnTo>
                  <a:pt x="293878" y="138912"/>
                </a:lnTo>
                <a:lnTo>
                  <a:pt x="357631" y="148221"/>
                </a:lnTo>
                <a:lnTo>
                  <a:pt x="422021" y="153657"/>
                </a:lnTo>
                <a:lnTo>
                  <a:pt x="486664" y="155206"/>
                </a:lnTo>
                <a:lnTo>
                  <a:pt x="518921" y="154533"/>
                </a:lnTo>
                <a:lnTo>
                  <a:pt x="583438" y="150266"/>
                </a:lnTo>
                <a:lnTo>
                  <a:pt x="647319" y="142112"/>
                </a:lnTo>
                <a:lnTo>
                  <a:pt x="710057" y="129984"/>
                </a:lnTo>
                <a:lnTo>
                  <a:pt x="760327" y="117106"/>
                </a:lnTo>
                <a:lnTo>
                  <a:pt x="486156" y="117106"/>
                </a:lnTo>
                <a:lnTo>
                  <a:pt x="486307" y="117103"/>
                </a:lnTo>
                <a:lnTo>
                  <a:pt x="454913" y="116827"/>
                </a:lnTo>
                <a:lnTo>
                  <a:pt x="455099" y="116827"/>
                </a:lnTo>
                <a:lnTo>
                  <a:pt x="424767" y="115633"/>
                </a:lnTo>
                <a:lnTo>
                  <a:pt x="424306" y="115633"/>
                </a:lnTo>
                <a:lnTo>
                  <a:pt x="392556" y="113436"/>
                </a:lnTo>
                <a:lnTo>
                  <a:pt x="392684" y="113436"/>
                </a:lnTo>
                <a:lnTo>
                  <a:pt x="362458" y="110413"/>
                </a:lnTo>
                <a:lnTo>
                  <a:pt x="362204" y="110413"/>
                </a:lnTo>
                <a:lnTo>
                  <a:pt x="330835" y="106311"/>
                </a:lnTo>
                <a:lnTo>
                  <a:pt x="301136" y="101472"/>
                </a:lnTo>
                <a:lnTo>
                  <a:pt x="300990" y="101472"/>
                </a:lnTo>
                <a:lnTo>
                  <a:pt x="270256" y="95376"/>
                </a:lnTo>
                <a:lnTo>
                  <a:pt x="240884" y="88696"/>
                </a:lnTo>
                <a:lnTo>
                  <a:pt x="210693" y="80695"/>
                </a:lnTo>
                <a:lnTo>
                  <a:pt x="182292" y="72199"/>
                </a:lnTo>
                <a:lnTo>
                  <a:pt x="181610" y="71996"/>
                </a:lnTo>
                <a:lnTo>
                  <a:pt x="153634" y="62496"/>
                </a:lnTo>
                <a:lnTo>
                  <a:pt x="125552" y="52006"/>
                </a:lnTo>
                <a:lnTo>
                  <a:pt x="97979" y="40487"/>
                </a:lnTo>
                <a:lnTo>
                  <a:pt x="71043" y="28041"/>
                </a:lnTo>
                <a:lnTo>
                  <a:pt x="70357" y="27724"/>
                </a:lnTo>
                <a:lnTo>
                  <a:pt x="44865" y="14668"/>
                </a:lnTo>
                <a:lnTo>
                  <a:pt x="44196" y="14325"/>
                </a:lnTo>
                <a:lnTo>
                  <a:pt x="18668" y="0"/>
                </a:lnTo>
                <a:close/>
              </a:path>
              <a:path w="960754" h="155575">
                <a:moveTo>
                  <a:pt x="486307" y="117103"/>
                </a:moveTo>
                <a:lnTo>
                  <a:pt x="486156" y="117106"/>
                </a:lnTo>
                <a:lnTo>
                  <a:pt x="486664" y="117106"/>
                </a:lnTo>
                <a:lnTo>
                  <a:pt x="486307" y="117103"/>
                </a:lnTo>
                <a:close/>
              </a:path>
              <a:path w="960754" h="155575">
                <a:moveTo>
                  <a:pt x="517672" y="116451"/>
                </a:moveTo>
                <a:lnTo>
                  <a:pt x="486307" y="117103"/>
                </a:lnTo>
                <a:lnTo>
                  <a:pt x="760339" y="117103"/>
                </a:lnTo>
                <a:lnTo>
                  <a:pt x="762601" y="116471"/>
                </a:lnTo>
                <a:lnTo>
                  <a:pt x="517270" y="116471"/>
                </a:lnTo>
                <a:lnTo>
                  <a:pt x="517672" y="116451"/>
                </a:lnTo>
                <a:close/>
              </a:path>
              <a:path w="960754" h="155575">
                <a:moveTo>
                  <a:pt x="455152" y="116829"/>
                </a:moveTo>
                <a:lnTo>
                  <a:pt x="455422" y="116839"/>
                </a:lnTo>
                <a:lnTo>
                  <a:pt x="456357" y="116839"/>
                </a:lnTo>
                <a:lnTo>
                  <a:pt x="455152" y="116829"/>
                </a:lnTo>
                <a:close/>
              </a:path>
              <a:path w="960754" h="155575">
                <a:moveTo>
                  <a:pt x="455099" y="116827"/>
                </a:moveTo>
                <a:lnTo>
                  <a:pt x="454913" y="116827"/>
                </a:lnTo>
                <a:lnTo>
                  <a:pt x="455152" y="116829"/>
                </a:lnTo>
                <a:close/>
              </a:path>
              <a:path w="960754" h="155575">
                <a:moveTo>
                  <a:pt x="762692" y="116446"/>
                </a:moveTo>
                <a:lnTo>
                  <a:pt x="517784" y="116451"/>
                </a:lnTo>
                <a:lnTo>
                  <a:pt x="517270" y="116471"/>
                </a:lnTo>
                <a:lnTo>
                  <a:pt x="762601" y="116471"/>
                </a:lnTo>
                <a:close/>
              </a:path>
              <a:path w="960754" h="155575">
                <a:moveTo>
                  <a:pt x="768423" y="114846"/>
                </a:moveTo>
                <a:lnTo>
                  <a:pt x="549020" y="114846"/>
                </a:lnTo>
                <a:lnTo>
                  <a:pt x="517672" y="116451"/>
                </a:lnTo>
                <a:lnTo>
                  <a:pt x="517906" y="116446"/>
                </a:lnTo>
                <a:lnTo>
                  <a:pt x="762692" y="116446"/>
                </a:lnTo>
                <a:lnTo>
                  <a:pt x="768423" y="114846"/>
                </a:lnTo>
                <a:close/>
              </a:path>
              <a:path w="960754" h="155575">
                <a:moveTo>
                  <a:pt x="423799" y="115595"/>
                </a:moveTo>
                <a:lnTo>
                  <a:pt x="424306" y="115633"/>
                </a:lnTo>
                <a:lnTo>
                  <a:pt x="424767" y="115633"/>
                </a:lnTo>
                <a:lnTo>
                  <a:pt x="423799" y="115595"/>
                </a:lnTo>
                <a:close/>
              </a:path>
              <a:path w="960754" h="155575">
                <a:moveTo>
                  <a:pt x="580008" y="112306"/>
                </a:moveTo>
                <a:lnTo>
                  <a:pt x="548570" y="114869"/>
                </a:lnTo>
                <a:lnTo>
                  <a:pt x="549020" y="114846"/>
                </a:lnTo>
                <a:lnTo>
                  <a:pt x="768423" y="114846"/>
                </a:lnTo>
                <a:lnTo>
                  <a:pt x="771652" y="113944"/>
                </a:lnTo>
                <a:lnTo>
                  <a:pt x="776660" y="112369"/>
                </a:lnTo>
                <a:lnTo>
                  <a:pt x="579501" y="112369"/>
                </a:lnTo>
                <a:lnTo>
                  <a:pt x="580008" y="112306"/>
                </a:lnTo>
                <a:close/>
              </a:path>
              <a:path w="960754" h="155575">
                <a:moveTo>
                  <a:pt x="941246" y="36855"/>
                </a:moveTo>
                <a:lnTo>
                  <a:pt x="867156" y="36855"/>
                </a:lnTo>
                <a:lnTo>
                  <a:pt x="883919" y="71081"/>
                </a:lnTo>
                <a:lnTo>
                  <a:pt x="867151" y="79327"/>
                </a:lnTo>
                <a:lnTo>
                  <a:pt x="884555" y="113550"/>
                </a:lnTo>
                <a:lnTo>
                  <a:pt x="941246" y="36855"/>
                </a:lnTo>
                <a:close/>
              </a:path>
              <a:path w="960754" h="155575">
                <a:moveTo>
                  <a:pt x="392969" y="113464"/>
                </a:moveTo>
                <a:lnTo>
                  <a:pt x="393192" y="113487"/>
                </a:lnTo>
                <a:lnTo>
                  <a:pt x="392969" y="113464"/>
                </a:lnTo>
                <a:close/>
              </a:path>
              <a:path w="960754" h="155575">
                <a:moveTo>
                  <a:pt x="392684" y="113436"/>
                </a:moveTo>
                <a:lnTo>
                  <a:pt x="392556" y="113436"/>
                </a:lnTo>
                <a:lnTo>
                  <a:pt x="392969" y="113464"/>
                </a:lnTo>
                <a:lnTo>
                  <a:pt x="392684" y="113436"/>
                </a:lnTo>
                <a:close/>
              </a:path>
              <a:path w="960754" h="155575">
                <a:moveTo>
                  <a:pt x="610869" y="108838"/>
                </a:moveTo>
                <a:lnTo>
                  <a:pt x="579501" y="112369"/>
                </a:lnTo>
                <a:lnTo>
                  <a:pt x="776660" y="112369"/>
                </a:lnTo>
                <a:lnTo>
                  <a:pt x="787647" y="108915"/>
                </a:lnTo>
                <a:lnTo>
                  <a:pt x="610362" y="108915"/>
                </a:lnTo>
                <a:lnTo>
                  <a:pt x="610869" y="108838"/>
                </a:lnTo>
                <a:close/>
              </a:path>
              <a:path w="960754" h="155575">
                <a:moveTo>
                  <a:pt x="361696" y="110337"/>
                </a:moveTo>
                <a:lnTo>
                  <a:pt x="362204" y="110413"/>
                </a:lnTo>
                <a:lnTo>
                  <a:pt x="362458" y="110413"/>
                </a:lnTo>
                <a:lnTo>
                  <a:pt x="361696" y="110337"/>
                </a:lnTo>
                <a:close/>
              </a:path>
              <a:path w="960754" h="155575">
                <a:moveTo>
                  <a:pt x="801841" y="104444"/>
                </a:moveTo>
                <a:lnTo>
                  <a:pt x="641604" y="104444"/>
                </a:lnTo>
                <a:lnTo>
                  <a:pt x="610362" y="108915"/>
                </a:lnTo>
                <a:lnTo>
                  <a:pt x="787647" y="108915"/>
                </a:lnTo>
                <a:lnTo>
                  <a:pt x="801841" y="104444"/>
                </a:lnTo>
                <a:close/>
              </a:path>
              <a:path w="960754" h="155575">
                <a:moveTo>
                  <a:pt x="331284" y="106370"/>
                </a:moveTo>
                <a:lnTo>
                  <a:pt x="331469" y="106400"/>
                </a:lnTo>
                <a:lnTo>
                  <a:pt x="331284" y="106370"/>
                </a:lnTo>
                <a:close/>
              </a:path>
              <a:path w="960754" h="155575">
                <a:moveTo>
                  <a:pt x="330922" y="106311"/>
                </a:moveTo>
                <a:lnTo>
                  <a:pt x="331284" y="106370"/>
                </a:lnTo>
                <a:lnTo>
                  <a:pt x="330922" y="106311"/>
                </a:lnTo>
                <a:close/>
              </a:path>
              <a:path w="960754" h="155575">
                <a:moveTo>
                  <a:pt x="817297" y="99021"/>
                </a:moveTo>
                <a:lnTo>
                  <a:pt x="671830" y="99021"/>
                </a:lnTo>
                <a:lnTo>
                  <a:pt x="641267" y="104492"/>
                </a:lnTo>
                <a:lnTo>
                  <a:pt x="641604" y="104444"/>
                </a:lnTo>
                <a:lnTo>
                  <a:pt x="801841" y="104444"/>
                </a:lnTo>
                <a:lnTo>
                  <a:pt x="817297" y="99021"/>
                </a:lnTo>
                <a:close/>
              </a:path>
              <a:path w="960754" h="155575">
                <a:moveTo>
                  <a:pt x="300355" y="101345"/>
                </a:moveTo>
                <a:lnTo>
                  <a:pt x="300990" y="101472"/>
                </a:lnTo>
                <a:lnTo>
                  <a:pt x="301136" y="101472"/>
                </a:lnTo>
                <a:lnTo>
                  <a:pt x="300355" y="101345"/>
                </a:lnTo>
                <a:close/>
              </a:path>
              <a:path w="960754" h="155575">
                <a:moveTo>
                  <a:pt x="834747" y="92748"/>
                </a:moveTo>
                <a:lnTo>
                  <a:pt x="702056" y="92748"/>
                </a:lnTo>
                <a:lnTo>
                  <a:pt x="671697" y="99045"/>
                </a:lnTo>
                <a:lnTo>
                  <a:pt x="671830" y="99021"/>
                </a:lnTo>
                <a:lnTo>
                  <a:pt x="817297" y="99021"/>
                </a:lnTo>
                <a:lnTo>
                  <a:pt x="831342" y="94094"/>
                </a:lnTo>
                <a:lnTo>
                  <a:pt x="834747" y="92748"/>
                </a:lnTo>
                <a:close/>
              </a:path>
              <a:path w="960754" h="155575">
                <a:moveTo>
                  <a:pt x="270734" y="95471"/>
                </a:moveTo>
                <a:close/>
              </a:path>
              <a:path w="960754" h="155575">
                <a:moveTo>
                  <a:pt x="270316" y="95376"/>
                </a:moveTo>
                <a:lnTo>
                  <a:pt x="270734" y="95471"/>
                </a:lnTo>
                <a:lnTo>
                  <a:pt x="270316" y="95376"/>
                </a:lnTo>
                <a:close/>
              </a:path>
              <a:path w="960754" h="155575">
                <a:moveTo>
                  <a:pt x="852966" y="85547"/>
                </a:moveTo>
                <a:lnTo>
                  <a:pt x="731646" y="85547"/>
                </a:lnTo>
                <a:lnTo>
                  <a:pt x="701420" y="92875"/>
                </a:lnTo>
                <a:lnTo>
                  <a:pt x="702056" y="92748"/>
                </a:lnTo>
                <a:lnTo>
                  <a:pt x="834747" y="92748"/>
                </a:lnTo>
                <a:lnTo>
                  <a:pt x="852966" y="85547"/>
                </a:lnTo>
                <a:close/>
              </a:path>
              <a:path w="960754" h="155575">
                <a:moveTo>
                  <a:pt x="240252" y="88553"/>
                </a:moveTo>
                <a:lnTo>
                  <a:pt x="240792" y="88696"/>
                </a:lnTo>
                <a:lnTo>
                  <a:pt x="240252" y="88553"/>
                </a:lnTo>
                <a:close/>
              </a:path>
              <a:path w="960754" h="155575">
                <a:moveTo>
                  <a:pt x="240170" y="88531"/>
                </a:moveTo>
                <a:close/>
              </a:path>
              <a:path w="960754" h="155575">
                <a:moveTo>
                  <a:pt x="866135" y="77330"/>
                </a:moveTo>
                <a:lnTo>
                  <a:pt x="761110" y="77330"/>
                </a:lnTo>
                <a:lnTo>
                  <a:pt x="731321" y="85626"/>
                </a:lnTo>
                <a:lnTo>
                  <a:pt x="731646" y="85547"/>
                </a:lnTo>
                <a:lnTo>
                  <a:pt x="852966" y="85547"/>
                </a:lnTo>
                <a:lnTo>
                  <a:pt x="860806" y="82448"/>
                </a:lnTo>
                <a:lnTo>
                  <a:pt x="867151" y="79327"/>
                </a:lnTo>
                <a:lnTo>
                  <a:pt x="866135" y="77330"/>
                </a:lnTo>
                <a:close/>
              </a:path>
              <a:path w="960754" h="155575">
                <a:moveTo>
                  <a:pt x="210816" y="80695"/>
                </a:moveTo>
                <a:lnTo>
                  <a:pt x="211328" y="80848"/>
                </a:lnTo>
                <a:lnTo>
                  <a:pt x="210816" y="80695"/>
                </a:lnTo>
                <a:close/>
              </a:path>
              <a:path w="960754" h="155575">
                <a:moveTo>
                  <a:pt x="867156" y="36855"/>
                </a:moveTo>
                <a:lnTo>
                  <a:pt x="849872" y="45350"/>
                </a:lnTo>
                <a:lnTo>
                  <a:pt x="867151" y="79327"/>
                </a:lnTo>
                <a:lnTo>
                  <a:pt x="883919" y="71081"/>
                </a:lnTo>
                <a:lnTo>
                  <a:pt x="867156" y="36855"/>
                </a:lnTo>
                <a:close/>
              </a:path>
              <a:path w="960754" h="155575">
                <a:moveTo>
                  <a:pt x="861524" y="68262"/>
                </a:moveTo>
                <a:lnTo>
                  <a:pt x="789940" y="68262"/>
                </a:lnTo>
                <a:lnTo>
                  <a:pt x="760476" y="77495"/>
                </a:lnTo>
                <a:lnTo>
                  <a:pt x="761110" y="77330"/>
                </a:lnTo>
                <a:lnTo>
                  <a:pt x="866135" y="77330"/>
                </a:lnTo>
                <a:lnTo>
                  <a:pt x="861524" y="68262"/>
                </a:lnTo>
                <a:close/>
              </a:path>
              <a:path w="960754" h="155575">
                <a:moveTo>
                  <a:pt x="181904" y="72083"/>
                </a:moveTo>
                <a:lnTo>
                  <a:pt x="182244" y="72199"/>
                </a:lnTo>
                <a:lnTo>
                  <a:pt x="181904" y="72083"/>
                </a:lnTo>
                <a:close/>
              </a:path>
              <a:path w="960754" h="155575">
                <a:moveTo>
                  <a:pt x="181645" y="71996"/>
                </a:moveTo>
                <a:lnTo>
                  <a:pt x="181904" y="72083"/>
                </a:lnTo>
                <a:lnTo>
                  <a:pt x="181645" y="71996"/>
                </a:lnTo>
                <a:close/>
              </a:path>
              <a:path w="960754" h="155575">
                <a:moveTo>
                  <a:pt x="856441" y="58267"/>
                </a:moveTo>
                <a:lnTo>
                  <a:pt x="818388" y="58267"/>
                </a:lnTo>
                <a:lnTo>
                  <a:pt x="789418" y="68426"/>
                </a:lnTo>
                <a:lnTo>
                  <a:pt x="789940" y="68262"/>
                </a:lnTo>
                <a:lnTo>
                  <a:pt x="861524" y="68262"/>
                </a:lnTo>
                <a:lnTo>
                  <a:pt x="856441" y="58267"/>
                </a:lnTo>
                <a:close/>
              </a:path>
              <a:path w="960754" h="155575">
                <a:moveTo>
                  <a:pt x="153035" y="62293"/>
                </a:moveTo>
                <a:lnTo>
                  <a:pt x="153543" y="62496"/>
                </a:lnTo>
                <a:lnTo>
                  <a:pt x="153035" y="62293"/>
                </a:lnTo>
                <a:close/>
              </a:path>
              <a:path w="960754" h="155575">
                <a:moveTo>
                  <a:pt x="845274" y="47610"/>
                </a:moveTo>
                <a:lnTo>
                  <a:pt x="817626" y="58534"/>
                </a:lnTo>
                <a:lnTo>
                  <a:pt x="818388" y="58267"/>
                </a:lnTo>
                <a:lnTo>
                  <a:pt x="856441" y="58267"/>
                </a:lnTo>
                <a:lnTo>
                  <a:pt x="851171" y="47904"/>
                </a:lnTo>
                <a:lnTo>
                  <a:pt x="844677" y="47904"/>
                </a:lnTo>
                <a:lnTo>
                  <a:pt x="845274" y="47610"/>
                </a:lnTo>
                <a:close/>
              </a:path>
              <a:path w="960754" h="155575">
                <a:moveTo>
                  <a:pt x="124841" y="51739"/>
                </a:moveTo>
                <a:lnTo>
                  <a:pt x="125475" y="52006"/>
                </a:lnTo>
                <a:lnTo>
                  <a:pt x="124841" y="51739"/>
                </a:lnTo>
                <a:close/>
              </a:path>
              <a:path w="960754" h="155575">
                <a:moveTo>
                  <a:pt x="846074" y="47294"/>
                </a:moveTo>
                <a:lnTo>
                  <a:pt x="845274" y="47610"/>
                </a:lnTo>
                <a:lnTo>
                  <a:pt x="844677" y="47904"/>
                </a:lnTo>
                <a:lnTo>
                  <a:pt x="846074" y="47294"/>
                </a:lnTo>
                <a:close/>
              </a:path>
              <a:path w="960754" h="155575">
                <a:moveTo>
                  <a:pt x="850861" y="47294"/>
                </a:moveTo>
                <a:lnTo>
                  <a:pt x="846074" y="47294"/>
                </a:lnTo>
                <a:lnTo>
                  <a:pt x="844677" y="47904"/>
                </a:lnTo>
                <a:lnTo>
                  <a:pt x="851171" y="47904"/>
                </a:lnTo>
                <a:lnTo>
                  <a:pt x="850861" y="47294"/>
                </a:lnTo>
                <a:close/>
              </a:path>
              <a:path w="960754" h="155575">
                <a:moveTo>
                  <a:pt x="849872" y="45350"/>
                </a:moveTo>
                <a:lnTo>
                  <a:pt x="845274" y="47610"/>
                </a:lnTo>
                <a:lnTo>
                  <a:pt x="846074" y="47294"/>
                </a:lnTo>
                <a:lnTo>
                  <a:pt x="850861" y="47294"/>
                </a:lnTo>
                <a:lnTo>
                  <a:pt x="849872" y="45350"/>
                </a:lnTo>
                <a:close/>
              </a:path>
              <a:path w="960754" h="155575">
                <a:moveTo>
                  <a:pt x="960501" y="10807"/>
                </a:moveTo>
                <a:lnTo>
                  <a:pt x="832739" y="11658"/>
                </a:lnTo>
                <a:lnTo>
                  <a:pt x="849872" y="45350"/>
                </a:lnTo>
                <a:lnTo>
                  <a:pt x="867156" y="36855"/>
                </a:lnTo>
                <a:lnTo>
                  <a:pt x="941246" y="36855"/>
                </a:lnTo>
                <a:lnTo>
                  <a:pt x="960501" y="10807"/>
                </a:lnTo>
                <a:close/>
              </a:path>
              <a:path w="960754" h="155575">
                <a:moveTo>
                  <a:pt x="97327" y="40214"/>
                </a:moveTo>
                <a:lnTo>
                  <a:pt x="97917" y="40487"/>
                </a:lnTo>
                <a:lnTo>
                  <a:pt x="97327" y="40214"/>
                </a:lnTo>
                <a:close/>
              </a:path>
              <a:path w="960754" h="155575">
                <a:moveTo>
                  <a:pt x="97286" y="40195"/>
                </a:moveTo>
                <a:close/>
              </a:path>
              <a:path w="960754" h="155575">
                <a:moveTo>
                  <a:pt x="70512" y="27795"/>
                </a:moveTo>
                <a:lnTo>
                  <a:pt x="70993" y="28041"/>
                </a:lnTo>
                <a:lnTo>
                  <a:pt x="70512" y="27795"/>
                </a:lnTo>
                <a:close/>
              </a:path>
              <a:path w="960754" h="155575">
                <a:moveTo>
                  <a:pt x="70372" y="27724"/>
                </a:moveTo>
                <a:lnTo>
                  <a:pt x="70512" y="27795"/>
                </a:lnTo>
                <a:lnTo>
                  <a:pt x="70372" y="27724"/>
                </a:lnTo>
                <a:close/>
              </a:path>
              <a:path w="960754" h="155575">
                <a:moveTo>
                  <a:pt x="44464" y="14463"/>
                </a:moveTo>
                <a:lnTo>
                  <a:pt x="44831" y="14668"/>
                </a:lnTo>
                <a:lnTo>
                  <a:pt x="44464" y="14463"/>
                </a:lnTo>
                <a:close/>
              </a:path>
              <a:path w="960754" h="155575">
                <a:moveTo>
                  <a:pt x="44219" y="14325"/>
                </a:moveTo>
                <a:lnTo>
                  <a:pt x="44464" y="14463"/>
                </a:lnTo>
                <a:lnTo>
                  <a:pt x="44219" y="14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516A646-BB7C-4406-8793-0EB7DFFC28E1}"/>
              </a:ext>
            </a:extLst>
          </p:cNvPr>
          <p:cNvSpPr/>
          <p:nvPr/>
        </p:nvSpPr>
        <p:spPr>
          <a:xfrm>
            <a:off x="4014434" y="521668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596"/>
                </a:moveTo>
                <a:lnTo>
                  <a:pt x="5191" y="151515"/>
                </a:lnTo>
                <a:lnTo>
                  <a:pt x="19980" y="110134"/>
                </a:lnTo>
                <a:lnTo>
                  <a:pt x="43187" y="73631"/>
                </a:lnTo>
                <a:lnTo>
                  <a:pt x="73631" y="43187"/>
                </a:lnTo>
                <a:lnTo>
                  <a:pt x="110134" y="19980"/>
                </a:lnTo>
                <a:lnTo>
                  <a:pt x="151515" y="5191"/>
                </a:lnTo>
                <a:lnTo>
                  <a:pt x="196595" y="0"/>
                </a:lnTo>
                <a:lnTo>
                  <a:pt x="241676" y="5191"/>
                </a:lnTo>
                <a:lnTo>
                  <a:pt x="283057" y="19980"/>
                </a:lnTo>
                <a:lnTo>
                  <a:pt x="319560" y="43187"/>
                </a:lnTo>
                <a:lnTo>
                  <a:pt x="350004" y="73631"/>
                </a:lnTo>
                <a:lnTo>
                  <a:pt x="373211" y="110134"/>
                </a:lnTo>
                <a:lnTo>
                  <a:pt x="388000" y="151515"/>
                </a:lnTo>
                <a:lnTo>
                  <a:pt x="393192" y="196596"/>
                </a:lnTo>
                <a:lnTo>
                  <a:pt x="388000" y="241676"/>
                </a:lnTo>
                <a:lnTo>
                  <a:pt x="373211" y="283057"/>
                </a:lnTo>
                <a:lnTo>
                  <a:pt x="350004" y="319560"/>
                </a:lnTo>
                <a:lnTo>
                  <a:pt x="319560" y="350004"/>
                </a:lnTo>
                <a:lnTo>
                  <a:pt x="283057" y="373211"/>
                </a:lnTo>
                <a:lnTo>
                  <a:pt x="241676" y="388000"/>
                </a:lnTo>
                <a:lnTo>
                  <a:pt x="196595" y="393192"/>
                </a:lnTo>
                <a:lnTo>
                  <a:pt x="151515" y="388000"/>
                </a:lnTo>
                <a:lnTo>
                  <a:pt x="110134" y="373211"/>
                </a:lnTo>
                <a:lnTo>
                  <a:pt x="73631" y="350004"/>
                </a:lnTo>
                <a:lnTo>
                  <a:pt x="43187" y="319560"/>
                </a:lnTo>
                <a:lnTo>
                  <a:pt x="19980" y="283057"/>
                </a:lnTo>
                <a:lnTo>
                  <a:pt x="519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149BD894-E36B-4936-B143-DDC0C1AEE478}"/>
              </a:ext>
            </a:extLst>
          </p:cNvPr>
          <p:cNvSpPr/>
          <p:nvPr/>
        </p:nvSpPr>
        <p:spPr>
          <a:xfrm>
            <a:off x="5306787" y="5942109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6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4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8" y="196596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4" y="393192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E7017AE-3631-48B8-A368-81DE7805C864}"/>
              </a:ext>
            </a:extLst>
          </p:cNvPr>
          <p:cNvSpPr/>
          <p:nvPr/>
        </p:nvSpPr>
        <p:spPr>
          <a:xfrm>
            <a:off x="6591519" y="5576348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595"/>
                </a:moveTo>
                <a:lnTo>
                  <a:pt x="5191" y="151519"/>
                </a:lnTo>
                <a:lnTo>
                  <a:pt x="19980" y="110140"/>
                </a:lnTo>
                <a:lnTo>
                  <a:pt x="43187" y="73637"/>
                </a:lnTo>
                <a:lnTo>
                  <a:pt x="73631" y="43191"/>
                </a:lnTo>
                <a:lnTo>
                  <a:pt x="110134" y="19983"/>
                </a:lnTo>
                <a:lnTo>
                  <a:pt x="151515" y="5192"/>
                </a:lnTo>
                <a:lnTo>
                  <a:pt x="196595" y="0"/>
                </a:lnTo>
                <a:lnTo>
                  <a:pt x="241676" y="5192"/>
                </a:lnTo>
                <a:lnTo>
                  <a:pt x="283057" y="19983"/>
                </a:lnTo>
                <a:lnTo>
                  <a:pt x="319560" y="43191"/>
                </a:lnTo>
                <a:lnTo>
                  <a:pt x="350004" y="73637"/>
                </a:lnTo>
                <a:lnTo>
                  <a:pt x="373211" y="110140"/>
                </a:lnTo>
                <a:lnTo>
                  <a:pt x="388000" y="151519"/>
                </a:lnTo>
                <a:lnTo>
                  <a:pt x="393191" y="196595"/>
                </a:lnTo>
                <a:lnTo>
                  <a:pt x="388000" y="241672"/>
                </a:lnTo>
                <a:lnTo>
                  <a:pt x="373211" y="283051"/>
                </a:lnTo>
                <a:lnTo>
                  <a:pt x="350004" y="319554"/>
                </a:lnTo>
                <a:lnTo>
                  <a:pt x="319560" y="350000"/>
                </a:lnTo>
                <a:lnTo>
                  <a:pt x="283057" y="373208"/>
                </a:lnTo>
                <a:lnTo>
                  <a:pt x="241676" y="387999"/>
                </a:lnTo>
                <a:lnTo>
                  <a:pt x="196595" y="393191"/>
                </a:lnTo>
                <a:lnTo>
                  <a:pt x="151515" y="387999"/>
                </a:lnTo>
                <a:lnTo>
                  <a:pt x="110134" y="373208"/>
                </a:lnTo>
                <a:lnTo>
                  <a:pt x="73631" y="350000"/>
                </a:lnTo>
                <a:lnTo>
                  <a:pt x="43187" y="319554"/>
                </a:lnTo>
                <a:lnTo>
                  <a:pt x="19980" y="283051"/>
                </a:lnTo>
                <a:lnTo>
                  <a:pt x="5191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9B94E1C-525D-423B-A152-38167BDC2F1E}"/>
              </a:ext>
            </a:extLst>
          </p:cNvPr>
          <p:cNvSpPr/>
          <p:nvPr/>
        </p:nvSpPr>
        <p:spPr>
          <a:xfrm>
            <a:off x="7879299" y="6295677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595"/>
                </a:moveTo>
                <a:lnTo>
                  <a:pt x="5191" y="151519"/>
                </a:lnTo>
                <a:lnTo>
                  <a:pt x="19980" y="110140"/>
                </a:lnTo>
                <a:lnTo>
                  <a:pt x="43187" y="73637"/>
                </a:lnTo>
                <a:lnTo>
                  <a:pt x="73631" y="43191"/>
                </a:lnTo>
                <a:lnTo>
                  <a:pt x="110134" y="19983"/>
                </a:lnTo>
                <a:lnTo>
                  <a:pt x="151515" y="5192"/>
                </a:lnTo>
                <a:lnTo>
                  <a:pt x="196596" y="0"/>
                </a:lnTo>
                <a:lnTo>
                  <a:pt x="241676" y="5192"/>
                </a:lnTo>
                <a:lnTo>
                  <a:pt x="283057" y="19983"/>
                </a:lnTo>
                <a:lnTo>
                  <a:pt x="319560" y="43191"/>
                </a:lnTo>
                <a:lnTo>
                  <a:pt x="350004" y="73637"/>
                </a:lnTo>
                <a:lnTo>
                  <a:pt x="373211" y="110140"/>
                </a:lnTo>
                <a:lnTo>
                  <a:pt x="388000" y="151519"/>
                </a:lnTo>
                <a:lnTo>
                  <a:pt x="393192" y="196595"/>
                </a:lnTo>
                <a:lnTo>
                  <a:pt x="388000" y="241672"/>
                </a:lnTo>
                <a:lnTo>
                  <a:pt x="373211" y="283051"/>
                </a:lnTo>
                <a:lnTo>
                  <a:pt x="350004" y="319554"/>
                </a:lnTo>
                <a:lnTo>
                  <a:pt x="319560" y="350000"/>
                </a:lnTo>
                <a:lnTo>
                  <a:pt x="283057" y="373208"/>
                </a:lnTo>
                <a:lnTo>
                  <a:pt x="241676" y="387999"/>
                </a:lnTo>
                <a:lnTo>
                  <a:pt x="196596" y="393191"/>
                </a:lnTo>
                <a:lnTo>
                  <a:pt x="151515" y="387999"/>
                </a:lnTo>
                <a:lnTo>
                  <a:pt x="110134" y="373208"/>
                </a:lnTo>
                <a:lnTo>
                  <a:pt x="73631" y="350000"/>
                </a:lnTo>
                <a:lnTo>
                  <a:pt x="43187" y="319554"/>
                </a:lnTo>
                <a:lnTo>
                  <a:pt x="19980" y="283051"/>
                </a:lnTo>
                <a:lnTo>
                  <a:pt x="5191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F97C69C-3BD9-48F7-A95B-C3867B187A3D}"/>
              </a:ext>
            </a:extLst>
          </p:cNvPr>
          <p:cNvSpPr txBox="1"/>
          <p:nvPr/>
        </p:nvSpPr>
        <p:spPr>
          <a:xfrm>
            <a:off x="8989914" y="5670786"/>
            <a:ext cx="988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50E6C"/>
                </a:solidFill>
                <a:latin typeface="Arial"/>
                <a:cs typeface="Arial"/>
              </a:rPr>
              <a:t>Random  Reads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A03FF8E-79C5-4B52-A722-058BC15EA471}"/>
              </a:ext>
            </a:extLst>
          </p:cNvPr>
          <p:cNvSpPr/>
          <p:nvPr/>
        </p:nvSpPr>
        <p:spPr>
          <a:xfrm>
            <a:off x="8417270" y="5309648"/>
            <a:ext cx="303530" cy="1379220"/>
          </a:xfrm>
          <a:custGeom>
            <a:avLst/>
            <a:gdLst/>
            <a:ahLst/>
            <a:cxnLst/>
            <a:rect l="l" t="t" r="r" b="b"/>
            <a:pathLst>
              <a:path w="303529" h="1379220">
                <a:moveTo>
                  <a:pt x="0" y="0"/>
                </a:moveTo>
                <a:lnTo>
                  <a:pt x="47908" y="6911"/>
                </a:lnTo>
                <a:lnTo>
                  <a:pt x="89531" y="26155"/>
                </a:lnTo>
                <a:lnTo>
                  <a:pt x="122365" y="55494"/>
                </a:lnTo>
                <a:lnTo>
                  <a:pt x="143902" y="92691"/>
                </a:lnTo>
                <a:lnTo>
                  <a:pt x="151637" y="135508"/>
                </a:lnTo>
                <a:lnTo>
                  <a:pt x="151637" y="554126"/>
                </a:lnTo>
                <a:lnTo>
                  <a:pt x="159373" y="596950"/>
                </a:lnTo>
                <a:lnTo>
                  <a:pt x="180910" y="634142"/>
                </a:lnTo>
                <a:lnTo>
                  <a:pt x="213744" y="663470"/>
                </a:lnTo>
                <a:lnTo>
                  <a:pt x="255367" y="682703"/>
                </a:lnTo>
                <a:lnTo>
                  <a:pt x="303275" y="689609"/>
                </a:lnTo>
                <a:lnTo>
                  <a:pt x="255367" y="696516"/>
                </a:lnTo>
                <a:lnTo>
                  <a:pt x="213744" y="715749"/>
                </a:lnTo>
                <a:lnTo>
                  <a:pt x="180910" y="745077"/>
                </a:lnTo>
                <a:lnTo>
                  <a:pt x="159373" y="782269"/>
                </a:lnTo>
                <a:lnTo>
                  <a:pt x="151637" y="825093"/>
                </a:lnTo>
                <a:lnTo>
                  <a:pt x="151637" y="1243736"/>
                </a:lnTo>
                <a:lnTo>
                  <a:pt x="143902" y="1286560"/>
                </a:lnTo>
                <a:lnTo>
                  <a:pt x="122365" y="1323752"/>
                </a:lnTo>
                <a:lnTo>
                  <a:pt x="89531" y="1353080"/>
                </a:lnTo>
                <a:lnTo>
                  <a:pt x="47908" y="1372313"/>
                </a:lnTo>
                <a:lnTo>
                  <a:pt x="0" y="1379219"/>
                </a:lnTo>
              </a:path>
            </a:pathLst>
          </a:custGeom>
          <a:ln w="381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2323CF4-B639-421D-9982-156A8F1FDD7F}"/>
              </a:ext>
            </a:extLst>
          </p:cNvPr>
          <p:cNvSpPr/>
          <p:nvPr/>
        </p:nvSpPr>
        <p:spPr>
          <a:xfrm>
            <a:off x="7416002" y="5388896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0"/>
                </a:moveTo>
                <a:lnTo>
                  <a:pt x="0" y="1172629"/>
                </a:lnTo>
              </a:path>
            </a:pathLst>
          </a:custGeom>
          <a:ln w="3810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D70A1BBB-7473-4724-B844-92646DF6C5BD}"/>
              </a:ext>
            </a:extLst>
          </p:cNvPr>
          <p:cNvSpPr/>
          <p:nvPr/>
        </p:nvSpPr>
        <p:spPr>
          <a:xfrm>
            <a:off x="6935815" y="6481274"/>
            <a:ext cx="961390" cy="155575"/>
          </a:xfrm>
          <a:custGeom>
            <a:avLst/>
            <a:gdLst/>
            <a:ahLst/>
            <a:cxnLst/>
            <a:rect l="l" t="t" r="r" b="b"/>
            <a:pathLst>
              <a:path w="961389" h="155575">
                <a:moveTo>
                  <a:pt x="18542" y="0"/>
                </a:moveTo>
                <a:lnTo>
                  <a:pt x="26543" y="48094"/>
                </a:lnTo>
                <a:lnTo>
                  <a:pt x="82296" y="75107"/>
                </a:lnTo>
                <a:lnTo>
                  <a:pt x="140462" y="98196"/>
                </a:lnTo>
                <a:lnTo>
                  <a:pt x="200787" y="117360"/>
                </a:lnTo>
                <a:lnTo>
                  <a:pt x="262636" y="132600"/>
                </a:lnTo>
                <a:lnTo>
                  <a:pt x="325755" y="143865"/>
                </a:lnTo>
                <a:lnTo>
                  <a:pt x="389763" y="151231"/>
                </a:lnTo>
                <a:lnTo>
                  <a:pt x="454406" y="154724"/>
                </a:lnTo>
                <a:lnTo>
                  <a:pt x="486791" y="155016"/>
                </a:lnTo>
                <a:lnTo>
                  <a:pt x="519049" y="154343"/>
                </a:lnTo>
                <a:lnTo>
                  <a:pt x="583565" y="150075"/>
                </a:lnTo>
                <a:lnTo>
                  <a:pt x="647446" y="141922"/>
                </a:lnTo>
                <a:lnTo>
                  <a:pt x="710311" y="129794"/>
                </a:lnTo>
                <a:lnTo>
                  <a:pt x="760749" y="116916"/>
                </a:lnTo>
                <a:lnTo>
                  <a:pt x="486283" y="116916"/>
                </a:lnTo>
                <a:lnTo>
                  <a:pt x="486434" y="116913"/>
                </a:lnTo>
                <a:lnTo>
                  <a:pt x="455041" y="116636"/>
                </a:lnTo>
                <a:lnTo>
                  <a:pt x="455225" y="116636"/>
                </a:lnTo>
                <a:lnTo>
                  <a:pt x="424770" y="115443"/>
                </a:lnTo>
                <a:lnTo>
                  <a:pt x="424307" y="115443"/>
                </a:lnTo>
                <a:lnTo>
                  <a:pt x="392684" y="113245"/>
                </a:lnTo>
                <a:lnTo>
                  <a:pt x="362585" y="110223"/>
                </a:lnTo>
                <a:lnTo>
                  <a:pt x="362331" y="110223"/>
                </a:lnTo>
                <a:lnTo>
                  <a:pt x="330962" y="106121"/>
                </a:lnTo>
                <a:lnTo>
                  <a:pt x="301185" y="101269"/>
                </a:lnTo>
                <a:lnTo>
                  <a:pt x="300990" y="101269"/>
                </a:lnTo>
                <a:lnTo>
                  <a:pt x="270129" y="95262"/>
                </a:lnTo>
                <a:lnTo>
                  <a:pt x="270286" y="95262"/>
                </a:lnTo>
                <a:lnTo>
                  <a:pt x="241015" y="88493"/>
                </a:lnTo>
                <a:lnTo>
                  <a:pt x="210693" y="80581"/>
                </a:lnTo>
                <a:lnTo>
                  <a:pt x="182333" y="72110"/>
                </a:lnTo>
                <a:lnTo>
                  <a:pt x="153634" y="62407"/>
                </a:lnTo>
                <a:lnTo>
                  <a:pt x="125585" y="51917"/>
                </a:lnTo>
                <a:lnTo>
                  <a:pt x="97282" y="40106"/>
                </a:lnTo>
                <a:lnTo>
                  <a:pt x="70358" y="27609"/>
                </a:lnTo>
                <a:lnTo>
                  <a:pt x="44069" y="14300"/>
                </a:lnTo>
                <a:lnTo>
                  <a:pt x="18542" y="0"/>
                </a:lnTo>
                <a:close/>
              </a:path>
              <a:path w="961389" h="155575">
                <a:moveTo>
                  <a:pt x="486434" y="116913"/>
                </a:moveTo>
                <a:lnTo>
                  <a:pt x="486283" y="116916"/>
                </a:lnTo>
                <a:lnTo>
                  <a:pt x="486791" y="116916"/>
                </a:lnTo>
                <a:lnTo>
                  <a:pt x="486434" y="116913"/>
                </a:lnTo>
                <a:close/>
              </a:path>
              <a:path w="961389" h="155575">
                <a:moveTo>
                  <a:pt x="517799" y="116260"/>
                </a:moveTo>
                <a:lnTo>
                  <a:pt x="486434" y="116913"/>
                </a:lnTo>
                <a:lnTo>
                  <a:pt x="760760" y="116913"/>
                </a:lnTo>
                <a:lnTo>
                  <a:pt x="763037" y="116281"/>
                </a:lnTo>
                <a:lnTo>
                  <a:pt x="517398" y="116281"/>
                </a:lnTo>
                <a:lnTo>
                  <a:pt x="517799" y="116260"/>
                </a:lnTo>
                <a:close/>
              </a:path>
              <a:path w="961389" h="155575">
                <a:moveTo>
                  <a:pt x="455278" y="116638"/>
                </a:moveTo>
                <a:lnTo>
                  <a:pt x="455549" y="116649"/>
                </a:lnTo>
                <a:lnTo>
                  <a:pt x="456484" y="116649"/>
                </a:lnTo>
                <a:lnTo>
                  <a:pt x="455278" y="116638"/>
                </a:lnTo>
                <a:close/>
              </a:path>
              <a:path w="961389" h="155575">
                <a:moveTo>
                  <a:pt x="455225" y="116636"/>
                </a:moveTo>
                <a:lnTo>
                  <a:pt x="455041" y="116636"/>
                </a:lnTo>
                <a:lnTo>
                  <a:pt x="455278" y="116638"/>
                </a:lnTo>
                <a:close/>
              </a:path>
              <a:path w="961389" h="155575">
                <a:moveTo>
                  <a:pt x="763129" y="116255"/>
                </a:moveTo>
                <a:lnTo>
                  <a:pt x="517911" y="116260"/>
                </a:lnTo>
                <a:lnTo>
                  <a:pt x="517398" y="116281"/>
                </a:lnTo>
                <a:lnTo>
                  <a:pt x="763037" y="116281"/>
                </a:lnTo>
                <a:close/>
              </a:path>
              <a:path w="961389" h="155575">
                <a:moveTo>
                  <a:pt x="768895" y="114655"/>
                </a:moveTo>
                <a:lnTo>
                  <a:pt x="549148" y="114655"/>
                </a:lnTo>
                <a:lnTo>
                  <a:pt x="517799" y="116260"/>
                </a:lnTo>
                <a:lnTo>
                  <a:pt x="518033" y="116255"/>
                </a:lnTo>
                <a:lnTo>
                  <a:pt x="763129" y="116255"/>
                </a:lnTo>
                <a:lnTo>
                  <a:pt x="768895" y="114655"/>
                </a:lnTo>
                <a:close/>
              </a:path>
              <a:path w="961389" h="155575">
                <a:moveTo>
                  <a:pt x="423799" y="115404"/>
                </a:moveTo>
                <a:lnTo>
                  <a:pt x="424307" y="115443"/>
                </a:lnTo>
                <a:lnTo>
                  <a:pt x="424770" y="115443"/>
                </a:lnTo>
                <a:lnTo>
                  <a:pt x="423799" y="115404"/>
                </a:lnTo>
                <a:close/>
              </a:path>
              <a:path w="961389" h="155575">
                <a:moveTo>
                  <a:pt x="580136" y="112115"/>
                </a:moveTo>
                <a:lnTo>
                  <a:pt x="548697" y="114678"/>
                </a:lnTo>
                <a:lnTo>
                  <a:pt x="549148" y="114655"/>
                </a:lnTo>
                <a:lnTo>
                  <a:pt x="768895" y="114655"/>
                </a:lnTo>
                <a:lnTo>
                  <a:pt x="771779" y="113855"/>
                </a:lnTo>
                <a:lnTo>
                  <a:pt x="777148" y="112179"/>
                </a:lnTo>
                <a:lnTo>
                  <a:pt x="579628" y="112179"/>
                </a:lnTo>
                <a:lnTo>
                  <a:pt x="580136" y="112115"/>
                </a:lnTo>
                <a:close/>
              </a:path>
              <a:path w="961389" h="155575">
                <a:moveTo>
                  <a:pt x="941654" y="36753"/>
                </a:moveTo>
                <a:lnTo>
                  <a:pt x="867537" y="36753"/>
                </a:lnTo>
                <a:lnTo>
                  <a:pt x="884301" y="70993"/>
                </a:lnTo>
                <a:lnTo>
                  <a:pt x="867457" y="79240"/>
                </a:lnTo>
                <a:lnTo>
                  <a:pt x="884809" y="113461"/>
                </a:lnTo>
                <a:lnTo>
                  <a:pt x="941654" y="36753"/>
                </a:lnTo>
                <a:close/>
              </a:path>
              <a:path w="961389" h="155575">
                <a:moveTo>
                  <a:pt x="393100" y="113274"/>
                </a:moveTo>
                <a:lnTo>
                  <a:pt x="393319" y="113296"/>
                </a:lnTo>
                <a:lnTo>
                  <a:pt x="393100" y="113274"/>
                </a:lnTo>
                <a:close/>
              </a:path>
              <a:path w="961389" h="155575">
                <a:moveTo>
                  <a:pt x="392811" y="113245"/>
                </a:moveTo>
                <a:lnTo>
                  <a:pt x="393100" y="113274"/>
                </a:lnTo>
                <a:lnTo>
                  <a:pt x="392811" y="113245"/>
                </a:lnTo>
                <a:close/>
              </a:path>
              <a:path w="961389" h="155575">
                <a:moveTo>
                  <a:pt x="610997" y="108648"/>
                </a:moveTo>
                <a:lnTo>
                  <a:pt x="579628" y="112179"/>
                </a:lnTo>
                <a:lnTo>
                  <a:pt x="777148" y="112179"/>
                </a:lnTo>
                <a:lnTo>
                  <a:pt x="788214" y="108724"/>
                </a:lnTo>
                <a:lnTo>
                  <a:pt x="610489" y="108724"/>
                </a:lnTo>
                <a:lnTo>
                  <a:pt x="610997" y="108648"/>
                </a:lnTo>
                <a:close/>
              </a:path>
              <a:path w="961389" h="155575">
                <a:moveTo>
                  <a:pt x="361823" y="110147"/>
                </a:moveTo>
                <a:lnTo>
                  <a:pt x="362331" y="110223"/>
                </a:lnTo>
                <a:lnTo>
                  <a:pt x="362585" y="110223"/>
                </a:lnTo>
                <a:lnTo>
                  <a:pt x="361823" y="110147"/>
                </a:lnTo>
                <a:close/>
              </a:path>
              <a:path w="961389" h="155575">
                <a:moveTo>
                  <a:pt x="802469" y="104254"/>
                </a:moveTo>
                <a:lnTo>
                  <a:pt x="641731" y="104254"/>
                </a:lnTo>
                <a:lnTo>
                  <a:pt x="610489" y="108724"/>
                </a:lnTo>
                <a:lnTo>
                  <a:pt x="788214" y="108724"/>
                </a:lnTo>
                <a:lnTo>
                  <a:pt x="802005" y="104419"/>
                </a:lnTo>
                <a:lnTo>
                  <a:pt x="802469" y="104254"/>
                </a:lnTo>
                <a:close/>
              </a:path>
              <a:path w="961389" h="155575">
                <a:moveTo>
                  <a:pt x="331411" y="106180"/>
                </a:moveTo>
                <a:lnTo>
                  <a:pt x="331597" y="106210"/>
                </a:lnTo>
                <a:lnTo>
                  <a:pt x="331411" y="106180"/>
                </a:lnTo>
                <a:close/>
              </a:path>
              <a:path w="961389" h="155575">
                <a:moveTo>
                  <a:pt x="331049" y="106121"/>
                </a:moveTo>
                <a:lnTo>
                  <a:pt x="331411" y="106180"/>
                </a:lnTo>
                <a:lnTo>
                  <a:pt x="331049" y="106121"/>
                </a:lnTo>
                <a:close/>
              </a:path>
              <a:path w="961389" h="155575">
                <a:moveTo>
                  <a:pt x="817729" y="98831"/>
                </a:moveTo>
                <a:lnTo>
                  <a:pt x="672084" y="98831"/>
                </a:lnTo>
                <a:lnTo>
                  <a:pt x="641401" y="104301"/>
                </a:lnTo>
                <a:lnTo>
                  <a:pt x="641731" y="104254"/>
                </a:lnTo>
                <a:lnTo>
                  <a:pt x="802469" y="104254"/>
                </a:lnTo>
                <a:lnTo>
                  <a:pt x="817729" y="98831"/>
                </a:lnTo>
                <a:close/>
              </a:path>
              <a:path w="961389" h="155575">
                <a:moveTo>
                  <a:pt x="300482" y="101155"/>
                </a:moveTo>
                <a:lnTo>
                  <a:pt x="300990" y="101269"/>
                </a:lnTo>
                <a:lnTo>
                  <a:pt x="301185" y="101269"/>
                </a:lnTo>
                <a:lnTo>
                  <a:pt x="300482" y="101155"/>
                </a:lnTo>
                <a:close/>
              </a:path>
              <a:path w="961389" h="155575">
                <a:moveTo>
                  <a:pt x="853466" y="85344"/>
                </a:moveTo>
                <a:lnTo>
                  <a:pt x="732028" y="85344"/>
                </a:lnTo>
                <a:lnTo>
                  <a:pt x="701675" y="92684"/>
                </a:lnTo>
                <a:lnTo>
                  <a:pt x="671943" y="98856"/>
                </a:lnTo>
                <a:lnTo>
                  <a:pt x="672084" y="98831"/>
                </a:lnTo>
                <a:lnTo>
                  <a:pt x="817729" y="98831"/>
                </a:lnTo>
                <a:lnTo>
                  <a:pt x="831596" y="93903"/>
                </a:lnTo>
                <a:lnTo>
                  <a:pt x="853466" y="85344"/>
                </a:lnTo>
                <a:close/>
              </a:path>
              <a:path w="961389" h="155575">
                <a:moveTo>
                  <a:pt x="270286" y="95262"/>
                </a:moveTo>
                <a:lnTo>
                  <a:pt x="270129" y="95262"/>
                </a:lnTo>
                <a:lnTo>
                  <a:pt x="270891" y="95402"/>
                </a:lnTo>
                <a:lnTo>
                  <a:pt x="270286" y="95262"/>
                </a:lnTo>
                <a:close/>
              </a:path>
              <a:path w="961389" h="155575">
                <a:moveTo>
                  <a:pt x="702183" y="92557"/>
                </a:moveTo>
                <a:lnTo>
                  <a:pt x="701573" y="92684"/>
                </a:lnTo>
                <a:lnTo>
                  <a:pt x="702183" y="92557"/>
                </a:lnTo>
                <a:close/>
              </a:path>
              <a:path w="961389" h="155575">
                <a:moveTo>
                  <a:pt x="240411" y="88353"/>
                </a:moveTo>
                <a:lnTo>
                  <a:pt x="240919" y="88493"/>
                </a:lnTo>
                <a:lnTo>
                  <a:pt x="240411" y="88353"/>
                </a:lnTo>
                <a:close/>
              </a:path>
              <a:path w="961389" h="155575">
                <a:moveTo>
                  <a:pt x="866437" y="77228"/>
                </a:moveTo>
                <a:lnTo>
                  <a:pt x="761365" y="77228"/>
                </a:lnTo>
                <a:lnTo>
                  <a:pt x="731727" y="85416"/>
                </a:lnTo>
                <a:lnTo>
                  <a:pt x="732028" y="85344"/>
                </a:lnTo>
                <a:lnTo>
                  <a:pt x="853466" y="85344"/>
                </a:lnTo>
                <a:lnTo>
                  <a:pt x="861060" y="82372"/>
                </a:lnTo>
                <a:lnTo>
                  <a:pt x="867457" y="79240"/>
                </a:lnTo>
                <a:lnTo>
                  <a:pt x="866437" y="77228"/>
                </a:lnTo>
                <a:close/>
              </a:path>
              <a:path w="961389" h="155575">
                <a:moveTo>
                  <a:pt x="211010" y="80664"/>
                </a:moveTo>
                <a:lnTo>
                  <a:pt x="211328" y="80759"/>
                </a:lnTo>
                <a:lnTo>
                  <a:pt x="211010" y="80664"/>
                </a:lnTo>
                <a:close/>
              </a:path>
              <a:path w="961389" h="155575">
                <a:moveTo>
                  <a:pt x="210731" y="80581"/>
                </a:moveTo>
                <a:lnTo>
                  <a:pt x="211010" y="80664"/>
                </a:lnTo>
                <a:lnTo>
                  <a:pt x="210731" y="80581"/>
                </a:lnTo>
                <a:close/>
              </a:path>
              <a:path w="961389" h="155575">
                <a:moveTo>
                  <a:pt x="867537" y="36753"/>
                </a:moveTo>
                <a:lnTo>
                  <a:pt x="850224" y="45253"/>
                </a:lnTo>
                <a:lnTo>
                  <a:pt x="867457" y="79240"/>
                </a:lnTo>
                <a:lnTo>
                  <a:pt x="884301" y="70993"/>
                </a:lnTo>
                <a:lnTo>
                  <a:pt x="867537" y="36753"/>
                </a:lnTo>
                <a:close/>
              </a:path>
              <a:path w="961389" h="155575">
                <a:moveTo>
                  <a:pt x="845812" y="47419"/>
                </a:moveTo>
                <a:lnTo>
                  <a:pt x="818007" y="58318"/>
                </a:lnTo>
                <a:lnTo>
                  <a:pt x="789559" y="68389"/>
                </a:lnTo>
                <a:lnTo>
                  <a:pt x="760793" y="77386"/>
                </a:lnTo>
                <a:lnTo>
                  <a:pt x="761365" y="77228"/>
                </a:lnTo>
                <a:lnTo>
                  <a:pt x="866437" y="77228"/>
                </a:lnTo>
                <a:lnTo>
                  <a:pt x="851510" y="47790"/>
                </a:lnTo>
                <a:lnTo>
                  <a:pt x="845058" y="47790"/>
                </a:lnTo>
                <a:lnTo>
                  <a:pt x="845812" y="47419"/>
                </a:lnTo>
                <a:close/>
              </a:path>
              <a:path w="961389" h="155575">
                <a:moveTo>
                  <a:pt x="181610" y="71894"/>
                </a:moveTo>
                <a:lnTo>
                  <a:pt x="182245" y="72110"/>
                </a:lnTo>
                <a:lnTo>
                  <a:pt x="181610" y="71894"/>
                </a:lnTo>
                <a:close/>
              </a:path>
              <a:path w="961389" h="155575">
                <a:moveTo>
                  <a:pt x="790194" y="68160"/>
                </a:moveTo>
                <a:lnTo>
                  <a:pt x="789465" y="68389"/>
                </a:lnTo>
                <a:lnTo>
                  <a:pt x="790194" y="68160"/>
                </a:lnTo>
                <a:close/>
              </a:path>
              <a:path w="961389" h="155575">
                <a:moveTo>
                  <a:pt x="153035" y="62204"/>
                </a:moveTo>
                <a:lnTo>
                  <a:pt x="153543" y="62407"/>
                </a:lnTo>
                <a:lnTo>
                  <a:pt x="153035" y="62204"/>
                </a:lnTo>
                <a:close/>
              </a:path>
              <a:path w="961389" h="155575">
                <a:moveTo>
                  <a:pt x="818515" y="58102"/>
                </a:moveTo>
                <a:lnTo>
                  <a:pt x="817907" y="58318"/>
                </a:lnTo>
                <a:lnTo>
                  <a:pt x="818515" y="58102"/>
                </a:lnTo>
                <a:close/>
              </a:path>
              <a:path w="961389" h="155575">
                <a:moveTo>
                  <a:pt x="124841" y="51638"/>
                </a:moveTo>
                <a:lnTo>
                  <a:pt x="125476" y="51917"/>
                </a:lnTo>
                <a:lnTo>
                  <a:pt x="124841" y="51638"/>
                </a:lnTo>
                <a:close/>
              </a:path>
              <a:path w="961389" h="155575">
                <a:moveTo>
                  <a:pt x="846455" y="47167"/>
                </a:moveTo>
                <a:lnTo>
                  <a:pt x="845812" y="47419"/>
                </a:lnTo>
                <a:lnTo>
                  <a:pt x="845058" y="47790"/>
                </a:lnTo>
                <a:lnTo>
                  <a:pt x="846455" y="47167"/>
                </a:lnTo>
                <a:close/>
              </a:path>
              <a:path w="961389" h="155575">
                <a:moveTo>
                  <a:pt x="851195" y="47167"/>
                </a:moveTo>
                <a:lnTo>
                  <a:pt x="846455" y="47167"/>
                </a:lnTo>
                <a:lnTo>
                  <a:pt x="845058" y="47790"/>
                </a:lnTo>
                <a:lnTo>
                  <a:pt x="851510" y="47790"/>
                </a:lnTo>
                <a:lnTo>
                  <a:pt x="851195" y="47167"/>
                </a:lnTo>
                <a:close/>
              </a:path>
              <a:path w="961389" h="155575">
                <a:moveTo>
                  <a:pt x="850224" y="45253"/>
                </a:moveTo>
                <a:lnTo>
                  <a:pt x="845812" y="47419"/>
                </a:lnTo>
                <a:lnTo>
                  <a:pt x="846455" y="47167"/>
                </a:lnTo>
                <a:lnTo>
                  <a:pt x="851195" y="47167"/>
                </a:lnTo>
                <a:lnTo>
                  <a:pt x="850224" y="45253"/>
                </a:lnTo>
                <a:close/>
              </a:path>
              <a:path w="961389" h="155575">
                <a:moveTo>
                  <a:pt x="960882" y="10807"/>
                </a:moveTo>
                <a:lnTo>
                  <a:pt x="833120" y="11518"/>
                </a:lnTo>
                <a:lnTo>
                  <a:pt x="850224" y="45253"/>
                </a:lnTo>
                <a:lnTo>
                  <a:pt x="867537" y="36753"/>
                </a:lnTo>
                <a:lnTo>
                  <a:pt x="941654" y="36753"/>
                </a:lnTo>
                <a:lnTo>
                  <a:pt x="960882" y="10807"/>
                </a:lnTo>
                <a:close/>
              </a:path>
              <a:path w="961389" h="155575">
                <a:moveTo>
                  <a:pt x="97901" y="40366"/>
                </a:moveTo>
                <a:close/>
              </a:path>
              <a:path w="961389" h="155575">
                <a:moveTo>
                  <a:pt x="97341" y="40106"/>
                </a:moveTo>
                <a:lnTo>
                  <a:pt x="97901" y="40366"/>
                </a:lnTo>
                <a:lnTo>
                  <a:pt x="97341" y="40106"/>
                </a:lnTo>
                <a:close/>
              </a:path>
              <a:path w="961389" h="155575">
                <a:moveTo>
                  <a:pt x="70741" y="27787"/>
                </a:moveTo>
                <a:lnTo>
                  <a:pt x="70993" y="27914"/>
                </a:lnTo>
                <a:lnTo>
                  <a:pt x="70741" y="27787"/>
                </a:lnTo>
                <a:close/>
              </a:path>
              <a:path w="961389" h="155575">
                <a:moveTo>
                  <a:pt x="70390" y="27609"/>
                </a:moveTo>
                <a:lnTo>
                  <a:pt x="70741" y="27787"/>
                </a:lnTo>
                <a:lnTo>
                  <a:pt x="70390" y="27609"/>
                </a:lnTo>
                <a:close/>
              </a:path>
              <a:path w="961389" h="155575">
                <a:moveTo>
                  <a:pt x="44170" y="14300"/>
                </a:moveTo>
                <a:lnTo>
                  <a:pt x="44831" y="14668"/>
                </a:lnTo>
                <a:lnTo>
                  <a:pt x="44170" y="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7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RAID-1 (Mirroring)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4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RAID-1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keeps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two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physical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copies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lang="en-US" altLang="zh-TW" sz="2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</a:t>
            </a:r>
            <a:r>
              <a:rPr lang="zh-TW" altLang="en-US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𝐵</a:t>
            </a:r>
            <a:r>
              <a:rPr lang="en-US" altLang="zh-TW" sz="3600" u="sng" spc="-22" baseline="23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(very</a:t>
            </a:r>
            <a:r>
              <a:rPr lang="en-US" altLang="zh-TW" sz="24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expensive!)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(any one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certain);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𝑢𝑝 𝑡𝑜 </a:t>
            </a:r>
            <a:r>
              <a:rPr lang="zh-TW" altLang="en-US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</a:t>
            </a:r>
            <a:r>
              <a:rPr lang="en-US" altLang="zh-TW" sz="3600" u="sng" spc="-15" baseline="23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(if</a:t>
            </a:r>
            <a:r>
              <a:rPr lang="en-US" altLang="zh-TW" sz="2400" spc="3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lucky!)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r>
              <a:rPr lang="en-US" altLang="zh-TW" sz="24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(cont’d)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Sequential </a:t>
            </a:r>
            <a:r>
              <a:rPr lang="en-US" altLang="zh-TW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</a:t>
            </a:r>
            <a:r>
              <a:rPr lang="zh-TW" altLang="en-US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𝑆</a:t>
            </a:r>
            <a:r>
              <a:rPr lang="en-US" altLang="zh-TW" sz="2400" u="sng" spc="-22" baseline="277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(all in use, but half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effective)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Sequential Read 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𝑁 ∗</a:t>
            </a:r>
            <a:r>
              <a:rPr lang="en-US" altLang="zh-TW" sz="24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 </a:t>
            </a:r>
            <a:r>
              <a:rPr lang="zh-TW" altLang="en-US" sz="2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𝑆</a:t>
            </a:r>
            <a:r>
              <a:rPr lang="en-US" altLang="zh-TW" sz="2400" u="sng" spc="-30" baseline="277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/</a:t>
            </a:r>
            <a:r>
              <a:rPr lang="en-US" altLang="zh-TW" sz="2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2</a:t>
            </a:r>
            <a:endParaRPr lang="en-US" altLang="zh-TW" sz="2400" dirty="0">
              <a:latin typeface="Cambria Math"/>
              <a:cs typeface="Cambria Math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300"/>
              </a:spcBef>
              <a:buChar char="–"/>
              <a:tabLst>
                <a:tab pos="16135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Why not</a:t>
            </a:r>
            <a:r>
              <a:rPr lang="en-US" altLang="zh-TW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𝑁 ∗ 𝑆</a:t>
            </a:r>
            <a:r>
              <a:rPr lang="en-US" altLang="zh-TW"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(similar to random read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throughput)?</a:t>
            </a:r>
            <a:endParaRPr lang="en-US" altLang="zh-TW" sz="2400" dirty="0">
              <a:latin typeface="Arial"/>
              <a:cs typeface="Arial"/>
            </a:endParaRPr>
          </a:p>
          <a:p>
            <a:pPr marL="1612900" marR="269240" lvl="3" algn="just">
              <a:lnSpc>
                <a:spcPct val="100000"/>
              </a:lnSpc>
              <a:spcBef>
                <a:spcPts val="300"/>
              </a:spcBef>
              <a:buChar char="–"/>
              <a:tabLst>
                <a:tab pos="16135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Answer: Each disk receive a request for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every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lang="en-US" altLang="zh-TW" sz="2400" b="1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  While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 rotating over the skipped block, it is not</a:t>
            </a:r>
            <a:r>
              <a:rPr lang="en-US" altLang="zh-TW" sz="24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delivering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effective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bandwidth.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12F3AFD-E042-41B8-975B-B2BA0C48C7B3}"/>
              </a:ext>
            </a:extLst>
          </p:cNvPr>
          <p:cNvSpPr/>
          <p:nvPr/>
        </p:nvSpPr>
        <p:spPr>
          <a:xfrm>
            <a:off x="3373226" y="5048252"/>
            <a:ext cx="5194732" cy="175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1F00EA-FA6E-4277-9A96-BE051033CF10}"/>
              </a:ext>
            </a:extLst>
          </p:cNvPr>
          <p:cNvSpPr/>
          <p:nvPr/>
        </p:nvSpPr>
        <p:spPr>
          <a:xfrm>
            <a:off x="3855236" y="536533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596"/>
                </a:moveTo>
                <a:lnTo>
                  <a:pt x="5191" y="151515"/>
                </a:lnTo>
                <a:lnTo>
                  <a:pt x="19980" y="110134"/>
                </a:lnTo>
                <a:lnTo>
                  <a:pt x="43187" y="73631"/>
                </a:lnTo>
                <a:lnTo>
                  <a:pt x="73631" y="43187"/>
                </a:lnTo>
                <a:lnTo>
                  <a:pt x="110134" y="19980"/>
                </a:lnTo>
                <a:lnTo>
                  <a:pt x="151515" y="5191"/>
                </a:lnTo>
                <a:lnTo>
                  <a:pt x="196595" y="0"/>
                </a:lnTo>
                <a:lnTo>
                  <a:pt x="241676" y="5191"/>
                </a:lnTo>
                <a:lnTo>
                  <a:pt x="283057" y="19980"/>
                </a:lnTo>
                <a:lnTo>
                  <a:pt x="319560" y="43187"/>
                </a:lnTo>
                <a:lnTo>
                  <a:pt x="350004" y="73631"/>
                </a:lnTo>
                <a:lnTo>
                  <a:pt x="373211" y="110134"/>
                </a:lnTo>
                <a:lnTo>
                  <a:pt x="388000" y="151515"/>
                </a:lnTo>
                <a:lnTo>
                  <a:pt x="393192" y="196596"/>
                </a:lnTo>
                <a:lnTo>
                  <a:pt x="388000" y="241676"/>
                </a:lnTo>
                <a:lnTo>
                  <a:pt x="373211" y="283057"/>
                </a:lnTo>
                <a:lnTo>
                  <a:pt x="350004" y="319560"/>
                </a:lnTo>
                <a:lnTo>
                  <a:pt x="319560" y="350004"/>
                </a:lnTo>
                <a:lnTo>
                  <a:pt x="283057" y="373211"/>
                </a:lnTo>
                <a:lnTo>
                  <a:pt x="241676" y="388000"/>
                </a:lnTo>
                <a:lnTo>
                  <a:pt x="196595" y="393192"/>
                </a:lnTo>
                <a:lnTo>
                  <a:pt x="151515" y="388000"/>
                </a:lnTo>
                <a:lnTo>
                  <a:pt x="110134" y="373211"/>
                </a:lnTo>
                <a:lnTo>
                  <a:pt x="73631" y="350004"/>
                </a:lnTo>
                <a:lnTo>
                  <a:pt x="43187" y="319560"/>
                </a:lnTo>
                <a:lnTo>
                  <a:pt x="19980" y="283057"/>
                </a:lnTo>
                <a:lnTo>
                  <a:pt x="519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E9DF2D4-C21E-4159-A88E-FFA4DC00B09C}"/>
              </a:ext>
            </a:extLst>
          </p:cNvPr>
          <p:cNvSpPr/>
          <p:nvPr/>
        </p:nvSpPr>
        <p:spPr>
          <a:xfrm>
            <a:off x="3855236" y="609076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596"/>
                </a:moveTo>
                <a:lnTo>
                  <a:pt x="5191" y="151519"/>
                </a:lnTo>
                <a:lnTo>
                  <a:pt x="19980" y="110140"/>
                </a:lnTo>
                <a:lnTo>
                  <a:pt x="43187" y="73637"/>
                </a:lnTo>
                <a:lnTo>
                  <a:pt x="73631" y="43191"/>
                </a:lnTo>
                <a:lnTo>
                  <a:pt x="110134" y="19983"/>
                </a:lnTo>
                <a:lnTo>
                  <a:pt x="151515" y="5192"/>
                </a:lnTo>
                <a:lnTo>
                  <a:pt x="196595" y="0"/>
                </a:lnTo>
                <a:lnTo>
                  <a:pt x="241676" y="5192"/>
                </a:lnTo>
                <a:lnTo>
                  <a:pt x="283057" y="19983"/>
                </a:lnTo>
                <a:lnTo>
                  <a:pt x="319560" y="43191"/>
                </a:lnTo>
                <a:lnTo>
                  <a:pt x="350004" y="73637"/>
                </a:lnTo>
                <a:lnTo>
                  <a:pt x="373211" y="110140"/>
                </a:lnTo>
                <a:lnTo>
                  <a:pt x="388000" y="151519"/>
                </a:lnTo>
                <a:lnTo>
                  <a:pt x="393192" y="196596"/>
                </a:lnTo>
                <a:lnTo>
                  <a:pt x="388000" y="241672"/>
                </a:lnTo>
                <a:lnTo>
                  <a:pt x="373211" y="283051"/>
                </a:lnTo>
                <a:lnTo>
                  <a:pt x="350004" y="319554"/>
                </a:lnTo>
                <a:lnTo>
                  <a:pt x="319560" y="350000"/>
                </a:lnTo>
                <a:lnTo>
                  <a:pt x="283057" y="373208"/>
                </a:lnTo>
                <a:lnTo>
                  <a:pt x="241676" y="387999"/>
                </a:lnTo>
                <a:lnTo>
                  <a:pt x="196595" y="393192"/>
                </a:lnTo>
                <a:lnTo>
                  <a:pt x="151515" y="387999"/>
                </a:lnTo>
                <a:lnTo>
                  <a:pt x="110134" y="373208"/>
                </a:lnTo>
                <a:lnTo>
                  <a:pt x="73631" y="350000"/>
                </a:lnTo>
                <a:lnTo>
                  <a:pt x="43187" y="319554"/>
                </a:lnTo>
                <a:lnTo>
                  <a:pt x="19980" y="283051"/>
                </a:lnTo>
                <a:lnTo>
                  <a:pt x="5191" y="241672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A2F4075-77E8-4A20-B516-1B92BEB4B33C}"/>
              </a:ext>
            </a:extLst>
          </p:cNvPr>
          <p:cNvSpPr txBox="1"/>
          <p:nvPr/>
        </p:nvSpPr>
        <p:spPr>
          <a:xfrm>
            <a:off x="8830716" y="5819441"/>
            <a:ext cx="1228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Sequential  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BA3DD63-E58E-4D41-8981-618F30B2A10A}"/>
              </a:ext>
            </a:extLst>
          </p:cNvPr>
          <p:cNvSpPr/>
          <p:nvPr/>
        </p:nvSpPr>
        <p:spPr>
          <a:xfrm>
            <a:off x="6430796" y="5365339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6"/>
                </a:moveTo>
                <a:lnTo>
                  <a:pt x="5169" y="151515"/>
                </a:lnTo>
                <a:lnTo>
                  <a:pt x="19896" y="110134"/>
                </a:lnTo>
                <a:lnTo>
                  <a:pt x="43007" y="73631"/>
                </a:lnTo>
                <a:lnTo>
                  <a:pt x="73329" y="43187"/>
                </a:lnTo>
                <a:lnTo>
                  <a:pt x="109690" y="19980"/>
                </a:lnTo>
                <a:lnTo>
                  <a:pt x="150915" y="5191"/>
                </a:lnTo>
                <a:lnTo>
                  <a:pt x="195833" y="0"/>
                </a:lnTo>
                <a:lnTo>
                  <a:pt x="240752" y="5191"/>
                </a:lnTo>
                <a:lnTo>
                  <a:pt x="281977" y="19980"/>
                </a:lnTo>
                <a:lnTo>
                  <a:pt x="318338" y="43187"/>
                </a:lnTo>
                <a:lnTo>
                  <a:pt x="348660" y="73631"/>
                </a:lnTo>
                <a:lnTo>
                  <a:pt x="371771" y="110134"/>
                </a:lnTo>
                <a:lnTo>
                  <a:pt x="386498" y="151515"/>
                </a:lnTo>
                <a:lnTo>
                  <a:pt x="391667" y="196596"/>
                </a:lnTo>
                <a:lnTo>
                  <a:pt x="386498" y="241676"/>
                </a:lnTo>
                <a:lnTo>
                  <a:pt x="371771" y="283057"/>
                </a:lnTo>
                <a:lnTo>
                  <a:pt x="348660" y="319560"/>
                </a:lnTo>
                <a:lnTo>
                  <a:pt x="318338" y="350004"/>
                </a:lnTo>
                <a:lnTo>
                  <a:pt x="281977" y="373211"/>
                </a:lnTo>
                <a:lnTo>
                  <a:pt x="240752" y="388000"/>
                </a:lnTo>
                <a:lnTo>
                  <a:pt x="195833" y="393192"/>
                </a:lnTo>
                <a:lnTo>
                  <a:pt x="150915" y="388000"/>
                </a:lnTo>
                <a:lnTo>
                  <a:pt x="109690" y="373211"/>
                </a:lnTo>
                <a:lnTo>
                  <a:pt x="73329" y="350004"/>
                </a:lnTo>
                <a:lnTo>
                  <a:pt x="43007" y="319560"/>
                </a:lnTo>
                <a:lnTo>
                  <a:pt x="19896" y="283057"/>
                </a:lnTo>
                <a:lnTo>
                  <a:pt x="5169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D775070-7CB0-4058-AFE4-A9FF3C4A8959}"/>
              </a:ext>
            </a:extLst>
          </p:cNvPr>
          <p:cNvSpPr/>
          <p:nvPr/>
        </p:nvSpPr>
        <p:spPr>
          <a:xfrm>
            <a:off x="6430796" y="6090764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6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3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7" y="196596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3" y="393192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DE59B56-A6D7-4800-81DF-D3C91ED2DEF3}"/>
              </a:ext>
            </a:extLst>
          </p:cNvPr>
          <p:cNvSpPr/>
          <p:nvPr/>
        </p:nvSpPr>
        <p:spPr>
          <a:xfrm>
            <a:off x="5135396" y="5718907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5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3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7" y="196595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3" y="393191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31AEE362-BB2C-4A18-A3B3-732688C776BC}"/>
              </a:ext>
            </a:extLst>
          </p:cNvPr>
          <p:cNvSpPr/>
          <p:nvPr/>
        </p:nvSpPr>
        <p:spPr>
          <a:xfrm>
            <a:off x="5135396" y="6444332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5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3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7" y="196595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3" y="393191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2605A4D-54F1-4ECF-BFAA-8613AC03EA06}"/>
              </a:ext>
            </a:extLst>
          </p:cNvPr>
          <p:cNvSpPr/>
          <p:nvPr/>
        </p:nvSpPr>
        <p:spPr>
          <a:xfrm>
            <a:off x="7709433" y="5718907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5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3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7" y="196595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3" y="393191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7BEACE5-C54D-41E4-B44B-DA39025C679F}"/>
              </a:ext>
            </a:extLst>
          </p:cNvPr>
          <p:cNvSpPr/>
          <p:nvPr/>
        </p:nvSpPr>
        <p:spPr>
          <a:xfrm>
            <a:off x="7709433" y="6444332"/>
            <a:ext cx="391795" cy="393700"/>
          </a:xfrm>
          <a:custGeom>
            <a:avLst/>
            <a:gdLst/>
            <a:ahLst/>
            <a:cxnLst/>
            <a:rect l="l" t="t" r="r" b="b"/>
            <a:pathLst>
              <a:path w="391795" h="393700">
                <a:moveTo>
                  <a:pt x="0" y="196595"/>
                </a:moveTo>
                <a:lnTo>
                  <a:pt x="5169" y="151519"/>
                </a:lnTo>
                <a:lnTo>
                  <a:pt x="19896" y="110140"/>
                </a:lnTo>
                <a:lnTo>
                  <a:pt x="43007" y="73637"/>
                </a:lnTo>
                <a:lnTo>
                  <a:pt x="73329" y="43191"/>
                </a:lnTo>
                <a:lnTo>
                  <a:pt x="109690" y="19983"/>
                </a:lnTo>
                <a:lnTo>
                  <a:pt x="150915" y="5192"/>
                </a:lnTo>
                <a:lnTo>
                  <a:pt x="195833" y="0"/>
                </a:lnTo>
                <a:lnTo>
                  <a:pt x="240752" y="5192"/>
                </a:lnTo>
                <a:lnTo>
                  <a:pt x="281977" y="19983"/>
                </a:lnTo>
                <a:lnTo>
                  <a:pt x="318338" y="43191"/>
                </a:lnTo>
                <a:lnTo>
                  <a:pt x="348660" y="73637"/>
                </a:lnTo>
                <a:lnTo>
                  <a:pt x="371771" y="110140"/>
                </a:lnTo>
                <a:lnTo>
                  <a:pt x="386498" y="151519"/>
                </a:lnTo>
                <a:lnTo>
                  <a:pt x="391667" y="196595"/>
                </a:lnTo>
                <a:lnTo>
                  <a:pt x="386498" y="241672"/>
                </a:lnTo>
                <a:lnTo>
                  <a:pt x="371771" y="283051"/>
                </a:lnTo>
                <a:lnTo>
                  <a:pt x="348660" y="319554"/>
                </a:lnTo>
                <a:lnTo>
                  <a:pt x="318338" y="350000"/>
                </a:lnTo>
                <a:lnTo>
                  <a:pt x="281977" y="373208"/>
                </a:lnTo>
                <a:lnTo>
                  <a:pt x="240752" y="387999"/>
                </a:lnTo>
                <a:lnTo>
                  <a:pt x="195833" y="393191"/>
                </a:lnTo>
                <a:lnTo>
                  <a:pt x="150915" y="387999"/>
                </a:lnTo>
                <a:lnTo>
                  <a:pt x="109690" y="373208"/>
                </a:lnTo>
                <a:lnTo>
                  <a:pt x="73329" y="350000"/>
                </a:lnTo>
                <a:lnTo>
                  <a:pt x="43007" y="319554"/>
                </a:lnTo>
                <a:lnTo>
                  <a:pt x="19896" y="283051"/>
                </a:lnTo>
                <a:lnTo>
                  <a:pt x="5169" y="241672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C3F84A1-2E2D-4166-AC2E-7883191116DE}"/>
              </a:ext>
            </a:extLst>
          </p:cNvPr>
          <p:cNvSpPr/>
          <p:nvPr/>
        </p:nvSpPr>
        <p:spPr>
          <a:xfrm>
            <a:off x="8258072" y="5458303"/>
            <a:ext cx="303530" cy="1379220"/>
          </a:xfrm>
          <a:custGeom>
            <a:avLst/>
            <a:gdLst/>
            <a:ahLst/>
            <a:cxnLst/>
            <a:rect l="l" t="t" r="r" b="b"/>
            <a:pathLst>
              <a:path w="303529" h="1379220">
                <a:moveTo>
                  <a:pt x="0" y="0"/>
                </a:moveTo>
                <a:lnTo>
                  <a:pt x="47908" y="6911"/>
                </a:lnTo>
                <a:lnTo>
                  <a:pt x="89531" y="26155"/>
                </a:lnTo>
                <a:lnTo>
                  <a:pt x="122365" y="55494"/>
                </a:lnTo>
                <a:lnTo>
                  <a:pt x="143902" y="92691"/>
                </a:lnTo>
                <a:lnTo>
                  <a:pt x="151637" y="135508"/>
                </a:lnTo>
                <a:lnTo>
                  <a:pt x="151637" y="554126"/>
                </a:lnTo>
                <a:lnTo>
                  <a:pt x="159373" y="596950"/>
                </a:lnTo>
                <a:lnTo>
                  <a:pt x="180910" y="634142"/>
                </a:lnTo>
                <a:lnTo>
                  <a:pt x="213744" y="663470"/>
                </a:lnTo>
                <a:lnTo>
                  <a:pt x="255367" y="682703"/>
                </a:lnTo>
                <a:lnTo>
                  <a:pt x="303275" y="689609"/>
                </a:lnTo>
                <a:lnTo>
                  <a:pt x="255367" y="696516"/>
                </a:lnTo>
                <a:lnTo>
                  <a:pt x="213744" y="715749"/>
                </a:lnTo>
                <a:lnTo>
                  <a:pt x="180910" y="745077"/>
                </a:lnTo>
                <a:lnTo>
                  <a:pt x="159373" y="782269"/>
                </a:lnTo>
                <a:lnTo>
                  <a:pt x="151637" y="825093"/>
                </a:lnTo>
                <a:lnTo>
                  <a:pt x="151637" y="1243736"/>
                </a:lnTo>
                <a:lnTo>
                  <a:pt x="143902" y="1286560"/>
                </a:lnTo>
                <a:lnTo>
                  <a:pt x="122365" y="1323752"/>
                </a:lnTo>
                <a:lnTo>
                  <a:pt x="89531" y="1353080"/>
                </a:lnTo>
                <a:lnTo>
                  <a:pt x="47908" y="1372313"/>
                </a:lnTo>
                <a:lnTo>
                  <a:pt x="0" y="1379219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74E3590-DBEE-4481-8C8A-9F7D353C9E42}"/>
              </a:ext>
            </a:extLst>
          </p:cNvPr>
          <p:cNvSpPr/>
          <p:nvPr/>
        </p:nvSpPr>
        <p:spPr>
          <a:xfrm>
            <a:off x="3548151" y="5590002"/>
            <a:ext cx="234950" cy="690880"/>
          </a:xfrm>
          <a:custGeom>
            <a:avLst/>
            <a:gdLst/>
            <a:ahLst/>
            <a:cxnLst/>
            <a:rect l="l" t="t" r="r" b="b"/>
            <a:pathLst>
              <a:path w="234950" h="690879">
                <a:moveTo>
                  <a:pt x="220472" y="0"/>
                </a:moveTo>
                <a:lnTo>
                  <a:pt x="205994" y="5715"/>
                </a:lnTo>
                <a:lnTo>
                  <a:pt x="191135" y="12446"/>
                </a:lnTo>
                <a:lnTo>
                  <a:pt x="183769" y="16383"/>
                </a:lnTo>
                <a:lnTo>
                  <a:pt x="201549" y="50038"/>
                </a:lnTo>
                <a:lnTo>
                  <a:pt x="207461" y="46863"/>
                </a:lnTo>
                <a:lnTo>
                  <a:pt x="208406" y="46355"/>
                </a:lnTo>
                <a:lnTo>
                  <a:pt x="220386" y="41021"/>
                </a:lnTo>
                <a:lnTo>
                  <a:pt x="221234" y="40640"/>
                </a:lnTo>
                <a:lnTo>
                  <a:pt x="234442" y="35433"/>
                </a:lnTo>
                <a:lnTo>
                  <a:pt x="220472" y="0"/>
                </a:lnTo>
                <a:close/>
              </a:path>
              <a:path w="234950" h="690879">
                <a:moveTo>
                  <a:pt x="208406" y="46355"/>
                </a:moveTo>
                <a:lnTo>
                  <a:pt x="207391" y="46863"/>
                </a:lnTo>
                <a:lnTo>
                  <a:pt x="207821" y="46669"/>
                </a:lnTo>
                <a:lnTo>
                  <a:pt x="208406" y="46355"/>
                </a:lnTo>
                <a:close/>
              </a:path>
              <a:path w="234950" h="690879">
                <a:moveTo>
                  <a:pt x="207821" y="46669"/>
                </a:moveTo>
                <a:lnTo>
                  <a:pt x="207391" y="46863"/>
                </a:lnTo>
                <a:lnTo>
                  <a:pt x="207821" y="46669"/>
                </a:lnTo>
                <a:close/>
              </a:path>
              <a:path w="234950" h="690879">
                <a:moveTo>
                  <a:pt x="208521" y="46355"/>
                </a:moveTo>
                <a:lnTo>
                  <a:pt x="207821" y="46669"/>
                </a:lnTo>
                <a:lnTo>
                  <a:pt x="208521" y="46355"/>
                </a:lnTo>
                <a:close/>
              </a:path>
              <a:path w="234950" h="690879">
                <a:moveTo>
                  <a:pt x="220695" y="40881"/>
                </a:moveTo>
                <a:lnTo>
                  <a:pt x="220344" y="41021"/>
                </a:lnTo>
                <a:lnTo>
                  <a:pt x="220695" y="40881"/>
                </a:lnTo>
                <a:close/>
              </a:path>
              <a:path w="234950" h="690879">
                <a:moveTo>
                  <a:pt x="221306" y="40640"/>
                </a:moveTo>
                <a:lnTo>
                  <a:pt x="220695" y="40881"/>
                </a:lnTo>
                <a:lnTo>
                  <a:pt x="221306" y="40640"/>
                </a:lnTo>
                <a:close/>
              </a:path>
              <a:path w="234950" h="690879">
                <a:moveTo>
                  <a:pt x="148717" y="38100"/>
                </a:moveTo>
                <a:lnTo>
                  <a:pt x="136651" y="47371"/>
                </a:lnTo>
                <a:lnTo>
                  <a:pt x="124460" y="57785"/>
                </a:lnTo>
                <a:lnTo>
                  <a:pt x="118110" y="63754"/>
                </a:lnTo>
                <a:lnTo>
                  <a:pt x="144144" y="91567"/>
                </a:lnTo>
                <a:lnTo>
                  <a:pt x="150113" y="85979"/>
                </a:lnTo>
                <a:lnTo>
                  <a:pt x="160422" y="77216"/>
                </a:lnTo>
                <a:lnTo>
                  <a:pt x="160274" y="77216"/>
                </a:lnTo>
                <a:lnTo>
                  <a:pt x="171831" y="68453"/>
                </a:lnTo>
                <a:lnTo>
                  <a:pt x="148717" y="38100"/>
                </a:lnTo>
                <a:close/>
              </a:path>
              <a:path w="234950" h="690879">
                <a:moveTo>
                  <a:pt x="150198" y="85979"/>
                </a:moveTo>
                <a:lnTo>
                  <a:pt x="149606" y="86487"/>
                </a:lnTo>
                <a:lnTo>
                  <a:pt x="150198" y="85979"/>
                </a:lnTo>
                <a:close/>
              </a:path>
              <a:path w="234950" h="690879">
                <a:moveTo>
                  <a:pt x="161162" y="76581"/>
                </a:moveTo>
                <a:lnTo>
                  <a:pt x="160274" y="77216"/>
                </a:lnTo>
                <a:lnTo>
                  <a:pt x="160422" y="77216"/>
                </a:lnTo>
                <a:lnTo>
                  <a:pt x="161162" y="76581"/>
                </a:lnTo>
                <a:close/>
              </a:path>
              <a:path w="234950" h="690879">
                <a:moveTo>
                  <a:pt x="89788" y="93980"/>
                </a:moveTo>
                <a:lnTo>
                  <a:pt x="70612" y="119761"/>
                </a:lnTo>
                <a:lnTo>
                  <a:pt x="66548" y="126238"/>
                </a:lnTo>
                <a:lnTo>
                  <a:pt x="98932" y="146304"/>
                </a:lnTo>
                <a:lnTo>
                  <a:pt x="101619" y="141986"/>
                </a:lnTo>
                <a:lnTo>
                  <a:pt x="101473" y="141986"/>
                </a:lnTo>
                <a:lnTo>
                  <a:pt x="102488" y="140589"/>
                </a:lnTo>
                <a:lnTo>
                  <a:pt x="120268" y="116840"/>
                </a:lnTo>
                <a:lnTo>
                  <a:pt x="89788" y="93980"/>
                </a:lnTo>
                <a:close/>
              </a:path>
              <a:path w="234950" h="690879">
                <a:moveTo>
                  <a:pt x="102488" y="140589"/>
                </a:moveTo>
                <a:lnTo>
                  <a:pt x="101473" y="141986"/>
                </a:lnTo>
                <a:lnTo>
                  <a:pt x="102348" y="140814"/>
                </a:lnTo>
                <a:lnTo>
                  <a:pt x="102488" y="140589"/>
                </a:lnTo>
                <a:close/>
              </a:path>
              <a:path w="234950" h="690879">
                <a:moveTo>
                  <a:pt x="102348" y="140814"/>
                </a:moveTo>
                <a:lnTo>
                  <a:pt x="101473" y="141986"/>
                </a:lnTo>
                <a:lnTo>
                  <a:pt x="101619" y="141986"/>
                </a:lnTo>
                <a:lnTo>
                  <a:pt x="102348" y="140814"/>
                </a:lnTo>
                <a:close/>
              </a:path>
              <a:path w="234950" h="690879">
                <a:moveTo>
                  <a:pt x="102517" y="140589"/>
                </a:moveTo>
                <a:lnTo>
                  <a:pt x="102348" y="140814"/>
                </a:lnTo>
                <a:lnTo>
                  <a:pt x="102517" y="140589"/>
                </a:lnTo>
                <a:close/>
              </a:path>
              <a:path w="234950" h="690879">
                <a:moveTo>
                  <a:pt x="46609" y="160274"/>
                </a:moveTo>
                <a:lnTo>
                  <a:pt x="44957" y="163322"/>
                </a:lnTo>
                <a:lnTo>
                  <a:pt x="37718" y="178612"/>
                </a:lnTo>
                <a:lnTo>
                  <a:pt x="30902" y="194640"/>
                </a:lnTo>
                <a:lnTo>
                  <a:pt x="29972" y="197129"/>
                </a:lnTo>
                <a:lnTo>
                  <a:pt x="65659" y="210553"/>
                </a:lnTo>
                <a:lnTo>
                  <a:pt x="66274" y="208927"/>
                </a:lnTo>
                <a:lnTo>
                  <a:pt x="72316" y="194640"/>
                </a:lnTo>
                <a:lnTo>
                  <a:pt x="78925" y="180733"/>
                </a:lnTo>
                <a:lnTo>
                  <a:pt x="80263" y="178003"/>
                </a:lnTo>
                <a:lnTo>
                  <a:pt x="46609" y="160274"/>
                </a:lnTo>
                <a:close/>
              </a:path>
              <a:path w="234950" h="690879">
                <a:moveTo>
                  <a:pt x="66548" y="208203"/>
                </a:moveTo>
                <a:lnTo>
                  <a:pt x="66167" y="208927"/>
                </a:lnTo>
                <a:lnTo>
                  <a:pt x="66548" y="208203"/>
                </a:lnTo>
                <a:close/>
              </a:path>
              <a:path w="234950" h="690879">
                <a:moveTo>
                  <a:pt x="72643" y="193878"/>
                </a:moveTo>
                <a:lnTo>
                  <a:pt x="72262" y="194640"/>
                </a:lnTo>
                <a:lnTo>
                  <a:pt x="72643" y="193878"/>
                </a:lnTo>
                <a:close/>
              </a:path>
              <a:path w="234950" h="690879">
                <a:moveTo>
                  <a:pt x="79248" y="180060"/>
                </a:moveTo>
                <a:lnTo>
                  <a:pt x="78867" y="180733"/>
                </a:lnTo>
                <a:lnTo>
                  <a:pt x="79248" y="180060"/>
                </a:lnTo>
                <a:close/>
              </a:path>
              <a:path w="234950" h="690879">
                <a:moveTo>
                  <a:pt x="17272" y="234696"/>
                </a:moveTo>
                <a:lnTo>
                  <a:pt x="14605" y="243852"/>
                </a:lnTo>
                <a:lnTo>
                  <a:pt x="10413" y="260870"/>
                </a:lnTo>
                <a:lnTo>
                  <a:pt x="8000" y="273177"/>
                </a:lnTo>
                <a:lnTo>
                  <a:pt x="45338" y="280695"/>
                </a:lnTo>
                <a:lnTo>
                  <a:pt x="47592" y="269557"/>
                </a:lnTo>
                <a:lnTo>
                  <a:pt x="51562" y="253276"/>
                </a:lnTo>
                <a:lnTo>
                  <a:pt x="53848" y="245110"/>
                </a:lnTo>
                <a:lnTo>
                  <a:pt x="17272" y="234696"/>
                </a:lnTo>
                <a:close/>
              </a:path>
              <a:path w="234950" h="690879">
                <a:moveTo>
                  <a:pt x="47751" y="268770"/>
                </a:moveTo>
                <a:lnTo>
                  <a:pt x="47498" y="269557"/>
                </a:lnTo>
                <a:lnTo>
                  <a:pt x="47751" y="268770"/>
                </a:lnTo>
                <a:close/>
              </a:path>
              <a:path w="234950" h="690879">
                <a:moveTo>
                  <a:pt x="51615" y="253276"/>
                </a:moveTo>
                <a:lnTo>
                  <a:pt x="51435" y="253936"/>
                </a:lnTo>
                <a:lnTo>
                  <a:pt x="51615" y="253276"/>
                </a:lnTo>
                <a:close/>
              </a:path>
              <a:path w="234950" h="690879">
                <a:moveTo>
                  <a:pt x="2286" y="312381"/>
                </a:moveTo>
                <a:lnTo>
                  <a:pt x="2031" y="313550"/>
                </a:lnTo>
                <a:lnTo>
                  <a:pt x="635" y="331546"/>
                </a:lnTo>
                <a:lnTo>
                  <a:pt x="0" y="349669"/>
                </a:lnTo>
                <a:lnTo>
                  <a:pt x="0" y="352755"/>
                </a:lnTo>
                <a:lnTo>
                  <a:pt x="38100" y="352552"/>
                </a:lnTo>
                <a:lnTo>
                  <a:pt x="38138" y="349669"/>
                </a:lnTo>
                <a:lnTo>
                  <a:pt x="38708" y="334111"/>
                </a:lnTo>
                <a:lnTo>
                  <a:pt x="38789" y="333375"/>
                </a:lnTo>
                <a:lnTo>
                  <a:pt x="40005" y="316852"/>
                </a:lnTo>
                <a:lnTo>
                  <a:pt x="2286" y="312381"/>
                </a:lnTo>
                <a:close/>
              </a:path>
              <a:path w="234950" h="690879">
                <a:moveTo>
                  <a:pt x="38130" y="349872"/>
                </a:moveTo>
                <a:lnTo>
                  <a:pt x="38100" y="350710"/>
                </a:lnTo>
                <a:lnTo>
                  <a:pt x="38130" y="349872"/>
                </a:lnTo>
                <a:close/>
              </a:path>
              <a:path w="234950" h="690879">
                <a:moveTo>
                  <a:pt x="38789" y="333375"/>
                </a:moveTo>
                <a:lnTo>
                  <a:pt x="38735" y="334111"/>
                </a:lnTo>
                <a:lnTo>
                  <a:pt x="38789" y="333375"/>
                </a:lnTo>
                <a:close/>
              </a:path>
              <a:path w="234950" h="690879">
                <a:moveTo>
                  <a:pt x="39369" y="389064"/>
                </a:moveTo>
                <a:lnTo>
                  <a:pt x="1397" y="392366"/>
                </a:lnTo>
                <a:lnTo>
                  <a:pt x="2540" y="404456"/>
                </a:lnTo>
                <a:lnTo>
                  <a:pt x="4825" y="422973"/>
                </a:lnTo>
                <a:lnTo>
                  <a:pt x="6350" y="431749"/>
                </a:lnTo>
                <a:lnTo>
                  <a:pt x="43815" y="425259"/>
                </a:lnTo>
                <a:lnTo>
                  <a:pt x="42571" y="417842"/>
                </a:lnTo>
                <a:lnTo>
                  <a:pt x="40469" y="400812"/>
                </a:lnTo>
                <a:lnTo>
                  <a:pt x="39369" y="389064"/>
                </a:lnTo>
                <a:close/>
              </a:path>
              <a:path w="234950" h="690879">
                <a:moveTo>
                  <a:pt x="42474" y="417268"/>
                </a:moveTo>
                <a:lnTo>
                  <a:pt x="42544" y="417842"/>
                </a:lnTo>
                <a:lnTo>
                  <a:pt x="42474" y="417268"/>
                </a:lnTo>
                <a:close/>
              </a:path>
              <a:path w="234950" h="690879">
                <a:moveTo>
                  <a:pt x="42433" y="416928"/>
                </a:moveTo>
                <a:lnTo>
                  <a:pt x="42474" y="417268"/>
                </a:lnTo>
                <a:lnTo>
                  <a:pt x="42433" y="416928"/>
                </a:lnTo>
                <a:close/>
              </a:path>
              <a:path w="234950" h="690879">
                <a:moveTo>
                  <a:pt x="40386" y="400126"/>
                </a:moveTo>
                <a:lnTo>
                  <a:pt x="40386" y="400812"/>
                </a:lnTo>
                <a:lnTo>
                  <a:pt x="40386" y="400126"/>
                </a:lnTo>
                <a:close/>
              </a:path>
              <a:path w="234950" h="690879">
                <a:moveTo>
                  <a:pt x="51562" y="460883"/>
                </a:moveTo>
                <a:lnTo>
                  <a:pt x="14772" y="470562"/>
                </a:lnTo>
                <a:lnTo>
                  <a:pt x="14806" y="470865"/>
                </a:lnTo>
                <a:lnTo>
                  <a:pt x="17399" y="480987"/>
                </a:lnTo>
                <a:lnTo>
                  <a:pt x="23875" y="501611"/>
                </a:lnTo>
                <a:lnTo>
                  <a:pt x="26543" y="508749"/>
                </a:lnTo>
                <a:lnTo>
                  <a:pt x="62230" y="495439"/>
                </a:lnTo>
                <a:lnTo>
                  <a:pt x="60161" y="489724"/>
                </a:lnTo>
                <a:lnTo>
                  <a:pt x="54120" y="470865"/>
                </a:lnTo>
                <a:lnTo>
                  <a:pt x="53848" y="470001"/>
                </a:lnTo>
                <a:lnTo>
                  <a:pt x="51562" y="460883"/>
                </a:lnTo>
                <a:close/>
              </a:path>
              <a:path w="234950" h="690879">
                <a:moveTo>
                  <a:pt x="59817" y="488772"/>
                </a:moveTo>
                <a:lnTo>
                  <a:pt x="60071" y="489724"/>
                </a:lnTo>
                <a:lnTo>
                  <a:pt x="59817" y="488772"/>
                </a:lnTo>
                <a:close/>
              </a:path>
              <a:path w="234950" h="690879">
                <a:moveTo>
                  <a:pt x="54024" y="470562"/>
                </a:moveTo>
                <a:lnTo>
                  <a:pt x="54101" y="470865"/>
                </a:lnTo>
                <a:lnTo>
                  <a:pt x="54024" y="470562"/>
                </a:lnTo>
                <a:close/>
              </a:path>
              <a:path w="234950" h="690879">
                <a:moveTo>
                  <a:pt x="53882" y="470001"/>
                </a:moveTo>
                <a:lnTo>
                  <a:pt x="54024" y="470562"/>
                </a:lnTo>
                <a:lnTo>
                  <a:pt x="53882" y="470001"/>
                </a:lnTo>
                <a:close/>
              </a:path>
              <a:path w="234950" h="690879">
                <a:moveTo>
                  <a:pt x="107946" y="638457"/>
                </a:moveTo>
                <a:lnTo>
                  <a:pt x="84836" y="670636"/>
                </a:lnTo>
                <a:lnTo>
                  <a:pt x="210947" y="690880"/>
                </a:lnTo>
                <a:lnTo>
                  <a:pt x="185901" y="643229"/>
                </a:lnTo>
                <a:lnTo>
                  <a:pt x="113537" y="643229"/>
                </a:lnTo>
                <a:lnTo>
                  <a:pt x="107946" y="638457"/>
                </a:lnTo>
                <a:close/>
              </a:path>
              <a:path w="234950" h="690879">
                <a:moveTo>
                  <a:pt x="130246" y="607407"/>
                </a:moveTo>
                <a:lnTo>
                  <a:pt x="107946" y="638457"/>
                </a:lnTo>
                <a:lnTo>
                  <a:pt x="113537" y="643229"/>
                </a:lnTo>
                <a:lnTo>
                  <a:pt x="138303" y="614273"/>
                </a:lnTo>
                <a:lnTo>
                  <a:pt x="130246" y="607407"/>
                </a:lnTo>
                <a:close/>
              </a:path>
              <a:path w="234950" h="690879">
                <a:moveTo>
                  <a:pt x="151511" y="577799"/>
                </a:moveTo>
                <a:lnTo>
                  <a:pt x="130246" y="607407"/>
                </a:lnTo>
                <a:lnTo>
                  <a:pt x="138303" y="614273"/>
                </a:lnTo>
                <a:lnTo>
                  <a:pt x="113537" y="643229"/>
                </a:lnTo>
                <a:lnTo>
                  <a:pt x="185901" y="643229"/>
                </a:lnTo>
                <a:lnTo>
                  <a:pt x="151511" y="577799"/>
                </a:lnTo>
                <a:close/>
              </a:path>
              <a:path w="234950" h="690879">
                <a:moveTo>
                  <a:pt x="113792" y="589889"/>
                </a:moveTo>
                <a:lnTo>
                  <a:pt x="84328" y="614019"/>
                </a:lnTo>
                <a:lnTo>
                  <a:pt x="95757" y="628053"/>
                </a:lnTo>
                <a:lnTo>
                  <a:pt x="107946" y="638457"/>
                </a:lnTo>
                <a:lnTo>
                  <a:pt x="130246" y="607407"/>
                </a:lnTo>
                <a:lnTo>
                  <a:pt x="124624" y="602615"/>
                </a:lnTo>
                <a:lnTo>
                  <a:pt x="124206" y="602615"/>
                </a:lnTo>
                <a:lnTo>
                  <a:pt x="121793" y="600202"/>
                </a:lnTo>
                <a:lnTo>
                  <a:pt x="122231" y="600202"/>
                </a:lnTo>
                <a:lnTo>
                  <a:pt x="113792" y="589889"/>
                </a:lnTo>
                <a:close/>
              </a:path>
              <a:path w="234950" h="690879">
                <a:moveTo>
                  <a:pt x="121793" y="600202"/>
                </a:moveTo>
                <a:lnTo>
                  <a:pt x="124206" y="602615"/>
                </a:lnTo>
                <a:lnTo>
                  <a:pt x="123241" y="601436"/>
                </a:lnTo>
                <a:lnTo>
                  <a:pt x="121793" y="600202"/>
                </a:lnTo>
                <a:close/>
              </a:path>
              <a:path w="234950" h="690879">
                <a:moveTo>
                  <a:pt x="123241" y="601436"/>
                </a:moveTo>
                <a:lnTo>
                  <a:pt x="124206" y="602615"/>
                </a:lnTo>
                <a:lnTo>
                  <a:pt x="124624" y="602615"/>
                </a:lnTo>
                <a:lnTo>
                  <a:pt x="123241" y="601436"/>
                </a:lnTo>
                <a:close/>
              </a:path>
              <a:path w="234950" h="690879">
                <a:moveTo>
                  <a:pt x="122231" y="600202"/>
                </a:moveTo>
                <a:lnTo>
                  <a:pt x="121793" y="600202"/>
                </a:lnTo>
                <a:lnTo>
                  <a:pt x="123241" y="601436"/>
                </a:lnTo>
                <a:lnTo>
                  <a:pt x="122231" y="600202"/>
                </a:lnTo>
                <a:close/>
              </a:path>
              <a:path w="234950" h="690879">
                <a:moveTo>
                  <a:pt x="76200" y="528713"/>
                </a:moveTo>
                <a:lnTo>
                  <a:pt x="42163" y="545680"/>
                </a:lnTo>
                <a:lnTo>
                  <a:pt x="49149" y="559917"/>
                </a:lnTo>
                <a:lnTo>
                  <a:pt x="59436" y="577862"/>
                </a:lnTo>
                <a:lnTo>
                  <a:pt x="61341" y="580885"/>
                </a:lnTo>
                <a:lnTo>
                  <a:pt x="93472" y="560362"/>
                </a:lnTo>
                <a:lnTo>
                  <a:pt x="91821" y="557745"/>
                </a:lnTo>
                <a:lnTo>
                  <a:pt x="83096" y="542480"/>
                </a:lnTo>
                <a:lnTo>
                  <a:pt x="82550" y="541528"/>
                </a:lnTo>
                <a:lnTo>
                  <a:pt x="76200" y="528713"/>
                </a:lnTo>
                <a:close/>
              </a:path>
              <a:path w="234950" h="690879">
                <a:moveTo>
                  <a:pt x="92199" y="558345"/>
                </a:moveTo>
                <a:lnTo>
                  <a:pt x="92329" y="558571"/>
                </a:lnTo>
                <a:lnTo>
                  <a:pt x="92199" y="558345"/>
                </a:lnTo>
                <a:close/>
              </a:path>
              <a:path w="234950" h="690879">
                <a:moveTo>
                  <a:pt x="91855" y="557745"/>
                </a:moveTo>
                <a:lnTo>
                  <a:pt x="92199" y="558345"/>
                </a:lnTo>
                <a:lnTo>
                  <a:pt x="91855" y="557745"/>
                </a:lnTo>
                <a:close/>
              </a:path>
              <a:path w="234950" h="690879">
                <a:moveTo>
                  <a:pt x="82550" y="541528"/>
                </a:moveTo>
                <a:lnTo>
                  <a:pt x="83057" y="542480"/>
                </a:lnTo>
                <a:lnTo>
                  <a:pt x="82804" y="541971"/>
                </a:lnTo>
                <a:lnTo>
                  <a:pt x="82550" y="541528"/>
                </a:lnTo>
                <a:close/>
              </a:path>
              <a:path w="234950" h="690879">
                <a:moveTo>
                  <a:pt x="82804" y="541971"/>
                </a:moveTo>
                <a:lnTo>
                  <a:pt x="83057" y="542480"/>
                </a:lnTo>
                <a:lnTo>
                  <a:pt x="82804" y="541971"/>
                </a:lnTo>
                <a:close/>
              </a:path>
              <a:path w="234950" h="690879">
                <a:moveTo>
                  <a:pt x="82583" y="541528"/>
                </a:moveTo>
                <a:lnTo>
                  <a:pt x="82804" y="541971"/>
                </a:lnTo>
                <a:lnTo>
                  <a:pt x="82583" y="541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B69B736-F142-44A6-AD34-2412685DC17B}"/>
              </a:ext>
            </a:extLst>
          </p:cNvPr>
          <p:cNvSpPr/>
          <p:nvPr/>
        </p:nvSpPr>
        <p:spPr>
          <a:xfrm>
            <a:off x="6119139" y="5590002"/>
            <a:ext cx="235585" cy="691515"/>
          </a:xfrm>
          <a:custGeom>
            <a:avLst/>
            <a:gdLst/>
            <a:ahLst/>
            <a:cxnLst/>
            <a:rect l="l" t="t" r="r" b="b"/>
            <a:pathLst>
              <a:path w="235585" h="691514">
                <a:moveTo>
                  <a:pt x="221361" y="0"/>
                </a:moveTo>
                <a:lnTo>
                  <a:pt x="206628" y="5588"/>
                </a:lnTo>
                <a:lnTo>
                  <a:pt x="191770" y="12319"/>
                </a:lnTo>
                <a:lnTo>
                  <a:pt x="184531" y="16256"/>
                </a:lnTo>
                <a:lnTo>
                  <a:pt x="202311" y="49911"/>
                </a:lnTo>
                <a:lnTo>
                  <a:pt x="208189" y="46863"/>
                </a:lnTo>
                <a:lnTo>
                  <a:pt x="209169" y="46355"/>
                </a:lnTo>
                <a:lnTo>
                  <a:pt x="221869" y="40513"/>
                </a:lnTo>
                <a:lnTo>
                  <a:pt x="222176" y="40513"/>
                </a:lnTo>
                <a:lnTo>
                  <a:pt x="235076" y="35560"/>
                </a:lnTo>
                <a:lnTo>
                  <a:pt x="221361" y="0"/>
                </a:lnTo>
                <a:close/>
              </a:path>
              <a:path w="235585" h="691514">
                <a:moveTo>
                  <a:pt x="208491" y="46706"/>
                </a:moveTo>
                <a:lnTo>
                  <a:pt x="208152" y="46863"/>
                </a:lnTo>
                <a:lnTo>
                  <a:pt x="208491" y="46706"/>
                </a:lnTo>
                <a:close/>
              </a:path>
              <a:path w="235585" h="691514">
                <a:moveTo>
                  <a:pt x="209250" y="46355"/>
                </a:moveTo>
                <a:lnTo>
                  <a:pt x="208491" y="46706"/>
                </a:lnTo>
                <a:lnTo>
                  <a:pt x="209250" y="46355"/>
                </a:lnTo>
                <a:close/>
              </a:path>
              <a:path w="235585" h="691514">
                <a:moveTo>
                  <a:pt x="222176" y="40513"/>
                </a:moveTo>
                <a:lnTo>
                  <a:pt x="221869" y="40513"/>
                </a:lnTo>
                <a:lnTo>
                  <a:pt x="220852" y="41021"/>
                </a:lnTo>
                <a:lnTo>
                  <a:pt x="222176" y="40513"/>
                </a:lnTo>
                <a:close/>
              </a:path>
              <a:path w="235585" h="691514">
                <a:moveTo>
                  <a:pt x="149478" y="37973"/>
                </a:moveTo>
                <a:lnTo>
                  <a:pt x="137287" y="47244"/>
                </a:lnTo>
                <a:lnTo>
                  <a:pt x="124968" y="57658"/>
                </a:lnTo>
                <a:lnTo>
                  <a:pt x="118618" y="63500"/>
                </a:lnTo>
                <a:lnTo>
                  <a:pt x="144780" y="91313"/>
                </a:lnTo>
                <a:lnTo>
                  <a:pt x="150070" y="86360"/>
                </a:lnTo>
                <a:lnTo>
                  <a:pt x="160793" y="77216"/>
                </a:lnTo>
                <a:lnTo>
                  <a:pt x="161544" y="76581"/>
                </a:lnTo>
                <a:lnTo>
                  <a:pt x="172593" y="68199"/>
                </a:lnTo>
                <a:lnTo>
                  <a:pt x="149478" y="37973"/>
                </a:lnTo>
                <a:close/>
              </a:path>
              <a:path w="235585" h="691514">
                <a:moveTo>
                  <a:pt x="150749" y="85725"/>
                </a:moveTo>
                <a:lnTo>
                  <a:pt x="149987" y="86360"/>
                </a:lnTo>
                <a:lnTo>
                  <a:pt x="150749" y="85725"/>
                </a:lnTo>
                <a:close/>
              </a:path>
              <a:path w="235585" h="691514">
                <a:moveTo>
                  <a:pt x="161613" y="76581"/>
                </a:moveTo>
                <a:lnTo>
                  <a:pt x="160900" y="77125"/>
                </a:lnTo>
                <a:lnTo>
                  <a:pt x="161613" y="76581"/>
                </a:lnTo>
                <a:close/>
              </a:path>
              <a:path w="235585" h="691514">
                <a:moveTo>
                  <a:pt x="91312" y="92710"/>
                </a:moveTo>
                <a:lnTo>
                  <a:pt x="90677" y="93218"/>
                </a:lnTo>
                <a:lnTo>
                  <a:pt x="70865" y="119507"/>
                </a:lnTo>
                <a:lnTo>
                  <a:pt x="66928" y="125857"/>
                </a:lnTo>
                <a:lnTo>
                  <a:pt x="99313" y="145923"/>
                </a:lnTo>
                <a:lnTo>
                  <a:pt x="101807" y="141859"/>
                </a:lnTo>
                <a:lnTo>
                  <a:pt x="102743" y="140335"/>
                </a:lnTo>
                <a:lnTo>
                  <a:pt x="102887" y="140335"/>
                </a:lnTo>
                <a:lnTo>
                  <a:pt x="120100" y="117729"/>
                </a:lnTo>
                <a:lnTo>
                  <a:pt x="119887" y="117729"/>
                </a:lnTo>
                <a:lnTo>
                  <a:pt x="120014" y="117602"/>
                </a:lnTo>
                <a:lnTo>
                  <a:pt x="91312" y="92710"/>
                </a:lnTo>
                <a:close/>
              </a:path>
              <a:path w="235585" h="691514">
                <a:moveTo>
                  <a:pt x="102743" y="140335"/>
                </a:moveTo>
                <a:lnTo>
                  <a:pt x="101726" y="141859"/>
                </a:lnTo>
                <a:lnTo>
                  <a:pt x="102143" y="141312"/>
                </a:lnTo>
                <a:lnTo>
                  <a:pt x="102743" y="140335"/>
                </a:lnTo>
                <a:close/>
              </a:path>
              <a:path w="235585" h="691514">
                <a:moveTo>
                  <a:pt x="102143" y="141312"/>
                </a:moveTo>
                <a:lnTo>
                  <a:pt x="101726" y="141859"/>
                </a:lnTo>
                <a:lnTo>
                  <a:pt x="102143" y="141312"/>
                </a:lnTo>
                <a:close/>
              </a:path>
              <a:path w="235585" h="691514">
                <a:moveTo>
                  <a:pt x="102887" y="140335"/>
                </a:moveTo>
                <a:lnTo>
                  <a:pt x="102743" y="140335"/>
                </a:lnTo>
                <a:lnTo>
                  <a:pt x="102143" y="141312"/>
                </a:lnTo>
                <a:lnTo>
                  <a:pt x="102887" y="140335"/>
                </a:lnTo>
                <a:close/>
              </a:path>
              <a:path w="235585" h="691514">
                <a:moveTo>
                  <a:pt x="120776" y="116840"/>
                </a:moveTo>
                <a:lnTo>
                  <a:pt x="119887" y="117729"/>
                </a:lnTo>
                <a:lnTo>
                  <a:pt x="120100" y="117729"/>
                </a:lnTo>
                <a:lnTo>
                  <a:pt x="120776" y="116840"/>
                </a:lnTo>
                <a:close/>
              </a:path>
              <a:path w="235585" h="691514">
                <a:moveTo>
                  <a:pt x="46989" y="159766"/>
                </a:moveTo>
                <a:lnTo>
                  <a:pt x="45338" y="162941"/>
                </a:lnTo>
                <a:lnTo>
                  <a:pt x="37846" y="178396"/>
                </a:lnTo>
                <a:lnTo>
                  <a:pt x="31241" y="194170"/>
                </a:lnTo>
                <a:lnTo>
                  <a:pt x="30225" y="196557"/>
                </a:lnTo>
                <a:lnTo>
                  <a:pt x="65912" y="210172"/>
                </a:lnTo>
                <a:lnTo>
                  <a:pt x="66441" y="208737"/>
                </a:lnTo>
                <a:lnTo>
                  <a:pt x="72428" y="194500"/>
                </a:lnTo>
                <a:lnTo>
                  <a:pt x="79175" y="180505"/>
                </a:lnTo>
                <a:lnTo>
                  <a:pt x="80645" y="177622"/>
                </a:lnTo>
                <a:lnTo>
                  <a:pt x="46989" y="159766"/>
                </a:lnTo>
                <a:close/>
              </a:path>
              <a:path w="235585" h="691514">
                <a:moveTo>
                  <a:pt x="66579" y="208360"/>
                </a:moveTo>
                <a:lnTo>
                  <a:pt x="66421" y="208737"/>
                </a:lnTo>
                <a:lnTo>
                  <a:pt x="66579" y="208360"/>
                </a:lnTo>
                <a:close/>
              </a:path>
              <a:path w="235585" h="691514">
                <a:moveTo>
                  <a:pt x="66688" y="208102"/>
                </a:moveTo>
                <a:lnTo>
                  <a:pt x="66579" y="208360"/>
                </a:lnTo>
                <a:lnTo>
                  <a:pt x="66688" y="208102"/>
                </a:lnTo>
                <a:close/>
              </a:path>
              <a:path w="235585" h="691514">
                <a:moveTo>
                  <a:pt x="72683" y="193895"/>
                </a:moveTo>
                <a:lnTo>
                  <a:pt x="72389" y="194500"/>
                </a:lnTo>
                <a:lnTo>
                  <a:pt x="72683" y="193895"/>
                </a:lnTo>
                <a:close/>
              </a:path>
              <a:path w="235585" h="691514">
                <a:moveTo>
                  <a:pt x="79501" y="179832"/>
                </a:moveTo>
                <a:lnTo>
                  <a:pt x="79121" y="180505"/>
                </a:lnTo>
                <a:lnTo>
                  <a:pt x="79501" y="179832"/>
                </a:lnTo>
                <a:close/>
              </a:path>
              <a:path w="235585" h="691514">
                <a:moveTo>
                  <a:pt x="17399" y="234162"/>
                </a:moveTo>
                <a:lnTo>
                  <a:pt x="14732" y="243560"/>
                </a:lnTo>
                <a:lnTo>
                  <a:pt x="10540" y="260692"/>
                </a:lnTo>
                <a:lnTo>
                  <a:pt x="8127" y="272656"/>
                </a:lnTo>
                <a:lnTo>
                  <a:pt x="45465" y="280174"/>
                </a:lnTo>
                <a:lnTo>
                  <a:pt x="47720" y="269341"/>
                </a:lnTo>
                <a:lnTo>
                  <a:pt x="51509" y="253682"/>
                </a:lnTo>
                <a:lnTo>
                  <a:pt x="54101" y="244627"/>
                </a:lnTo>
                <a:lnTo>
                  <a:pt x="17399" y="234162"/>
                </a:lnTo>
                <a:close/>
              </a:path>
              <a:path w="235585" h="691514">
                <a:moveTo>
                  <a:pt x="47878" y="268579"/>
                </a:moveTo>
                <a:lnTo>
                  <a:pt x="47625" y="269341"/>
                </a:lnTo>
                <a:lnTo>
                  <a:pt x="47878" y="268579"/>
                </a:lnTo>
                <a:close/>
              </a:path>
              <a:path w="235585" h="691514">
                <a:moveTo>
                  <a:pt x="51688" y="252958"/>
                </a:moveTo>
                <a:lnTo>
                  <a:pt x="51435" y="253682"/>
                </a:lnTo>
                <a:lnTo>
                  <a:pt x="51688" y="252958"/>
                </a:lnTo>
                <a:close/>
              </a:path>
              <a:path w="235585" h="691514">
                <a:moveTo>
                  <a:pt x="2286" y="311759"/>
                </a:moveTo>
                <a:lnTo>
                  <a:pt x="2032" y="313309"/>
                </a:lnTo>
                <a:lnTo>
                  <a:pt x="635" y="331254"/>
                </a:lnTo>
                <a:lnTo>
                  <a:pt x="0" y="349377"/>
                </a:lnTo>
                <a:lnTo>
                  <a:pt x="0" y="352221"/>
                </a:lnTo>
                <a:lnTo>
                  <a:pt x="38100" y="352005"/>
                </a:lnTo>
                <a:lnTo>
                  <a:pt x="38138" y="349377"/>
                </a:lnTo>
                <a:lnTo>
                  <a:pt x="38708" y="333832"/>
                </a:lnTo>
                <a:lnTo>
                  <a:pt x="38789" y="333095"/>
                </a:lnTo>
                <a:lnTo>
                  <a:pt x="40005" y="316687"/>
                </a:lnTo>
                <a:lnTo>
                  <a:pt x="40132" y="316407"/>
                </a:lnTo>
                <a:lnTo>
                  <a:pt x="2286" y="311759"/>
                </a:lnTo>
                <a:close/>
              </a:path>
              <a:path w="235585" h="691514">
                <a:moveTo>
                  <a:pt x="38130" y="349592"/>
                </a:moveTo>
                <a:lnTo>
                  <a:pt x="38100" y="350431"/>
                </a:lnTo>
                <a:lnTo>
                  <a:pt x="38130" y="349592"/>
                </a:lnTo>
                <a:close/>
              </a:path>
              <a:path w="235585" h="691514">
                <a:moveTo>
                  <a:pt x="38789" y="333095"/>
                </a:moveTo>
                <a:lnTo>
                  <a:pt x="38735" y="333832"/>
                </a:lnTo>
                <a:lnTo>
                  <a:pt x="38789" y="333095"/>
                </a:lnTo>
                <a:close/>
              </a:path>
              <a:path w="235585" h="691514">
                <a:moveTo>
                  <a:pt x="40100" y="316687"/>
                </a:moveTo>
                <a:lnTo>
                  <a:pt x="40005" y="317538"/>
                </a:lnTo>
                <a:lnTo>
                  <a:pt x="40100" y="316687"/>
                </a:lnTo>
                <a:close/>
              </a:path>
              <a:path w="235585" h="691514">
                <a:moveTo>
                  <a:pt x="39370" y="388632"/>
                </a:moveTo>
                <a:lnTo>
                  <a:pt x="1397" y="391718"/>
                </a:lnTo>
                <a:lnTo>
                  <a:pt x="2412" y="404266"/>
                </a:lnTo>
                <a:lnTo>
                  <a:pt x="4825" y="422694"/>
                </a:lnTo>
                <a:lnTo>
                  <a:pt x="6223" y="431126"/>
                </a:lnTo>
                <a:lnTo>
                  <a:pt x="43814" y="424827"/>
                </a:lnTo>
                <a:lnTo>
                  <a:pt x="42538" y="417449"/>
                </a:lnTo>
                <a:lnTo>
                  <a:pt x="40377" y="400735"/>
                </a:lnTo>
                <a:lnTo>
                  <a:pt x="39370" y="388632"/>
                </a:lnTo>
                <a:close/>
              </a:path>
              <a:path w="235585" h="691514">
                <a:moveTo>
                  <a:pt x="42454" y="416750"/>
                </a:moveTo>
                <a:lnTo>
                  <a:pt x="42545" y="417449"/>
                </a:lnTo>
                <a:lnTo>
                  <a:pt x="42454" y="416750"/>
                </a:lnTo>
                <a:close/>
              </a:path>
              <a:path w="235585" h="691514">
                <a:moveTo>
                  <a:pt x="40309" y="399821"/>
                </a:moveTo>
                <a:lnTo>
                  <a:pt x="40386" y="400735"/>
                </a:lnTo>
                <a:lnTo>
                  <a:pt x="40309" y="399821"/>
                </a:lnTo>
                <a:close/>
              </a:path>
              <a:path w="235585" h="691514">
                <a:moveTo>
                  <a:pt x="51308" y="460400"/>
                </a:moveTo>
                <a:lnTo>
                  <a:pt x="14477" y="470039"/>
                </a:lnTo>
                <a:lnTo>
                  <a:pt x="17272" y="480834"/>
                </a:lnTo>
                <a:lnTo>
                  <a:pt x="23875" y="501446"/>
                </a:lnTo>
                <a:lnTo>
                  <a:pt x="26415" y="508203"/>
                </a:lnTo>
                <a:lnTo>
                  <a:pt x="62102" y="494944"/>
                </a:lnTo>
                <a:lnTo>
                  <a:pt x="60119" y="489445"/>
                </a:lnTo>
                <a:lnTo>
                  <a:pt x="53819" y="470039"/>
                </a:lnTo>
                <a:lnTo>
                  <a:pt x="53840" y="469734"/>
                </a:lnTo>
                <a:lnTo>
                  <a:pt x="51308" y="460400"/>
                </a:lnTo>
                <a:close/>
              </a:path>
              <a:path w="235585" h="691514">
                <a:moveTo>
                  <a:pt x="59816" y="488607"/>
                </a:moveTo>
                <a:lnTo>
                  <a:pt x="60071" y="489445"/>
                </a:lnTo>
                <a:lnTo>
                  <a:pt x="59816" y="488607"/>
                </a:lnTo>
                <a:close/>
              </a:path>
              <a:path w="235585" h="691514">
                <a:moveTo>
                  <a:pt x="53840" y="469734"/>
                </a:moveTo>
                <a:lnTo>
                  <a:pt x="54101" y="470700"/>
                </a:lnTo>
                <a:lnTo>
                  <a:pt x="53840" y="469734"/>
                </a:lnTo>
                <a:close/>
              </a:path>
              <a:path w="235585" h="691514">
                <a:moveTo>
                  <a:pt x="108523" y="638793"/>
                </a:moveTo>
                <a:lnTo>
                  <a:pt x="85471" y="671080"/>
                </a:lnTo>
                <a:lnTo>
                  <a:pt x="211709" y="690981"/>
                </a:lnTo>
                <a:lnTo>
                  <a:pt x="186206" y="642835"/>
                </a:lnTo>
                <a:lnTo>
                  <a:pt x="113284" y="642835"/>
                </a:lnTo>
                <a:lnTo>
                  <a:pt x="108523" y="638793"/>
                </a:lnTo>
                <a:close/>
              </a:path>
              <a:path w="235585" h="691514">
                <a:moveTo>
                  <a:pt x="130757" y="607654"/>
                </a:moveTo>
                <a:lnTo>
                  <a:pt x="108523" y="638793"/>
                </a:lnTo>
                <a:lnTo>
                  <a:pt x="113284" y="642835"/>
                </a:lnTo>
                <a:lnTo>
                  <a:pt x="138049" y="613829"/>
                </a:lnTo>
                <a:lnTo>
                  <a:pt x="130757" y="607654"/>
                </a:lnTo>
                <a:close/>
              </a:path>
              <a:path w="235585" h="691514">
                <a:moveTo>
                  <a:pt x="151891" y="578053"/>
                </a:moveTo>
                <a:lnTo>
                  <a:pt x="130757" y="607654"/>
                </a:lnTo>
                <a:lnTo>
                  <a:pt x="138049" y="613829"/>
                </a:lnTo>
                <a:lnTo>
                  <a:pt x="113284" y="642835"/>
                </a:lnTo>
                <a:lnTo>
                  <a:pt x="186206" y="642835"/>
                </a:lnTo>
                <a:lnTo>
                  <a:pt x="151891" y="578053"/>
                </a:lnTo>
                <a:close/>
              </a:path>
              <a:path w="235585" h="691514">
                <a:moveTo>
                  <a:pt x="113537" y="589394"/>
                </a:moveTo>
                <a:lnTo>
                  <a:pt x="84074" y="613549"/>
                </a:lnTo>
                <a:lnTo>
                  <a:pt x="96012" y="628167"/>
                </a:lnTo>
                <a:lnTo>
                  <a:pt x="108523" y="638793"/>
                </a:lnTo>
                <a:lnTo>
                  <a:pt x="130757" y="607654"/>
                </a:lnTo>
                <a:lnTo>
                  <a:pt x="124911" y="602703"/>
                </a:lnTo>
                <a:lnTo>
                  <a:pt x="124460" y="602703"/>
                </a:lnTo>
                <a:lnTo>
                  <a:pt x="122047" y="600278"/>
                </a:lnTo>
                <a:lnTo>
                  <a:pt x="122469" y="600278"/>
                </a:lnTo>
                <a:lnTo>
                  <a:pt x="113537" y="589394"/>
                </a:lnTo>
                <a:close/>
              </a:path>
              <a:path w="235585" h="691514">
                <a:moveTo>
                  <a:pt x="122047" y="600278"/>
                </a:moveTo>
                <a:lnTo>
                  <a:pt x="124460" y="602703"/>
                </a:lnTo>
                <a:lnTo>
                  <a:pt x="123431" y="601450"/>
                </a:lnTo>
                <a:lnTo>
                  <a:pt x="122047" y="600278"/>
                </a:lnTo>
                <a:close/>
              </a:path>
              <a:path w="235585" h="691514">
                <a:moveTo>
                  <a:pt x="123431" y="601450"/>
                </a:moveTo>
                <a:lnTo>
                  <a:pt x="124460" y="602703"/>
                </a:lnTo>
                <a:lnTo>
                  <a:pt x="124911" y="602703"/>
                </a:lnTo>
                <a:lnTo>
                  <a:pt x="123431" y="601450"/>
                </a:lnTo>
                <a:close/>
              </a:path>
              <a:path w="235585" h="691514">
                <a:moveTo>
                  <a:pt x="122469" y="600278"/>
                </a:moveTo>
                <a:lnTo>
                  <a:pt x="122047" y="600278"/>
                </a:lnTo>
                <a:lnTo>
                  <a:pt x="123431" y="601450"/>
                </a:lnTo>
                <a:lnTo>
                  <a:pt x="122469" y="600278"/>
                </a:lnTo>
                <a:close/>
              </a:path>
              <a:path w="235585" h="691514">
                <a:moveTo>
                  <a:pt x="76073" y="528154"/>
                </a:moveTo>
                <a:lnTo>
                  <a:pt x="41910" y="545198"/>
                </a:lnTo>
                <a:lnTo>
                  <a:pt x="49275" y="559828"/>
                </a:lnTo>
                <a:lnTo>
                  <a:pt x="59676" y="578053"/>
                </a:lnTo>
                <a:lnTo>
                  <a:pt x="61213" y="580466"/>
                </a:lnTo>
                <a:lnTo>
                  <a:pt x="93218" y="559803"/>
                </a:lnTo>
                <a:lnTo>
                  <a:pt x="91821" y="557682"/>
                </a:lnTo>
                <a:lnTo>
                  <a:pt x="82676" y="541464"/>
                </a:lnTo>
                <a:lnTo>
                  <a:pt x="76073" y="528154"/>
                </a:lnTo>
                <a:close/>
              </a:path>
              <a:path w="235585" h="691514">
                <a:moveTo>
                  <a:pt x="91927" y="557682"/>
                </a:moveTo>
                <a:lnTo>
                  <a:pt x="92456" y="558609"/>
                </a:lnTo>
                <a:lnTo>
                  <a:pt x="91927" y="557682"/>
                </a:lnTo>
                <a:close/>
              </a:path>
              <a:path w="235585" h="691514">
                <a:moveTo>
                  <a:pt x="82745" y="541464"/>
                </a:moveTo>
                <a:lnTo>
                  <a:pt x="83185" y="542340"/>
                </a:lnTo>
                <a:lnTo>
                  <a:pt x="82745" y="5414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1C970D6-FDA0-4831-808C-3304EC945393}"/>
              </a:ext>
            </a:extLst>
          </p:cNvPr>
          <p:cNvSpPr/>
          <p:nvPr/>
        </p:nvSpPr>
        <p:spPr>
          <a:xfrm>
            <a:off x="4820690" y="5934388"/>
            <a:ext cx="235585" cy="691515"/>
          </a:xfrm>
          <a:custGeom>
            <a:avLst/>
            <a:gdLst/>
            <a:ahLst/>
            <a:cxnLst/>
            <a:rect l="l" t="t" r="r" b="b"/>
            <a:pathLst>
              <a:path w="235585" h="691514">
                <a:moveTo>
                  <a:pt x="221361" y="0"/>
                </a:moveTo>
                <a:lnTo>
                  <a:pt x="206629" y="5638"/>
                </a:lnTo>
                <a:lnTo>
                  <a:pt x="191770" y="12395"/>
                </a:lnTo>
                <a:lnTo>
                  <a:pt x="184531" y="16268"/>
                </a:lnTo>
                <a:lnTo>
                  <a:pt x="202311" y="49961"/>
                </a:lnTo>
                <a:lnTo>
                  <a:pt x="208230" y="46837"/>
                </a:lnTo>
                <a:lnTo>
                  <a:pt x="209169" y="46342"/>
                </a:lnTo>
                <a:lnTo>
                  <a:pt x="220871" y="41008"/>
                </a:lnTo>
                <a:lnTo>
                  <a:pt x="221869" y="40551"/>
                </a:lnTo>
                <a:lnTo>
                  <a:pt x="222052" y="40551"/>
                </a:lnTo>
                <a:lnTo>
                  <a:pt x="235076" y="35585"/>
                </a:lnTo>
                <a:lnTo>
                  <a:pt x="221361" y="0"/>
                </a:lnTo>
                <a:close/>
              </a:path>
              <a:path w="235585" h="691514">
                <a:moveTo>
                  <a:pt x="209169" y="46342"/>
                </a:moveTo>
                <a:lnTo>
                  <a:pt x="208153" y="46837"/>
                </a:lnTo>
                <a:lnTo>
                  <a:pt x="208742" y="46567"/>
                </a:lnTo>
                <a:lnTo>
                  <a:pt x="209169" y="46342"/>
                </a:lnTo>
                <a:close/>
              </a:path>
              <a:path w="235585" h="691514">
                <a:moveTo>
                  <a:pt x="208742" y="46567"/>
                </a:moveTo>
                <a:lnTo>
                  <a:pt x="208153" y="46837"/>
                </a:lnTo>
                <a:lnTo>
                  <a:pt x="208742" y="46567"/>
                </a:lnTo>
                <a:close/>
              </a:path>
              <a:path w="235585" h="691514">
                <a:moveTo>
                  <a:pt x="209233" y="46342"/>
                </a:moveTo>
                <a:lnTo>
                  <a:pt x="208742" y="46567"/>
                </a:lnTo>
                <a:lnTo>
                  <a:pt x="209233" y="46342"/>
                </a:lnTo>
                <a:close/>
              </a:path>
              <a:path w="235585" h="691514">
                <a:moveTo>
                  <a:pt x="222052" y="40551"/>
                </a:moveTo>
                <a:lnTo>
                  <a:pt x="221869" y="40551"/>
                </a:lnTo>
                <a:lnTo>
                  <a:pt x="220962" y="40966"/>
                </a:lnTo>
                <a:lnTo>
                  <a:pt x="222052" y="40551"/>
                </a:lnTo>
                <a:close/>
              </a:path>
              <a:path w="235585" h="691514">
                <a:moveTo>
                  <a:pt x="149479" y="37972"/>
                </a:moveTo>
                <a:lnTo>
                  <a:pt x="137287" y="47218"/>
                </a:lnTo>
                <a:lnTo>
                  <a:pt x="124968" y="57658"/>
                </a:lnTo>
                <a:lnTo>
                  <a:pt x="118618" y="63576"/>
                </a:lnTo>
                <a:lnTo>
                  <a:pt x="144780" y="91338"/>
                </a:lnTo>
                <a:lnTo>
                  <a:pt x="150014" y="86448"/>
                </a:lnTo>
                <a:lnTo>
                  <a:pt x="150749" y="85763"/>
                </a:lnTo>
                <a:lnTo>
                  <a:pt x="160856" y="77215"/>
                </a:lnTo>
                <a:lnTo>
                  <a:pt x="172593" y="68249"/>
                </a:lnTo>
                <a:lnTo>
                  <a:pt x="149479" y="37972"/>
                </a:lnTo>
                <a:close/>
              </a:path>
              <a:path w="235585" h="691514">
                <a:moveTo>
                  <a:pt x="150293" y="86188"/>
                </a:moveTo>
                <a:lnTo>
                  <a:pt x="149987" y="86448"/>
                </a:lnTo>
                <a:lnTo>
                  <a:pt x="150293" y="86188"/>
                </a:lnTo>
                <a:close/>
              </a:path>
              <a:path w="235585" h="691514">
                <a:moveTo>
                  <a:pt x="150794" y="85763"/>
                </a:moveTo>
                <a:lnTo>
                  <a:pt x="150293" y="86188"/>
                </a:lnTo>
                <a:lnTo>
                  <a:pt x="150794" y="85763"/>
                </a:lnTo>
                <a:close/>
              </a:path>
              <a:path w="235585" h="691514">
                <a:moveTo>
                  <a:pt x="161480" y="76685"/>
                </a:moveTo>
                <a:lnTo>
                  <a:pt x="160782" y="77215"/>
                </a:lnTo>
                <a:lnTo>
                  <a:pt x="161480" y="76685"/>
                </a:lnTo>
                <a:close/>
              </a:path>
              <a:path w="235585" h="691514">
                <a:moveTo>
                  <a:pt x="91312" y="92697"/>
                </a:moveTo>
                <a:lnTo>
                  <a:pt x="90678" y="93306"/>
                </a:lnTo>
                <a:lnTo>
                  <a:pt x="70866" y="119583"/>
                </a:lnTo>
                <a:lnTo>
                  <a:pt x="66929" y="125882"/>
                </a:lnTo>
                <a:lnTo>
                  <a:pt x="99313" y="145961"/>
                </a:lnTo>
                <a:lnTo>
                  <a:pt x="101840" y="141871"/>
                </a:lnTo>
                <a:lnTo>
                  <a:pt x="102743" y="140411"/>
                </a:lnTo>
                <a:lnTo>
                  <a:pt x="120014" y="117817"/>
                </a:lnTo>
                <a:lnTo>
                  <a:pt x="91312" y="92697"/>
                </a:lnTo>
                <a:close/>
              </a:path>
              <a:path w="235585" h="691514">
                <a:moveTo>
                  <a:pt x="102743" y="140411"/>
                </a:moveTo>
                <a:lnTo>
                  <a:pt x="101726" y="141871"/>
                </a:lnTo>
                <a:lnTo>
                  <a:pt x="102333" y="141073"/>
                </a:lnTo>
                <a:lnTo>
                  <a:pt x="102743" y="140411"/>
                </a:lnTo>
                <a:close/>
              </a:path>
              <a:path w="235585" h="691514">
                <a:moveTo>
                  <a:pt x="102333" y="141073"/>
                </a:moveTo>
                <a:lnTo>
                  <a:pt x="101726" y="141871"/>
                </a:lnTo>
                <a:lnTo>
                  <a:pt x="102333" y="141073"/>
                </a:lnTo>
                <a:close/>
              </a:path>
              <a:path w="235585" h="691514">
                <a:moveTo>
                  <a:pt x="102837" y="140411"/>
                </a:moveTo>
                <a:lnTo>
                  <a:pt x="102333" y="141073"/>
                </a:lnTo>
                <a:lnTo>
                  <a:pt x="102837" y="140411"/>
                </a:lnTo>
                <a:close/>
              </a:path>
              <a:path w="235585" h="691514">
                <a:moveTo>
                  <a:pt x="120776" y="116814"/>
                </a:moveTo>
                <a:lnTo>
                  <a:pt x="119887" y="117817"/>
                </a:lnTo>
                <a:lnTo>
                  <a:pt x="120776" y="116814"/>
                </a:lnTo>
                <a:close/>
              </a:path>
              <a:path w="235585" h="691514">
                <a:moveTo>
                  <a:pt x="46989" y="159804"/>
                </a:moveTo>
                <a:lnTo>
                  <a:pt x="45338" y="163029"/>
                </a:lnTo>
                <a:lnTo>
                  <a:pt x="37846" y="178434"/>
                </a:lnTo>
                <a:lnTo>
                  <a:pt x="31242" y="194208"/>
                </a:lnTo>
                <a:lnTo>
                  <a:pt x="30225" y="196596"/>
                </a:lnTo>
                <a:lnTo>
                  <a:pt x="65912" y="210210"/>
                </a:lnTo>
                <a:lnTo>
                  <a:pt x="66441" y="208775"/>
                </a:lnTo>
                <a:lnTo>
                  <a:pt x="72428" y="194538"/>
                </a:lnTo>
                <a:lnTo>
                  <a:pt x="79175" y="180543"/>
                </a:lnTo>
                <a:lnTo>
                  <a:pt x="80645" y="177660"/>
                </a:lnTo>
                <a:lnTo>
                  <a:pt x="46989" y="159804"/>
                </a:lnTo>
                <a:close/>
              </a:path>
              <a:path w="235585" h="691514">
                <a:moveTo>
                  <a:pt x="66579" y="208399"/>
                </a:moveTo>
                <a:lnTo>
                  <a:pt x="66421" y="208775"/>
                </a:lnTo>
                <a:lnTo>
                  <a:pt x="66579" y="208399"/>
                </a:lnTo>
                <a:close/>
              </a:path>
              <a:path w="235585" h="691514">
                <a:moveTo>
                  <a:pt x="66688" y="208140"/>
                </a:moveTo>
                <a:lnTo>
                  <a:pt x="66579" y="208399"/>
                </a:lnTo>
                <a:lnTo>
                  <a:pt x="66688" y="208140"/>
                </a:lnTo>
                <a:close/>
              </a:path>
              <a:path w="235585" h="691514">
                <a:moveTo>
                  <a:pt x="72683" y="193933"/>
                </a:moveTo>
                <a:lnTo>
                  <a:pt x="72389" y="194538"/>
                </a:lnTo>
                <a:lnTo>
                  <a:pt x="72683" y="193933"/>
                </a:lnTo>
                <a:close/>
              </a:path>
              <a:path w="235585" h="691514">
                <a:moveTo>
                  <a:pt x="79501" y="179870"/>
                </a:moveTo>
                <a:lnTo>
                  <a:pt x="79121" y="180543"/>
                </a:lnTo>
                <a:lnTo>
                  <a:pt x="79501" y="179870"/>
                </a:lnTo>
                <a:close/>
              </a:path>
              <a:path w="235585" h="691514">
                <a:moveTo>
                  <a:pt x="17399" y="234200"/>
                </a:moveTo>
                <a:lnTo>
                  <a:pt x="14732" y="243598"/>
                </a:lnTo>
                <a:lnTo>
                  <a:pt x="10541" y="260731"/>
                </a:lnTo>
                <a:lnTo>
                  <a:pt x="8128" y="272694"/>
                </a:lnTo>
                <a:lnTo>
                  <a:pt x="45466" y="280212"/>
                </a:lnTo>
                <a:lnTo>
                  <a:pt x="47720" y="269379"/>
                </a:lnTo>
                <a:lnTo>
                  <a:pt x="51509" y="253720"/>
                </a:lnTo>
                <a:lnTo>
                  <a:pt x="54101" y="244665"/>
                </a:lnTo>
                <a:lnTo>
                  <a:pt x="17399" y="234200"/>
                </a:lnTo>
                <a:close/>
              </a:path>
              <a:path w="235585" h="691514">
                <a:moveTo>
                  <a:pt x="47879" y="268617"/>
                </a:moveTo>
                <a:lnTo>
                  <a:pt x="47625" y="269379"/>
                </a:lnTo>
                <a:lnTo>
                  <a:pt x="47879" y="268617"/>
                </a:lnTo>
                <a:close/>
              </a:path>
              <a:path w="235585" h="691514">
                <a:moveTo>
                  <a:pt x="51688" y="252996"/>
                </a:moveTo>
                <a:lnTo>
                  <a:pt x="51435" y="253720"/>
                </a:lnTo>
                <a:lnTo>
                  <a:pt x="51688" y="252996"/>
                </a:lnTo>
                <a:close/>
              </a:path>
              <a:path w="235585" h="691514">
                <a:moveTo>
                  <a:pt x="2286" y="311797"/>
                </a:moveTo>
                <a:lnTo>
                  <a:pt x="2032" y="313347"/>
                </a:lnTo>
                <a:lnTo>
                  <a:pt x="635" y="331292"/>
                </a:lnTo>
                <a:lnTo>
                  <a:pt x="0" y="349415"/>
                </a:lnTo>
                <a:lnTo>
                  <a:pt x="0" y="352259"/>
                </a:lnTo>
                <a:lnTo>
                  <a:pt x="38100" y="352044"/>
                </a:lnTo>
                <a:lnTo>
                  <a:pt x="38138" y="349415"/>
                </a:lnTo>
                <a:lnTo>
                  <a:pt x="38708" y="333870"/>
                </a:lnTo>
                <a:lnTo>
                  <a:pt x="38789" y="333133"/>
                </a:lnTo>
                <a:lnTo>
                  <a:pt x="40005" y="316725"/>
                </a:lnTo>
                <a:lnTo>
                  <a:pt x="40132" y="316445"/>
                </a:lnTo>
                <a:lnTo>
                  <a:pt x="2286" y="311797"/>
                </a:lnTo>
                <a:close/>
              </a:path>
              <a:path w="235585" h="691514">
                <a:moveTo>
                  <a:pt x="38130" y="349631"/>
                </a:moveTo>
                <a:lnTo>
                  <a:pt x="38100" y="350469"/>
                </a:lnTo>
                <a:lnTo>
                  <a:pt x="38130" y="349631"/>
                </a:lnTo>
                <a:close/>
              </a:path>
              <a:path w="235585" h="691514">
                <a:moveTo>
                  <a:pt x="38789" y="333133"/>
                </a:moveTo>
                <a:lnTo>
                  <a:pt x="38735" y="333870"/>
                </a:lnTo>
                <a:lnTo>
                  <a:pt x="38789" y="333133"/>
                </a:lnTo>
                <a:close/>
              </a:path>
              <a:path w="235585" h="691514">
                <a:moveTo>
                  <a:pt x="40100" y="316725"/>
                </a:moveTo>
                <a:lnTo>
                  <a:pt x="40005" y="317576"/>
                </a:lnTo>
                <a:lnTo>
                  <a:pt x="40100" y="316725"/>
                </a:lnTo>
                <a:close/>
              </a:path>
              <a:path w="235585" h="691514">
                <a:moveTo>
                  <a:pt x="39370" y="388683"/>
                </a:moveTo>
                <a:lnTo>
                  <a:pt x="1397" y="391756"/>
                </a:lnTo>
                <a:lnTo>
                  <a:pt x="2412" y="404304"/>
                </a:lnTo>
                <a:lnTo>
                  <a:pt x="4825" y="422732"/>
                </a:lnTo>
                <a:lnTo>
                  <a:pt x="6223" y="431165"/>
                </a:lnTo>
                <a:lnTo>
                  <a:pt x="43814" y="424865"/>
                </a:lnTo>
                <a:lnTo>
                  <a:pt x="42538" y="417487"/>
                </a:lnTo>
                <a:lnTo>
                  <a:pt x="40377" y="400773"/>
                </a:lnTo>
                <a:lnTo>
                  <a:pt x="39370" y="388683"/>
                </a:lnTo>
                <a:close/>
              </a:path>
              <a:path w="235585" h="691514">
                <a:moveTo>
                  <a:pt x="42454" y="416788"/>
                </a:moveTo>
                <a:lnTo>
                  <a:pt x="42545" y="417487"/>
                </a:lnTo>
                <a:lnTo>
                  <a:pt x="42454" y="416788"/>
                </a:lnTo>
                <a:close/>
              </a:path>
              <a:path w="235585" h="691514">
                <a:moveTo>
                  <a:pt x="40309" y="399859"/>
                </a:moveTo>
                <a:lnTo>
                  <a:pt x="40386" y="400773"/>
                </a:lnTo>
                <a:lnTo>
                  <a:pt x="40309" y="399859"/>
                </a:lnTo>
                <a:close/>
              </a:path>
              <a:path w="235585" h="691514">
                <a:moveTo>
                  <a:pt x="51308" y="460438"/>
                </a:moveTo>
                <a:lnTo>
                  <a:pt x="14478" y="470077"/>
                </a:lnTo>
                <a:lnTo>
                  <a:pt x="17272" y="480872"/>
                </a:lnTo>
                <a:lnTo>
                  <a:pt x="23875" y="501484"/>
                </a:lnTo>
                <a:lnTo>
                  <a:pt x="26416" y="508241"/>
                </a:lnTo>
                <a:lnTo>
                  <a:pt x="62103" y="494982"/>
                </a:lnTo>
                <a:lnTo>
                  <a:pt x="60119" y="489483"/>
                </a:lnTo>
                <a:lnTo>
                  <a:pt x="53819" y="470077"/>
                </a:lnTo>
                <a:lnTo>
                  <a:pt x="53840" y="469773"/>
                </a:lnTo>
                <a:lnTo>
                  <a:pt x="51308" y="460438"/>
                </a:lnTo>
                <a:close/>
              </a:path>
              <a:path w="235585" h="691514">
                <a:moveTo>
                  <a:pt x="59817" y="488645"/>
                </a:moveTo>
                <a:lnTo>
                  <a:pt x="60071" y="489483"/>
                </a:lnTo>
                <a:lnTo>
                  <a:pt x="59817" y="488645"/>
                </a:lnTo>
                <a:close/>
              </a:path>
              <a:path w="235585" h="691514">
                <a:moveTo>
                  <a:pt x="53840" y="469773"/>
                </a:moveTo>
                <a:lnTo>
                  <a:pt x="54101" y="470738"/>
                </a:lnTo>
                <a:lnTo>
                  <a:pt x="53840" y="469773"/>
                </a:lnTo>
                <a:close/>
              </a:path>
              <a:path w="235585" h="691514">
                <a:moveTo>
                  <a:pt x="108523" y="638831"/>
                </a:moveTo>
                <a:lnTo>
                  <a:pt x="85471" y="671118"/>
                </a:lnTo>
                <a:lnTo>
                  <a:pt x="211709" y="691019"/>
                </a:lnTo>
                <a:lnTo>
                  <a:pt x="186206" y="642874"/>
                </a:lnTo>
                <a:lnTo>
                  <a:pt x="113284" y="642874"/>
                </a:lnTo>
                <a:lnTo>
                  <a:pt x="108523" y="638831"/>
                </a:lnTo>
                <a:close/>
              </a:path>
              <a:path w="235585" h="691514">
                <a:moveTo>
                  <a:pt x="130757" y="607692"/>
                </a:moveTo>
                <a:lnTo>
                  <a:pt x="108523" y="638831"/>
                </a:lnTo>
                <a:lnTo>
                  <a:pt x="113284" y="642874"/>
                </a:lnTo>
                <a:lnTo>
                  <a:pt x="138049" y="613867"/>
                </a:lnTo>
                <a:lnTo>
                  <a:pt x="130757" y="607692"/>
                </a:lnTo>
                <a:close/>
              </a:path>
              <a:path w="235585" h="691514">
                <a:moveTo>
                  <a:pt x="151892" y="578091"/>
                </a:moveTo>
                <a:lnTo>
                  <a:pt x="130757" y="607692"/>
                </a:lnTo>
                <a:lnTo>
                  <a:pt x="138049" y="613867"/>
                </a:lnTo>
                <a:lnTo>
                  <a:pt x="113284" y="642874"/>
                </a:lnTo>
                <a:lnTo>
                  <a:pt x="186206" y="642874"/>
                </a:lnTo>
                <a:lnTo>
                  <a:pt x="151892" y="578091"/>
                </a:lnTo>
                <a:close/>
              </a:path>
              <a:path w="235585" h="691514">
                <a:moveTo>
                  <a:pt x="113537" y="589432"/>
                </a:moveTo>
                <a:lnTo>
                  <a:pt x="84074" y="613587"/>
                </a:lnTo>
                <a:lnTo>
                  <a:pt x="96012" y="628205"/>
                </a:lnTo>
                <a:lnTo>
                  <a:pt x="108523" y="638831"/>
                </a:lnTo>
                <a:lnTo>
                  <a:pt x="130757" y="607692"/>
                </a:lnTo>
                <a:lnTo>
                  <a:pt x="124911" y="602742"/>
                </a:lnTo>
                <a:lnTo>
                  <a:pt x="124460" y="602742"/>
                </a:lnTo>
                <a:lnTo>
                  <a:pt x="122047" y="600316"/>
                </a:lnTo>
                <a:lnTo>
                  <a:pt x="122469" y="600316"/>
                </a:lnTo>
                <a:lnTo>
                  <a:pt x="113537" y="589432"/>
                </a:lnTo>
                <a:close/>
              </a:path>
              <a:path w="235585" h="691514">
                <a:moveTo>
                  <a:pt x="122047" y="600316"/>
                </a:moveTo>
                <a:lnTo>
                  <a:pt x="124460" y="602742"/>
                </a:lnTo>
                <a:lnTo>
                  <a:pt x="123431" y="601488"/>
                </a:lnTo>
                <a:lnTo>
                  <a:pt x="122047" y="600316"/>
                </a:lnTo>
                <a:close/>
              </a:path>
              <a:path w="235585" h="691514">
                <a:moveTo>
                  <a:pt x="123431" y="601488"/>
                </a:moveTo>
                <a:lnTo>
                  <a:pt x="124460" y="602742"/>
                </a:lnTo>
                <a:lnTo>
                  <a:pt x="124911" y="602742"/>
                </a:lnTo>
                <a:lnTo>
                  <a:pt x="123431" y="601488"/>
                </a:lnTo>
                <a:close/>
              </a:path>
              <a:path w="235585" h="691514">
                <a:moveTo>
                  <a:pt x="122469" y="600316"/>
                </a:moveTo>
                <a:lnTo>
                  <a:pt x="122047" y="600316"/>
                </a:lnTo>
                <a:lnTo>
                  <a:pt x="123431" y="601488"/>
                </a:lnTo>
                <a:lnTo>
                  <a:pt x="122469" y="600316"/>
                </a:lnTo>
                <a:close/>
              </a:path>
              <a:path w="235585" h="691514">
                <a:moveTo>
                  <a:pt x="76073" y="528193"/>
                </a:moveTo>
                <a:lnTo>
                  <a:pt x="41910" y="545236"/>
                </a:lnTo>
                <a:lnTo>
                  <a:pt x="49275" y="559866"/>
                </a:lnTo>
                <a:lnTo>
                  <a:pt x="59676" y="578091"/>
                </a:lnTo>
                <a:lnTo>
                  <a:pt x="61213" y="580504"/>
                </a:lnTo>
                <a:lnTo>
                  <a:pt x="93218" y="559841"/>
                </a:lnTo>
                <a:lnTo>
                  <a:pt x="91821" y="557720"/>
                </a:lnTo>
                <a:lnTo>
                  <a:pt x="82676" y="541515"/>
                </a:lnTo>
                <a:lnTo>
                  <a:pt x="76073" y="528193"/>
                </a:lnTo>
                <a:close/>
              </a:path>
              <a:path w="235585" h="691514">
                <a:moveTo>
                  <a:pt x="91919" y="557720"/>
                </a:moveTo>
                <a:lnTo>
                  <a:pt x="92456" y="558660"/>
                </a:lnTo>
                <a:lnTo>
                  <a:pt x="91919" y="557720"/>
                </a:lnTo>
                <a:close/>
              </a:path>
              <a:path w="235585" h="691514">
                <a:moveTo>
                  <a:pt x="82752" y="541515"/>
                </a:moveTo>
                <a:lnTo>
                  <a:pt x="83185" y="542378"/>
                </a:lnTo>
                <a:lnTo>
                  <a:pt x="82752" y="541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1D87477-A132-4B3D-804F-F8FE27AD6C3E}"/>
              </a:ext>
            </a:extLst>
          </p:cNvPr>
          <p:cNvSpPr/>
          <p:nvPr/>
        </p:nvSpPr>
        <p:spPr>
          <a:xfrm>
            <a:off x="7393203" y="5934388"/>
            <a:ext cx="235585" cy="691515"/>
          </a:xfrm>
          <a:custGeom>
            <a:avLst/>
            <a:gdLst/>
            <a:ahLst/>
            <a:cxnLst/>
            <a:rect l="l" t="t" r="r" b="b"/>
            <a:pathLst>
              <a:path w="235585" h="691514">
                <a:moveTo>
                  <a:pt x="221361" y="0"/>
                </a:moveTo>
                <a:lnTo>
                  <a:pt x="206629" y="5638"/>
                </a:lnTo>
                <a:lnTo>
                  <a:pt x="191770" y="12395"/>
                </a:lnTo>
                <a:lnTo>
                  <a:pt x="184531" y="16268"/>
                </a:lnTo>
                <a:lnTo>
                  <a:pt x="202311" y="49961"/>
                </a:lnTo>
                <a:lnTo>
                  <a:pt x="208230" y="46837"/>
                </a:lnTo>
                <a:lnTo>
                  <a:pt x="209169" y="46342"/>
                </a:lnTo>
                <a:lnTo>
                  <a:pt x="220871" y="41008"/>
                </a:lnTo>
                <a:lnTo>
                  <a:pt x="221869" y="40551"/>
                </a:lnTo>
                <a:lnTo>
                  <a:pt x="222052" y="40551"/>
                </a:lnTo>
                <a:lnTo>
                  <a:pt x="235076" y="35585"/>
                </a:lnTo>
                <a:lnTo>
                  <a:pt x="221361" y="0"/>
                </a:lnTo>
                <a:close/>
              </a:path>
              <a:path w="235585" h="691514">
                <a:moveTo>
                  <a:pt x="209169" y="46342"/>
                </a:moveTo>
                <a:lnTo>
                  <a:pt x="208152" y="46837"/>
                </a:lnTo>
                <a:lnTo>
                  <a:pt x="208742" y="46567"/>
                </a:lnTo>
                <a:lnTo>
                  <a:pt x="209169" y="46342"/>
                </a:lnTo>
                <a:close/>
              </a:path>
              <a:path w="235585" h="691514">
                <a:moveTo>
                  <a:pt x="208742" y="46567"/>
                </a:moveTo>
                <a:lnTo>
                  <a:pt x="208152" y="46837"/>
                </a:lnTo>
                <a:lnTo>
                  <a:pt x="208742" y="46567"/>
                </a:lnTo>
                <a:close/>
              </a:path>
              <a:path w="235585" h="691514">
                <a:moveTo>
                  <a:pt x="209233" y="46342"/>
                </a:moveTo>
                <a:lnTo>
                  <a:pt x="208742" y="46567"/>
                </a:lnTo>
                <a:lnTo>
                  <a:pt x="209233" y="46342"/>
                </a:lnTo>
                <a:close/>
              </a:path>
              <a:path w="235585" h="691514">
                <a:moveTo>
                  <a:pt x="222052" y="40551"/>
                </a:moveTo>
                <a:lnTo>
                  <a:pt x="221869" y="40551"/>
                </a:lnTo>
                <a:lnTo>
                  <a:pt x="220962" y="40966"/>
                </a:lnTo>
                <a:lnTo>
                  <a:pt x="222052" y="40551"/>
                </a:lnTo>
                <a:close/>
              </a:path>
              <a:path w="235585" h="691514">
                <a:moveTo>
                  <a:pt x="149479" y="37972"/>
                </a:moveTo>
                <a:lnTo>
                  <a:pt x="137287" y="47218"/>
                </a:lnTo>
                <a:lnTo>
                  <a:pt x="124968" y="57658"/>
                </a:lnTo>
                <a:lnTo>
                  <a:pt x="118618" y="63576"/>
                </a:lnTo>
                <a:lnTo>
                  <a:pt x="144780" y="91338"/>
                </a:lnTo>
                <a:lnTo>
                  <a:pt x="150014" y="86448"/>
                </a:lnTo>
                <a:lnTo>
                  <a:pt x="150749" y="85763"/>
                </a:lnTo>
                <a:lnTo>
                  <a:pt x="160856" y="77215"/>
                </a:lnTo>
                <a:lnTo>
                  <a:pt x="172593" y="68249"/>
                </a:lnTo>
                <a:lnTo>
                  <a:pt x="149479" y="37972"/>
                </a:lnTo>
                <a:close/>
              </a:path>
              <a:path w="235585" h="691514">
                <a:moveTo>
                  <a:pt x="150293" y="86188"/>
                </a:moveTo>
                <a:lnTo>
                  <a:pt x="149987" y="86448"/>
                </a:lnTo>
                <a:lnTo>
                  <a:pt x="150293" y="86188"/>
                </a:lnTo>
                <a:close/>
              </a:path>
              <a:path w="235585" h="691514">
                <a:moveTo>
                  <a:pt x="150794" y="85763"/>
                </a:moveTo>
                <a:lnTo>
                  <a:pt x="150293" y="86188"/>
                </a:lnTo>
                <a:lnTo>
                  <a:pt x="150794" y="85763"/>
                </a:lnTo>
                <a:close/>
              </a:path>
              <a:path w="235585" h="691514">
                <a:moveTo>
                  <a:pt x="161480" y="76685"/>
                </a:moveTo>
                <a:lnTo>
                  <a:pt x="160782" y="77215"/>
                </a:lnTo>
                <a:lnTo>
                  <a:pt x="161480" y="76685"/>
                </a:lnTo>
                <a:close/>
              </a:path>
              <a:path w="235585" h="691514">
                <a:moveTo>
                  <a:pt x="91312" y="92697"/>
                </a:moveTo>
                <a:lnTo>
                  <a:pt x="90677" y="93306"/>
                </a:lnTo>
                <a:lnTo>
                  <a:pt x="70866" y="119583"/>
                </a:lnTo>
                <a:lnTo>
                  <a:pt x="66929" y="125882"/>
                </a:lnTo>
                <a:lnTo>
                  <a:pt x="99313" y="145961"/>
                </a:lnTo>
                <a:lnTo>
                  <a:pt x="101840" y="141871"/>
                </a:lnTo>
                <a:lnTo>
                  <a:pt x="102743" y="140411"/>
                </a:lnTo>
                <a:lnTo>
                  <a:pt x="120004" y="117830"/>
                </a:lnTo>
                <a:lnTo>
                  <a:pt x="120005" y="117695"/>
                </a:lnTo>
                <a:lnTo>
                  <a:pt x="91312" y="92697"/>
                </a:lnTo>
                <a:close/>
              </a:path>
              <a:path w="235585" h="691514">
                <a:moveTo>
                  <a:pt x="102743" y="140411"/>
                </a:moveTo>
                <a:lnTo>
                  <a:pt x="101726" y="141871"/>
                </a:lnTo>
                <a:lnTo>
                  <a:pt x="102333" y="141073"/>
                </a:lnTo>
                <a:lnTo>
                  <a:pt x="102743" y="140411"/>
                </a:lnTo>
                <a:close/>
              </a:path>
              <a:path w="235585" h="691514">
                <a:moveTo>
                  <a:pt x="102333" y="141073"/>
                </a:moveTo>
                <a:lnTo>
                  <a:pt x="101726" y="141871"/>
                </a:lnTo>
                <a:lnTo>
                  <a:pt x="102333" y="141073"/>
                </a:lnTo>
                <a:close/>
              </a:path>
              <a:path w="235585" h="691514">
                <a:moveTo>
                  <a:pt x="102837" y="140411"/>
                </a:moveTo>
                <a:lnTo>
                  <a:pt x="102333" y="141073"/>
                </a:lnTo>
                <a:lnTo>
                  <a:pt x="102837" y="140411"/>
                </a:lnTo>
                <a:close/>
              </a:path>
              <a:path w="235585" h="691514">
                <a:moveTo>
                  <a:pt x="120776" y="116814"/>
                </a:moveTo>
                <a:lnTo>
                  <a:pt x="119887" y="117830"/>
                </a:lnTo>
                <a:lnTo>
                  <a:pt x="120776" y="116814"/>
                </a:lnTo>
                <a:close/>
              </a:path>
              <a:path w="235585" h="691514">
                <a:moveTo>
                  <a:pt x="46989" y="159804"/>
                </a:moveTo>
                <a:lnTo>
                  <a:pt x="45338" y="163029"/>
                </a:lnTo>
                <a:lnTo>
                  <a:pt x="37846" y="178434"/>
                </a:lnTo>
                <a:lnTo>
                  <a:pt x="31242" y="194208"/>
                </a:lnTo>
                <a:lnTo>
                  <a:pt x="30225" y="196596"/>
                </a:lnTo>
                <a:lnTo>
                  <a:pt x="65912" y="210210"/>
                </a:lnTo>
                <a:lnTo>
                  <a:pt x="66441" y="208775"/>
                </a:lnTo>
                <a:lnTo>
                  <a:pt x="72428" y="194538"/>
                </a:lnTo>
                <a:lnTo>
                  <a:pt x="79175" y="180543"/>
                </a:lnTo>
                <a:lnTo>
                  <a:pt x="80645" y="177660"/>
                </a:lnTo>
                <a:lnTo>
                  <a:pt x="46989" y="159804"/>
                </a:lnTo>
                <a:close/>
              </a:path>
              <a:path w="235585" h="691514">
                <a:moveTo>
                  <a:pt x="66579" y="208399"/>
                </a:moveTo>
                <a:lnTo>
                  <a:pt x="66421" y="208775"/>
                </a:lnTo>
                <a:lnTo>
                  <a:pt x="66579" y="208399"/>
                </a:lnTo>
                <a:close/>
              </a:path>
              <a:path w="235585" h="691514">
                <a:moveTo>
                  <a:pt x="66688" y="208140"/>
                </a:moveTo>
                <a:lnTo>
                  <a:pt x="66579" y="208399"/>
                </a:lnTo>
                <a:lnTo>
                  <a:pt x="66688" y="208140"/>
                </a:lnTo>
                <a:close/>
              </a:path>
              <a:path w="235585" h="691514">
                <a:moveTo>
                  <a:pt x="72683" y="193933"/>
                </a:moveTo>
                <a:lnTo>
                  <a:pt x="72389" y="194538"/>
                </a:lnTo>
                <a:lnTo>
                  <a:pt x="72683" y="193933"/>
                </a:lnTo>
                <a:close/>
              </a:path>
              <a:path w="235585" h="691514">
                <a:moveTo>
                  <a:pt x="79501" y="179870"/>
                </a:moveTo>
                <a:lnTo>
                  <a:pt x="79121" y="180543"/>
                </a:lnTo>
                <a:lnTo>
                  <a:pt x="79501" y="179870"/>
                </a:lnTo>
                <a:close/>
              </a:path>
              <a:path w="235585" h="691514">
                <a:moveTo>
                  <a:pt x="17399" y="234200"/>
                </a:moveTo>
                <a:lnTo>
                  <a:pt x="14732" y="243598"/>
                </a:lnTo>
                <a:lnTo>
                  <a:pt x="10541" y="260731"/>
                </a:lnTo>
                <a:lnTo>
                  <a:pt x="8127" y="272694"/>
                </a:lnTo>
                <a:lnTo>
                  <a:pt x="45466" y="280212"/>
                </a:lnTo>
                <a:lnTo>
                  <a:pt x="47720" y="269379"/>
                </a:lnTo>
                <a:lnTo>
                  <a:pt x="51509" y="253720"/>
                </a:lnTo>
                <a:lnTo>
                  <a:pt x="54101" y="244665"/>
                </a:lnTo>
                <a:lnTo>
                  <a:pt x="17399" y="234200"/>
                </a:lnTo>
                <a:close/>
              </a:path>
              <a:path w="235585" h="691514">
                <a:moveTo>
                  <a:pt x="47879" y="268617"/>
                </a:moveTo>
                <a:lnTo>
                  <a:pt x="47625" y="269379"/>
                </a:lnTo>
                <a:lnTo>
                  <a:pt x="47879" y="268617"/>
                </a:lnTo>
                <a:close/>
              </a:path>
              <a:path w="235585" h="691514">
                <a:moveTo>
                  <a:pt x="51688" y="252996"/>
                </a:moveTo>
                <a:lnTo>
                  <a:pt x="51435" y="253720"/>
                </a:lnTo>
                <a:lnTo>
                  <a:pt x="51688" y="252996"/>
                </a:lnTo>
                <a:close/>
              </a:path>
              <a:path w="235585" h="691514">
                <a:moveTo>
                  <a:pt x="2286" y="311797"/>
                </a:moveTo>
                <a:lnTo>
                  <a:pt x="2032" y="313347"/>
                </a:lnTo>
                <a:lnTo>
                  <a:pt x="635" y="331292"/>
                </a:lnTo>
                <a:lnTo>
                  <a:pt x="0" y="349415"/>
                </a:lnTo>
                <a:lnTo>
                  <a:pt x="0" y="352259"/>
                </a:lnTo>
                <a:lnTo>
                  <a:pt x="38100" y="352044"/>
                </a:lnTo>
                <a:lnTo>
                  <a:pt x="38138" y="349415"/>
                </a:lnTo>
                <a:lnTo>
                  <a:pt x="38708" y="333870"/>
                </a:lnTo>
                <a:lnTo>
                  <a:pt x="38789" y="333133"/>
                </a:lnTo>
                <a:lnTo>
                  <a:pt x="40005" y="316725"/>
                </a:lnTo>
                <a:lnTo>
                  <a:pt x="40132" y="316445"/>
                </a:lnTo>
                <a:lnTo>
                  <a:pt x="2286" y="311797"/>
                </a:lnTo>
                <a:close/>
              </a:path>
              <a:path w="235585" h="691514">
                <a:moveTo>
                  <a:pt x="38130" y="349631"/>
                </a:moveTo>
                <a:lnTo>
                  <a:pt x="38100" y="350469"/>
                </a:lnTo>
                <a:lnTo>
                  <a:pt x="38130" y="349631"/>
                </a:lnTo>
                <a:close/>
              </a:path>
              <a:path w="235585" h="691514">
                <a:moveTo>
                  <a:pt x="38789" y="333133"/>
                </a:moveTo>
                <a:lnTo>
                  <a:pt x="38735" y="333870"/>
                </a:lnTo>
                <a:lnTo>
                  <a:pt x="38789" y="333133"/>
                </a:lnTo>
                <a:close/>
              </a:path>
              <a:path w="235585" h="691514">
                <a:moveTo>
                  <a:pt x="40100" y="316725"/>
                </a:moveTo>
                <a:lnTo>
                  <a:pt x="40005" y="317576"/>
                </a:lnTo>
                <a:lnTo>
                  <a:pt x="40100" y="316725"/>
                </a:lnTo>
                <a:close/>
              </a:path>
              <a:path w="235585" h="691514">
                <a:moveTo>
                  <a:pt x="39370" y="388683"/>
                </a:moveTo>
                <a:lnTo>
                  <a:pt x="1397" y="391756"/>
                </a:lnTo>
                <a:lnTo>
                  <a:pt x="2412" y="404304"/>
                </a:lnTo>
                <a:lnTo>
                  <a:pt x="4825" y="422732"/>
                </a:lnTo>
                <a:lnTo>
                  <a:pt x="6223" y="431165"/>
                </a:lnTo>
                <a:lnTo>
                  <a:pt x="43814" y="424865"/>
                </a:lnTo>
                <a:lnTo>
                  <a:pt x="42538" y="417487"/>
                </a:lnTo>
                <a:lnTo>
                  <a:pt x="40377" y="400773"/>
                </a:lnTo>
                <a:lnTo>
                  <a:pt x="39370" y="388683"/>
                </a:lnTo>
                <a:close/>
              </a:path>
              <a:path w="235585" h="691514">
                <a:moveTo>
                  <a:pt x="42454" y="416788"/>
                </a:moveTo>
                <a:lnTo>
                  <a:pt x="42545" y="417487"/>
                </a:lnTo>
                <a:lnTo>
                  <a:pt x="42454" y="416788"/>
                </a:lnTo>
                <a:close/>
              </a:path>
              <a:path w="235585" h="691514">
                <a:moveTo>
                  <a:pt x="40309" y="399859"/>
                </a:moveTo>
                <a:lnTo>
                  <a:pt x="40386" y="400773"/>
                </a:lnTo>
                <a:lnTo>
                  <a:pt x="40309" y="399859"/>
                </a:lnTo>
                <a:close/>
              </a:path>
              <a:path w="235585" h="691514">
                <a:moveTo>
                  <a:pt x="51308" y="460438"/>
                </a:moveTo>
                <a:lnTo>
                  <a:pt x="14477" y="470077"/>
                </a:lnTo>
                <a:lnTo>
                  <a:pt x="17272" y="480872"/>
                </a:lnTo>
                <a:lnTo>
                  <a:pt x="23875" y="501484"/>
                </a:lnTo>
                <a:lnTo>
                  <a:pt x="26416" y="508241"/>
                </a:lnTo>
                <a:lnTo>
                  <a:pt x="62102" y="494982"/>
                </a:lnTo>
                <a:lnTo>
                  <a:pt x="60119" y="489483"/>
                </a:lnTo>
                <a:lnTo>
                  <a:pt x="53819" y="470077"/>
                </a:lnTo>
                <a:lnTo>
                  <a:pt x="53840" y="469773"/>
                </a:lnTo>
                <a:lnTo>
                  <a:pt x="51308" y="460438"/>
                </a:lnTo>
                <a:close/>
              </a:path>
              <a:path w="235585" h="691514">
                <a:moveTo>
                  <a:pt x="59817" y="488645"/>
                </a:moveTo>
                <a:lnTo>
                  <a:pt x="60071" y="489483"/>
                </a:lnTo>
                <a:lnTo>
                  <a:pt x="59817" y="488645"/>
                </a:lnTo>
                <a:close/>
              </a:path>
              <a:path w="235585" h="691514">
                <a:moveTo>
                  <a:pt x="53840" y="469773"/>
                </a:moveTo>
                <a:lnTo>
                  <a:pt x="54101" y="470738"/>
                </a:lnTo>
                <a:lnTo>
                  <a:pt x="53840" y="469773"/>
                </a:lnTo>
                <a:close/>
              </a:path>
              <a:path w="235585" h="691514">
                <a:moveTo>
                  <a:pt x="108523" y="638831"/>
                </a:moveTo>
                <a:lnTo>
                  <a:pt x="85471" y="671118"/>
                </a:lnTo>
                <a:lnTo>
                  <a:pt x="211709" y="691019"/>
                </a:lnTo>
                <a:lnTo>
                  <a:pt x="186206" y="642874"/>
                </a:lnTo>
                <a:lnTo>
                  <a:pt x="113284" y="642874"/>
                </a:lnTo>
                <a:lnTo>
                  <a:pt x="108523" y="638831"/>
                </a:lnTo>
                <a:close/>
              </a:path>
              <a:path w="235585" h="691514">
                <a:moveTo>
                  <a:pt x="130757" y="607692"/>
                </a:moveTo>
                <a:lnTo>
                  <a:pt x="108523" y="638831"/>
                </a:lnTo>
                <a:lnTo>
                  <a:pt x="113284" y="642874"/>
                </a:lnTo>
                <a:lnTo>
                  <a:pt x="138049" y="613867"/>
                </a:lnTo>
                <a:lnTo>
                  <a:pt x="130757" y="607692"/>
                </a:lnTo>
                <a:close/>
              </a:path>
              <a:path w="235585" h="691514">
                <a:moveTo>
                  <a:pt x="151892" y="578091"/>
                </a:moveTo>
                <a:lnTo>
                  <a:pt x="130757" y="607692"/>
                </a:lnTo>
                <a:lnTo>
                  <a:pt x="138049" y="613867"/>
                </a:lnTo>
                <a:lnTo>
                  <a:pt x="113284" y="642874"/>
                </a:lnTo>
                <a:lnTo>
                  <a:pt x="186206" y="642874"/>
                </a:lnTo>
                <a:lnTo>
                  <a:pt x="151892" y="578091"/>
                </a:lnTo>
                <a:close/>
              </a:path>
              <a:path w="235585" h="691514">
                <a:moveTo>
                  <a:pt x="113537" y="589432"/>
                </a:moveTo>
                <a:lnTo>
                  <a:pt x="84074" y="613587"/>
                </a:lnTo>
                <a:lnTo>
                  <a:pt x="96012" y="628205"/>
                </a:lnTo>
                <a:lnTo>
                  <a:pt x="108523" y="638831"/>
                </a:lnTo>
                <a:lnTo>
                  <a:pt x="130757" y="607692"/>
                </a:lnTo>
                <a:lnTo>
                  <a:pt x="124911" y="602742"/>
                </a:lnTo>
                <a:lnTo>
                  <a:pt x="124460" y="602742"/>
                </a:lnTo>
                <a:lnTo>
                  <a:pt x="122047" y="600316"/>
                </a:lnTo>
                <a:lnTo>
                  <a:pt x="122469" y="600316"/>
                </a:lnTo>
                <a:lnTo>
                  <a:pt x="113537" y="589432"/>
                </a:lnTo>
                <a:close/>
              </a:path>
              <a:path w="235585" h="691514">
                <a:moveTo>
                  <a:pt x="122047" y="600316"/>
                </a:moveTo>
                <a:lnTo>
                  <a:pt x="124460" y="602742"/>
                </a:lnTo>
                <a:lnTo>
                  <a:pt x="123431" y="601488"/>
                </a:lnTo>
                <a:lnTo>
                  <a:pt x="122047" y="600316"/>
                </a:lnTo>
                <a:close/>
              </a:path>
              <a:path w="235585" h="691514">
                <a:moveTo>
                  <a:pt x="123431" y="601488"/>
                </a:moveTo>
                <a:lnTo>
                  <a:pt x="124460" y="602742"/>
                </a:lnTo>
                <a:lnTo>
                  <a:pt x="124911" y="602742"/>
                </a:lnTo>
                <a:lnTo>
                  <a:pt x="123431" y="601488"/>
                </a:lnTo>
                <a:close/>
              </a:path>
              <a:path w="235585" h="691514">
                <a:moveTo>
                  <a:pt x="122469" y="600316"/>
                </a:moveTo>
                <a:lnTo>
                  <a:pt x="122047" y="600316"/>
                </a:lnTo>
                <a:lnTo>
                  <a:pt x="123431" y="601488"/>
                </a:lnTo>
                <a:lnTo>
                  <a:pt x="122469" y="600316"/>
                </a:lnTo>
                <a:close/>
              </a:path>
              <a:path w="235585" h="691514">
                <a:moveTo>
                  <a:pt x="76073" y="528193"/>
                </a:moveTo>
                <a:lnTo>
                  <a:pt x="41910" y="545236"/>
                </a:lnTo>
                <a:lnTo>
                  <a:pt x="49275" y="559866"/>
                </a:lnTo>
                <a:lnTo>
                  <a:pt x="59676" y="578091"/>
                </a:lnTo>
                <a:lnTo>
                  <a:pt x="61213" y="580504"/>
                </a:lnTo>
                <a:lnTo>
                  <a:pt x="93218" y="559841"/>
                </a:lnTo>
                <a:lnTo>
                  <a:pt x="91821" y="557720"/>
                </a:lnTo>
                <a:lnTo>
                  <a:pt x="82676" y="541515"/>
                </a:lnTo>
                <a:lnTo>
                  <a:pt x="76073" y="528193"/>
                </a:lnTo>
                <a:close/>
              </a:path>
              <a:path w="235585" h="691514">
                <a:moveTo>
                  <a:pt x="91919" y="557720"/>
                </a:moveTo>
                <a:lnTo>
                  <a:pt x="92456" y="558660"/>
                </a:lnTo>
                <a:lnTo>
                  <a:pt x="91919" y="557720"/>
                </a:lnTo>
                <a:close/>
              </a:path>
              <a:path w="235585" h="691514">
                <a:moveTo>
                  <a:pt x="82752" y="541515"/>
                </a:moveTo>
                <a:lnTo>
                  <a:pt x="83185" y="542378"/>
                </a:lnTo>
                <a:lnTo>
                  <a:pt x="82752" y="541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Regarding Online Courses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0F6C31C-4B88-42AF-A54C-D928D031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We are part of the online course project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The timeframe for online class has been determined (see next slide)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For each week, an online material will be released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TW" sz="2200" spc="-5" dirty="0">
                <a:solidFill>
                  <a:srgbClr val="0000FF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Either videos or articles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solidFill>
                  <a:srgbClr val="0000FF"/>
                </a:solidFill>
              </a:rPr>
              <a:t>Title</a:t>
            </a:r>
            <a:r>
              <a:rPr lang="zh-TW" altLang="zh-TW" sz="2200" dirty="0">
                <a:solidFill>
                  <a:srgbClr val="0000FF"/>
                </a:solidFill>
              </a:rPr>
              <a:t>：</a:t>
            </a:r>
            <a:r>
              <a:rPr lang="en-US" altLang="zh-TW" sz="2200" dirty="0">
                <a:solidFill>
                  <a:srgbClr val="0000FF"/>
                </a:solidFill>
              </a:rPr>
              <a:t>Files &amp; File Systems: Crash Course Computer Science #20</a:t>
            </a:r>
            <a:endParaRPr lang="zh-TW" altLang="zh-TW" sz="2200" dirty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solidFill>
                  <a:srgbClr val="0000FF"/>
                </a:solidFill>
              </a:rPr>
              <a:t>Link</a:t>
            </a:r>
            <a:r>
              <a:rPr lang="zh-TW" altLang="zh-TW" sz="2200" dirty="0">
                <a:solidFill>
                  <a:srgbClr val="0000FF"/>
                </a:solidFill>
              </a:rPr>
              <a:t>：</a:t>
            </a:r>
            <a:r>
              <a:rPr lang="en-US" altLang="zh-TW" sz="2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https://www.youtube.com/watch?v=KN8YgJnShPM</a:t>
            </a:r>
            <a:r>
              <a:rPr lang="en-US" altLang="zh-TW" sz="2200" spc="-5" dirty="0">
                <a:solidFill>
                  <a:srgbClr val="0000FF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Discussion Topic in Chat Room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TW" sz="2200" spc="-5" dirty="0">
                <a:solidFill>
                  <a:srgbClr val="0000FF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What is the Basic Structure of File System?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Cooperating with </a:t>
            </a:r>
            <a:r>
              <a:rPr lang="en-US" altLang="zh-TW" sz="2200" spc="-5" dirty="0" err="1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Zuvio</a:t>
            </a: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App for instant Q&amp;A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TW" spc="-5" dirty="0"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For final presentation, it’s also online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Everyone should be online before classes starts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pc="-5" dirty="0">
                <a:solidFill>
                  <a:srgbClr val="FF0000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Lose 1 point in final grade if late or no show</a:t>
            </a: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21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17970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RAID-1,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updates (i.e.,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writes) 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both copies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 each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logical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block must be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consistent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atomic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 i.e., both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copies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updated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neither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updated).</a:t>
            </a:r>
          </a:p>
          <a:p>
            <a:pPr marL="12700" marR="179705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405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Question: How to guarantee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consistency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when a  power loss (or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crash)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occurs?</a:t>
            </a: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Write-Ahead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Log (will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discussed</a:t>
            </a:r>
            <a:r>
              <a:rPr lang="en-US" altLang="zh-TW" sz="2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later)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Do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before updating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disks.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20510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 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small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amount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non-volatile,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battery-backed RAM  for better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logging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performance.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Replay the log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crash</a:t>
            </a:r>
            <a:r>
              <a:rPr lang="en-US" altLang="zh-TW" sz="24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occurs.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E06927-FB72-44C1-BDFF-0D326A3A0121}"/>
              </a:ext>
            </a:extLst>
          </p:cNvPr>
          <p:cNvSpPr/>
          <p:nvPr/>
        </p:nvSpPr>
        <p:spPr>
          <a:xfrm>
            <a:off x="9978289" y="5140789"/>
            <a:ext cx="1533144" cy="1528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6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RAID-4 (1/5)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RAID-4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adding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redundancy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(known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to a  disk for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each</a:t>
            </a:r>
            <a:r>
              <a:rPr lang="en-US" altLang="zh-TW" sz="28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stripe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685" lvl="1" indent="-28702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–"/>
              <a:tabLst>
                <a:tab pos="2997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is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dedicated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parity</a:t>
            </a:r>
            <a:r>
              <a:rPr lang="en-US" altLang="zh-TW" sz="2400" spc="-37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disk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527685" lvl="1" indent="-28702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27685" lvl="1" indent="-28702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27685" lvl="1" indent="-28702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0665" lvl="1" indent="0">
              <a:lnSpc>
                <a:spcPct val="100000"/>
              </a:lnSpc>
              <a:spcBef>
                <a:spcPts val="675"/>
              </a:spcBef>
              <a:buNone/>
              <a:tabLst>
                <a:tab pos="29972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276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Parity must withstand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loss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any one block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a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stripe.</a:t>
            </a:r>
            <a:endParaRPr lang="en-US" altLang="zh-TW"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tabLst>
                <a:tab pos="698500" algn="l"/>
                <a:tab pos="6991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Parity can be computed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bitwise</a:t>
            </a:r>
            <a:r>
              <a:rPr lang="en-US" altLang="zh-TW" sz="2400" b="1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XOR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tabLst>
                <a:tab pos="698500" algn="l"/>
                <a:tab pos="6991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Recovery? Block0 = Block1 XOR Block2 XOR Block3 XOR</a:t>
            </a:r>
            <a:r>
              <a:rPr lang="en-US" altLang="zh-TW" sz="24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9E7B8F-9751-4DDC-A3EA-39B99220138F}"/>
              </a:ext>
            </a:extLst>
          </p:cNvPr>
          <p:cNvSpPr/>
          <p:nvPr/>
        </p:nvSpPr>
        <p:spPr>
          <a:xfrm>
            <a:off x="3135889" y="2334356"/>
            <a:ext cx="5876028" cy="18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F1311D-96C5-4E32-985E-5B47E97A9D01}"/>
              </a:ext>
            </a:extLst>
          </p:cNvPr>
          <p:cNvSpPr/>
          <p:nvPr/>
        </p:nvSpPr>
        <p:spPr>
          <a:xfrm>
            <a:off x="3156398" y="5538464"/>
            <a:ext cx="5876028" cy="84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62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RAID-4 (2/5)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14984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RAID-4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adding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redundancy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(known as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to a  disk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stripe.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+mn-lt"/>
                <a:cs typeface="Arial"/>
              </a:rPr>
              <a:t>Capacity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r>
              <a:rPr lang="en-US" altLang="zh-TW" sz="2400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Arial"/>
              </a:rPr>
              <a:t> (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𝑁 −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1)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 ∗ </a:t>
            </a:r>
            <a:r>
              <a:rPr lang="zh-TW" altLang="en-US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𝐵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(one dedicated parity</a:t>
            </a:r>
            <a:r>
              <a:rPr lang="en-US" altLang="zh-TW" sz="2400" spc="254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disk)</a:t>
            </a:r>
            <a:endParaRPr lang="en-US" altLang="zh-TW" sz="2400" dirty="0">
              <a:latin typeface="+mn-lt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+mn-lt"/>
                <a:cs typeface="Arial"/>
              </a:rPr>
              <a:t>Reliability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r>
              <a:rPr lang="en-US" altLang="zh-TW" sz="2400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Arial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ambria Math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(any one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+mn-lt"/>
                <a:cs typeface="Arial"/>
              </a:rPr>
              <a:t>certain and no</a:t>
            </a:r>
            <a:r>
              <a:rPr lang="en-US" altLang="zh-TW" sz="2400" spc="12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more)</a:t>
            </a:r>
            <a:endParaRPr lang="en-US" altLang="zh-TW" sz="2400" dirty="0">
              <a:latin typeface="+mn-lt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+mn-lt"/>
                <a:cs typeface="Arial"/>
              </a:rPr>
              <a:t>Performance:</a:t>
            </a:r>
            <a:endParaRPr lang="en-US" altLang="zh-TW" sz="2400" dirty="0">
              <a:latin typeface="+mn-lt"/>
              <a:cs typeface="Arial"/>
            </a:endParaRPr>
          </a:p>
          <a:p>
            <a:pPr marL="1155700" lvl="2" indent="-229235">
              <a:lnSpc>
                <a:spcPct val="100000"/>
              </a:lnSpc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n-lt"/>
                <a:cs typeface="Arial"/>
              </a:rPr>
              <a:t>Random Read Throughput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(</a:t>
            </a:r>
            <a:r>
              <a:rPr lang="zh-TW" altLang="en-US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𝑁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− 1)  ∗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𝑅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(parity disk has no</a:t>
            </a:r>
            <a:r>
              <a:rPr lang="en-US" altLang="zh-TW" sz="2400" spc="-2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+mn-lt"/>
                <a:cs typeface="Arial"/>
              </a:rPr>
              <a:t>effect!)</a:t>
            </a:r>
            <a:endParaRPr lang="en-US" altLang="zh-TW" sz="2400" dirty="0">
              <a:latin typeface="+mn-lt"/>
              <a:cs typeface="Arial"/>
            </a:endParaRPr>
          </a:p>
          <a:p>
            <a:pPr marL="1155700" lvl="2" indent="-229235">
              <a:lnSpc>
                <a:spcPct val="100000"/>
              </a:lnSpc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n-lt"/>
                <a:cs typeface="Arial"/>
              </a:rPr>
              <a:t>Sequential Read Throughput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(</a:t>
            </a:r>
            <a:r>
              <a:rPr lang="zh-TW" altLang="en-US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𝑁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− 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1) 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∗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mbria Math"/>
              </a:rPr>
              <a:t>𝑆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(parity disk has no</a:t>
            </a:r>
            <a:r>
              <a:rPr lang="en-US" altLang="zh-TW" sz="2400" spc="1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+mn-lt"/>
                <a:cs typeface="Arial"/>
              </a:rPr>
              <a:t>effect!)</a:t>
            </a:r>
            <a:endParaRPr lang="en-US" altLang="zh-TW" sz="2400" dirty="0">
              <a:latin typeface="+mn-lt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848DC08-12C4-4853-AC9C-B8BC86195E1B}"/>
              </a:ext>
            </a:extLst>
          </p:cNvPr>
          <p:cNvSpPr/>
          <p:nvPr/>
        </p:nvSpPr>
        <p:spPr>
          <a:xfrm>
            <a:off x="2782044" y="4293096"/>
            <a:ext cx="6452835" cy="210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75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RAID-4 (3/5)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1308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RAID-4 adding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redundancy (known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to a  disk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stripe.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Performance: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Sequential </a:t>
            </a:r>
            <a:r>
              <a:rPr lang="en-US" altLang="zh-TW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(</a:t>
            </a:r>
            <a:r>
              <a:rPr lang="zh-TW" altLang="en-US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− 1) ∗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𝑆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(parity disk has no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effect!)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How to do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full-stripe write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under</a:t>
            </a:r>
            <a:r>
              <a:rPr lang="en-US" altLang="zh-TW"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RAID-4?</a:t>
            </a:r>
            <a:endParaRPr lang="en-US" altLang="zh-TW" sz="24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750E6C"/>
                </a:solidFill>
                <a:latin typeface="Wingdings"/>
                <a:cs typeface="Wingdings"/>
              </a:rPr>
              <a:t></a:t>
            </a:r>
            <a:r>
              <a:rPr lang="en-US" altLang="zh-TW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10" dirty="0">
                <a:solidFill>
                  <a:srgbClr val="750E6C"/>
                </a:solidFill>
                <a:latin typeface="Arial"/>
                <a:cs typeface="Arial"/>
              </a:rPr>
              <a:t>Buffer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blocks of a</a:t>
            </a:r>
            <a:r>
              <a:rPr lang="en-US" altLang="zh-TW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stripe</a:t>
            </a:r>
            <a:endParaRPr lang="en-US" altLang="zh-TW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750E6C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Compute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parity</a:t>
            </a:r>
            <a:r>
              <a:rPr lang="en-US" altLang="zh-TW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endParaRPr lang="en-US" altLang="zh-TW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750E6C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10" dirty="0">
                <a:solidFill>
                  <a:srgbClr val="750E6C"/>
                </a:solidFill>
                <a:latin typeface="Arial"/>
                <a:cs typeface="Arial"/>
              </a:rPr>
              <a:t>Write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all data and parity blocks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in</a:t>
            </a:r>
            <a:r>
              <a:rPr lang="en-US" altLang="zh-TW" spc="-17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parallel</a:t>
            </a: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8F35781-7568-432F-B2B7-6B0B89F9647D}"/>
              </a:ext>
            </a:extLst>
          </p:cNvPr>
          <p:cNvSpPr/>
          <p:nvPr/>
        </p:nvSpPr>
        <p:spPr>
          <a:xfrm>
            <a:off x="3142084" y="4509120"/>
            <a:ext cx="6519648" cy="1853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445315-0F4E-4476-A604-DBA4314C5E9E}"/>
              </a:ext>
            </a:extLst>
          </p:cNvPr>
          <p:cNvSpPr/>
          <p:nvPr/>
        </p:nvSpPr>
        <p:spPr>
          <a:xfrm>
            <a:off x="1773932" y="4869160"/>
            <a:ext cx="1692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2400" b="1" spc="-5" dirty="0">
                <a:solidFill>
                  <a:srgbClr val="FF0000"/>
                </a:solidFill>
                <a:cs typeface="Arial"/>
              </a:rPr>
              <a:t>Full</a:t>
            </a:r>
            <a:r>
              <a:rPr lang="en-US" altLang="zh-TW" sz="2400" b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cs typeface="Arial"/>
              </a:rPr>
              <a:t>Stripe</a:t>
            </a:r>
            <a:endParaRPr lang="en-US" altLang="zh-TW" sz="2400" dirty="0"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5635996-073B-49B9-8032-376142D41970}"/>
              </a:ext>
            </a:extLst>
          </p:cNvPr>
          <p:cNvSpPr/>
          <p:nvPr/>
        </p:nvSpPr>
        <p:spPr>
          <a:xfrm>
            <a:off x="3615062" y="4873451"/>
            <a:ext cx="5655945" cy="462280"/>
          </a:xfrm>
          <a:custGeom>
            <a:avLst/>
            <a:gdLst/>
            <a:ahLst/>
            <a:cxnLst/>
            <a:rect l="l" t="t" r="r" b="b"/>
            <a:pathLst>
              <a:path w="5655945" h="462279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1" y="0"/>
                </a:lnTo>
                <a:lnTo>
                  <a:pt x="5614162" y="0"/>
                </a:lnTo>
                <a:lnTo>
                  <a:pt x="5630275" y="3254"/>
                </a:lnTo>
                <a:lnTo>
                  <a:pt x="5643435" y="12128"/>
                </a:lnTo>
                <a:lnTo>
                  <a:pt x="5652309" y="25288"/>
                </a:lnTo>
                <a:lnTo>
                  <a:pt x="5655564" y="41401"/>
                </a:lnTo>
                <a:lnTo>
                  <a:pt x="5655564" y="420369"/>
                </a:lnTo>
                <a:lnTo>
                  <a:pt x="5652309" y="436483"/>
                </a:lnTo>
                <a:lnTo>
                  <a:pt x="5643435" y="449643"/>
                </a:lnTo>
                <a:lnTo>
                  <a:pt x="5630275" y="458517"/>
                </a:lnTo>
                <a:lnTo>
                  <a:pt x="5614162" y="461771"/>
                </a:lnTo>
                <a:lnTo>
                  <a:pt x="41401" y="461771"/>
                </a:lnTo>
                <a:lnTo>
                  <a:pt x="25288" y="458517"/>
                </a:lnTo>
                <a:lnTo>
                  <a:pt x="12128" y="449643"/>
                </a:lnTo>
                <a:lnTo>
                  <a:pt x="3254" y="436483"/>
                </a:lnTo>
                <a:lnTo>
                  <a:pt x="0" y="420369"/>
                </a:lnTo>
                <a:lnTo>
                  <a:pt x="0" y="4140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12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RAID-4 (4/5)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963270"/>
          </a:xfrm>
        </p:spPr>
        <p:txBody>
          <a:bodyPr anchor="t">
            <a:noAutofit/>
          </a:bodyPr>
          <a:lstStyle/>
          <a:p>
            <a:pPr marL="381000" marR="470534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RAID-4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adding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redundancy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(known as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to a  disk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stripe.</a:t>
            </a:r>
            <a:endParaRPr lang="en-US" altLang="zh-TW" sz="2800" dirty="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823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Performance:</a:t>
            </a:r>
            <a:endParaRPr lang="en-US" altLang="zh-TW" sz="2400" dirty="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300"/>
              </a:spcBef>
              <a:tabLst>
                <a:tab pos="1181100" algn="l"/>
                <a:tab pos="11817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Random writes need to update both data and parity</a:t>
            </a:r>
            <a:r>
              <a:rPr lang="en-US" altLang="zh-TW" sz="24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4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Approach 1)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Additive </a:t>
            </a: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Parity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(as known as</a:t>
            </a:r>
            <a:r>
              <a:rPr lang="en-US" altLang="zh-TW" sz="20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reconstruct-writes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all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other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data blocks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 a stripe in</a:t>
            </a:r>
            <a:r>
              <a:rPr lang="en-US" altLang="zh-TW" sz="20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parallel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XOR those with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new block to form a new parity</a:t>
            </a:r>
            <a:r>
              <a:rPr lang="en-US" altLang="zh-TW" sz="2000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new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 and new parity block to</a:t>
            </a:r>
            <a:r>
              <a:rPr lang="en-US" altLang="zh-TW" sz="20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disks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Approach 2)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Subtractive </a:t>
            </a: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Parity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(as known as</a:t>
            </a:r>
            <a:r>
              <a:rPr lang="en-US" altLang="zh-TW" sz="20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read-modify-writes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only the old data block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 be updated and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old parity</a:t>
            </a:r>
            <a:r>
              <a:rPr lang="en-US" altLang="zh-TW" sz="2000" spc="-26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block</a:t>
            </a:r>
            <a:endParaRPr lang="en-US" altLang="zh-TW" sz="2000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Compute the new parity block: </a:t>
            </a:r>
            <a:r>
              <a:rPr lang="en-US" altLang="zh-TW" sz="2000" spc="10" dirty="0" err="1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lang="en-US" altLang="zh-TW" sz="2000" spc="15" baseline="-21367" dirty="0" err="1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lang="en-US" altLang="zh-TW" sz="2000" spc="15" baseline="-2136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lang="en-US" altLang="zh-TW" sz="2000" spc="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000" spc="10" dirty="0" err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lang="en-US" altLang="zh-TW" sz="2000" spc="15" baseline="-21367" dirty="0" err="1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lang="en-US" altLang="zh-TW" sz="2000" spc="15" baseline="-2136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^ </a:t>
            </a:r>
            <a:r>
              <a:rPr lang="en-US" altLang="zh-TW" sz="2000" spc="10" dirty="0" err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lang="en-US" altLang="zh-TW" sz="2000" spc="15" baseline="-21367" dirty="0" err="1">
                <a:solidFill>
                  <a:srgbClr val="333333"/>
                </a:solidFill>
                <a:latin typeface="Arial"/>
                <a:cs typeface="Arial"/>
              </a:rPr>
              <a:t>old</a:t>
            </a:r>
            <a:r>
              <a:rPr lang="en-US" altLang="zh-TW" sz="2000" spc="1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^</a:t>
            </a:r>
            <a:r>
              <a:rPr lang="en-US" altLang="zh-TW" sz="2000" spc="-3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5" dirty="0" err="1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lang="en-US" altLang="zh-TW" sz="2000" spc="7" baseline="-21367" dirty="0" err="1">
                <a:solidFill>
                  <a:srgbClr val="333333"/>
                </a:solidFill>
                <a:latin typeface="Arial"/>
                <a:cs typeface="Arial"/>
              </a:rPr>
              <a:t>old</a:t>
            </a:r>
            <a:endParaRPr lang="en-US" altLang="zh-TW" sz="2000" baseline="-21367" dirty="0">
              <a:latin typeface="Arial"/>
              <a:cs typeface="Arial"/>
            </a:endParaRPr>
          </a:p>
          <a:p>
            <a:pPr marL="1676400" lvl="3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new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 and new parity block to</a:t>
            </a:r>
            <a:r>
              <a:rPr lang="en-US" altLang="zh-TW" sz="20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disks</a:t>
            </a:r>
            <a:endParaRPr lang="en-US" altLang="zh-TW" sz="2400" u="sng" dirty="0">
              <a:solidFill>
                <a:srgbClr val="333333"/>
              </a:solidFill>
              <a:uFill>
                <a:solidFill>
                  <a:srgbClr val="333333"/>
                </a:solidFill>
              </a:uFill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300"/>
              </a:spcBef>
              <a:tabLst>
                <a:tab pos="1181100" algn="l"/>
                <a:tab pos="11817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n-lt"/>
                <a:cs typeface="Arial"/>
              </a:rPr>
              <a:t>Random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n-lt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n-lt"/>
                <a:cs typeface="Arial"/>
              </a:rPr>
              <a:t>Throughput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r>
              <a:rPr lang="en-US" altLang="zh-TW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Arial"/>
              </a:rPr>
              <a:t> </a:t>
            </a:r>
            <a:r>
              <a:rPr lang="zh-TW" altLang="en-US"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Cambria Math"/>
              </a:rPr>
              <a:t>𝑅</a:t>
            </a:r>
            <a:r>
              <a:rPr lang="en-US" altLang="zh-TW" sz="2400" u="sng" spc="-15" baseline="277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Cambria Math"/>
              </a:rPr>
              <a:t>Τ</a:t>
            </a:r>
            <a:r>
              <a:rPr lang="en-US" altLang="zh-TW"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lt"/>
                <a:cs typeface="Cambria Math"/>
              </a:rPr>
              <a:t>2</a:t>
            </a:r>
            <a:r>
              <a:rPr lang="en-US" altLang="zh-TW" sz="2400" spc="-10" dirty="0">
                <a:solidFill>
                  <a:srgbClr val="FF0000"/>
                </a:solidFill>
                <a:latin typeface="+mn-lt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(using subtractive</a:t>
            </a:r>
            <a:r>
              <a:rPr lang="en-US" altLang="zh-TW" sz="2400" spc="-5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+mn-lt"/>
                <a:cs typeface="Arial"/>
              </a:rPr>
              <a:t>parity)</a:t>
            </a:r>
            <a:endParaRPr lang="en-US" altLang="zh-TW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4572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dirty="0">
                <a:latin typeface="+mn-lt"/>
                <a:cs typeface="Calibri" panose="020F0502020204030204" pitchFamily="34" charset="0"/>
              </a:rPr>
              <a:t>                   -  Each random write triggers two reads and two writes.</a:t>
            </a:r>
          </a:p>
          <a:p>
            <a:pPr marL="1188720" lvl="5" indent="0">
              <a:spcBef>
                <a:spcPts val="300"/>
              </a:spcBef>
              <a:buNone/>
            </a:pPr>
            <a:r>
              <a:rPr lang="en-US" altLang="zh-TW" sz="2400" dirty="0">
                <a:cs typeface="Calibri" panose="020F0502020204030204" pitchFamily="34" charset="0"/>
              </a:rPr>
              <a:t>     » The reads can happen in parallel, as can the writes.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713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Question: What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the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tradeoff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additive parity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subtractive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parity?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543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Additive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parity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incurs more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I/</a:t>
            </a: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number 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large;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vice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versa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subtractive  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parity.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Bonus: What is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cross-over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point?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493395" indent="-287020">
              <a:lnSpc>
                <a:spcPct val="100000"/>
              </a:lnSpc>
              <a:spcBef>
                <a:spcPts val="595"/>
              </a:spcBef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– That is,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how many disks would need so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that 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additive  method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fewer I/</a:t>
            </a:r>
            <a:r>
              <a:rPr lang="en-US" altLang="zh-TW" sz="2800" spc="-5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than subtractive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method.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1186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RAID-4 (5/5)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6889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RAID-4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adding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redundancy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(known as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to a  disk for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stripe.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Performance: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Read Latency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𝑇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(the same as in a single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disk)</a:t>
            </a:r>
            <a:endParaRPr lang="en-US" altLang="zh-TW" sz="2400" dirty="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single read is just redirected to a single</a:t>
            </a:r>
            <a:r>
              <a:rPr lang="en-US" altLang="zh-TW" sz="2400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Latency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𝑇 ∗ </a:t>
            </a:r>
            <a:r>
              <a:rPr lang="en-US" altLang="zh-TW"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(twice in a single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disk)</a:t>
            </a:r>
            <a:endParaRPr lang="en-US" altLang="zh-TW" sz="2400" dirty="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single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 needs two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reads and two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writes (subtractive</a:t>
            </a:r>
            <a:r>
              <a:rPr lang="en-US" altLang="zh-TW"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parity).</a:t>
            </a:r>
            <a:endParaRPr lang="en-US" altLang="zh-TW" sz="24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» The reads can happen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in parallel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as can the</a:t>
            </a:r>
            <a:r>
              <a:rPr lang="en-US" altLang="zh-TW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writes.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105A9B1-4114-4163-B4A5-9AC036C0F41A}"/>
              </a:ext>
            </a:extLst>
          </p:cNvPr>
          <p:cNvSpPr/>
          <p:nvPr/>
        </p:nvSpPr>
        <p:spPr>
          <a:xfrm>
            <a:off x="2952514" y="4522336"/>
            <a:ext cx="6499819" cy="203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13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RAID-5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1"/>
            <a:ext cx="11377264" cy="5691460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RAID-5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rotates parity blocks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stripes.</a:t>
            </a:r>
            <a:endParaRPr lang="en-US" altLang="zh-TW" sz="2800" dirty="0">
              <a:latin typeface="Arial"/>
              <a:cs typeface="Arial"/>
            </a:endParaRPr>
          </a:p>
          <a:p>
            <a:pPr marL="794385" marR="792480" lvl="2" indent="-28702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–"/>
              <a:tabLst>
                <a:tab pos="3378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remain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same as</a:t>
            </a:r>
            <a:r>
              <a:rPr lang="en-US" altLang="zh-TW" sz="2400" spc="-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RAID-4.</a:t>
            </a: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94385" marR="792480" lvl="2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3378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Identical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RAID-4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following: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capacity,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reliability, 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read/write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latency,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sequential r/w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throughput.</a:t>
            </a:r>
            <a:endParaRPr lang="en-US" altLang="zh-TW" sz="2400" dirty="0">
              <a:latin typeface="Arial"/>
              <a:cs typeface="Arial"/>
            </a:endParaRPr>
          </a:p>
          <a:p>
            <a:pPr marL="1193800" lvl="3" indent="-229235">
              <a:lnSpc>
                <a:spcPct val="100000"/>
              </a:lnSpc>
              <a:spcBef>
                <a:spcPts val="484"/>
              </a:spcBef>
              <a:tabLst>
                <a:tab pos="736600" algn="l"/>
                <a:tab pos="7372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Random Read 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zh-TW" altLang="en-US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𝑁 ∗ 𝑅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possible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reach full</a:t>
            </a:r>
            <a:r>
              <a:rPr lang="en-US" altLang="zh-TW"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bandwidth).</a:t>
            </a:r>
            <a:endParaRPr lang="en-US" altLang="zh-TW" sz="2400" dirty="0">
              <a:latin typeface="Arial"/>
              <a:cs typeface="Arial"/>
            </a:endParaRPr>
          </a:p>
          <a:p>
            <a:pPr marL="1193800" lvl="3" indent="-229235">
              <a:lnSpc>
                <a:spcPct val="100000"/>
              </a:lnSpc>
              <a:spcBef>
                <a:spcPts val="465"/>
              </a:spcBef>
              <a:tabLst>
                <a:tab pos="736600" algn="l"/>
                <a:tab pos="737235" algn="l"/>
              </a:tabLst>
            </a:pP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Random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Write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Throughput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Cambria Math"/>
                <a:cs typeface="Cambria Math"/>
              </a:rPr>
              <a:t>/4</a:t>
            </a:r>
            <a:r>
              <a:rPr lang="zh-TW" altLang="en-US"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Cambria Math"/>
                <a:cs typeface="Cambria Math"/>
              </a:rPr>
              <a:t>∗ </a:t>
            </a:r>
            <a:r>
              <a:rPr lang="zh-TW" altLang="en-US" sz="2400" dirty="0">
                <a:solidFill>
                  <a:srgbClr val="0000FF"/>
                </a:solidFill>
                <a:latin typeface="Cambria Math"/>
                <a:cs typeface="Cambria Math"/>
              </a:rPr>
              <a:t>𝑅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(improved greatly over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RAID-4).</a:t>
            </a:r>
            <a:endParaRPr lang="en-US" altLang="zh-TW" sz="2400" dirty="0">
              <a:latin typeface="Arial"/>
              <a:cs typeface="Arial"/>
            </a:endParaRPr>
          </a:p>
          <a:p>
            <a:pPr marL="1651000" lvl="4" indent="-229235">
              <a:lnSpc>
                <a:spcPct val="100000"/>
              </a:lnSpc>
              <a:spcBef>
                <a:spcPts val="455"/>
              </a:spcBef>
              <a:buChar char="–"/>
              <a:tabLst>
                <a:tab pos="11944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Assume a large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keeps all disks evenly</a:t>
            </a:r>
            <a:r>
              <a:rPr lang="en-US" altLang="zh-TW" sz="24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busy.</a:t>
            </a:r>
            <a:endParaRPr lang="en-US" altLang="zh-TW" sz="2400" dirty="0">
              <a:latin typeface="Arial"/>
              <a:cs typeface="Arial"/>
            </a:endParaRPr>
          </a:p>
          <a:p>
            <a:pPr marL="1651000" lvl="4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1944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factor 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four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loss: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RAID-5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still need four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operations.</a:t>
            </a:r>
            <a:endParaRPr lang="en-US" altLang="zh-TW" sz="24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5"/>
              </a:spcBef>
              <a:buNone/>
            </a:pP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441B2E-3B9A-4FBF-9FE9-5630B95A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051" y="4202552"/>
            <a:ext cx="6132722" cy="25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7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 Comparison: A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1295635-4A9B-49D4-9342-9154E50B1B4E}"/>
              </a:ext>
            </a:extLst>
          </p:cNvPr>
          <p:cNvSpPr/>
          <p:nvPr/>
        </p:nvSpPr>
        <p:spPr>
          <a:xfrm>
            <a:off x="1766150" y="1398510"/>
            <a:ext cx="1185550" cy="1681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37680C1-427E-4AEE-9F0F-46F7E70C87D5}"/>
              </a:ext>
            </a:extLst>
          </p:cNvPr>
          <p:cNvSpPr/>
          <p:nvPr/>
        </p:nvSpPr>
        <p:spPr>
          <a:xfrm>
            <a:off x="3425786" y="1398510"/>
            <a:ext cx="1185550" cy="1681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B11ABA8-6DED-4707-9485-B1045F424B2D}"/>
              </a:ext>
            </a:extLst>
          </p:cNvPr>
          <p:cNvSpPr/>
          <p:nvPr/>
        </p:nvSpPr>
        <p:spPr>
          <a:xfrm>
            <a:off x="4841683" y="1348520"/>
            <a:ext cx="5718048" cy="1862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DA645AA-D046-4DCB-87C5-BCBDD6D5359B}"/>
              </a:ext>
            </a:extLst>
          </p:cNvPr>
          <p:cNvSpPr txBox="1"/>
          <p:nvPr/>
        </p:nvSpPr>
        <p:spPr>
          <a:xfrm>
            <a:off x="1912962" y="980728"/>
            <a:ext cx="479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1955" algn="l"/>
                <a:tab pos="3931920" algn="l"/>
              </a:tabLst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ID-0	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ID-1	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ID-4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F7D084A-3EBC-4150-8D75-9FAEAEB5DFC9}"/>
              </a:ext>
            </a:extLst>
          </p:cNvPr>
          <p:cNvSpPr txBox="1"/>
          <p:nvPr/>
        </p:nvSpPr>
        <p:spPr>
          <a:xfrm>
            <a:off x="8693847" y="980728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ID-5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E7DB4A7-566C-4EC5-92F8-A26D826645A2}"/>
              </a:ext>
            </a:extLst>
          </p:cNvPr>
          <p:cNvSpPr/>
          <p:nvPr/>
        </p:nvSpPr>
        <p:spPr>
          <a:xfrm>
            <a:off x="1912962" y="3315182"/>
            <a:ext cx="8388424" cy="3496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F922723-DA16-4DF8-BC42-3A923DC6BFA5}"/>
              </a:ext>
            </a:extLst>
          </p:cNvPr>
          <p:cNvSpPr/>
          <p:nvPr/>
        </p:nvSpPr>
        <p:spPr>
          <a:xfrm>
            <a:off x="7462564" y="5229200"/>
            <a:ext cx="777240" cy="436245"/>
          </a:xfrm>
          <a:custGeom>
            <a:avLst/>
            <a:gdLst/>
            <a:ahLst/>
            <a:cxnLst/>
            <a:rect l="l" t="t" r="r" b="b"/>
            <a:pathLst>
              <a:path w="777240" h="436245">
                <a:moveTo>
                  <a:pt x="0" y="435863"/>
                </a:moveTo>
                <a:lnTo>
                  <a:pt x="777239" y="435863"/>
                </a:lnTo>
                <a:lnTo>
                  <a:pt x="777239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744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Basic RAID Levels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RAID-6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tolerate multiple </a:t>
            </a:r>
            <a:r>
              <a:rPr lang="en-US" altLang="zh-TW" sz="2800" dirty="0">
                <a:latin typeface="Arial"/>
                <a:cs typeface="Arial"/>
              </a:rPr>
              <a:t>disk faults</a:t>
            </a:r>
            <a:r>
              <a:rPr lang="en-US" altLang="zh-TW" sz="2800" spc="40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Introducing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more redundancy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parity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blocks);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Using more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powerful error correction code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Reed-  Solomon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code).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6DF3DEE-311B-40AF-BC56-EA2AE0AD5C7C}"/>
              </a:ext>
            </a:extLst>
          </p:cNvPr>
          <p:cNvSpPr/>
          <p:nvPr/>
        </p:nvSpPr>
        <p:spPr>
          <a:xfrm>
            <a:off x="3591418" y="2830040"/>
            <a:ext cx="5222011" cy="302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4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428411"/>
              </p:ext>
            </p:extLst>
          </p:nvPr>
        </p:nvGraphicFramePr>
        <p:xfrm>
          <a:off x="695697" y="913805"/>
          <a:ext cx="11017251" cy="565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6950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1785421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22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00: </a:t>
                      </a: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Information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Peace Memorial Day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8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01: System Calls &amp; I/O Devices</a:t>
                      </a: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02: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and Data Integrity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 Due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 Basics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File System Basics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Tomb Sweeping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04: File System Designs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HW01 Due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School Midterm Week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26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05: Distributed File Systems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 on May 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HW02 Due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07: Next-generation Hard Disk Drive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08: Persistent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HW03 Due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 – 6 People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7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 – 6 People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Dragon Boat Festival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HW04 Due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21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 – 5 People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Class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9E4E1D0-5C03-4E54-B2EE-CD7072E2619E}"/>
              </a:ext>
            </a:extLst>
          </p:cNvPr>
          <p:cNvSpPr/>
          <p:nvPr/>
        </p:nvSpPr>
        <p:spPr>
          <a:xfrm>
            <a:off x="6454453" y="257936"/>
            <a:ext cx="525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Online class will be announced according to school time table &amp; It’s required by school (due to Covid-19)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Advanced RAID Levels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259079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Nested 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Hybrid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):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Combines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two or  more of basic 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levels (i.e.,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RAID-0~RAID-6).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13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gain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performance,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additional redundancy or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both,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as a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result of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combining properties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RAID</a:t>
            </a:r>
            <a:r>
              <a:rPr lang="en-US" altLang="zh-TW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layouts.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29649E-36EE-4BFF-83F7-379C083C6B08}"/>
              </a:ext>
            </a:extLst>
          </p:cNvPr>
          <p:cNvSpPr/>
          <p:nvPr/>
        </p:nvSpPr>
        <p:spPr>
          <a:xfrm>
            <a:off x="1814635" y="2661102"/>
            <a:ext cx="4020311" cy="402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131B5C-27CB-4D01-A121-9F4601CFB5F5}"/>
              </a:ext>
            </a:extLst>
          </p:cNvPr>
          <p:cNvSpPr/>
          <p:nvPr/>
        </p:nvSpPr>
        <p:spPr>
          <a:xfrm>
            <a:off x="6310436" y="2661102"/>
            <a:ext cx="4020311" cy="402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011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Question: Which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one 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better?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RAID-01 or</a:t>
            </a:r>
            <a:r>
              <a:rPr lang="en-US" altLang="zh-TW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RAID-10?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reliability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of RAID-10 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better than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RAID-01 in more failure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scenarios.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A239CA6-4AB2-4A5F-AAE8-E4E0D7DE9F7E}"/>
              </a:ext>
            </a:extLst>
          </p:cNvPr>
          <p:cNvSpPr/>
          <p:nvPr/>
        </p:nvSpPr>
        <p:spPr>
          <a:xfrm>
            <a:off x="1958652" y="1772816"/>
            <a:ext cx="3866200" cy="371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770390D-68A3-4B07-8EBB-CC355BF8F879}"/>
              </a:ext>
            </a:extLst>
          </p:cNvPr>
          <p:cNvSpPr/>
          <p:nvPr/>
        </p:nvSpPr>
        <p:spPr>
          <a:xfrm>
            <a:off x="6454452" y="1772816"/>
            <a:ext cx="3866200" cy="3712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453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Reconstruction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432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 Reconstruction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935296"/>
            <a:ext cx="11017224" cy="5621328"/>
          </a:xfrm>
        </p:spPr>
        <p:txBody>
          <a:bodyPr anchor="t">
            <a:noAutofit/>
          </a:bodyPr>
          <a:lstStyle/>
          <a:p>
            <a:pPr marL="355600" marR="7239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needs to be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reconstructed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when 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fails.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failed disk needs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replaced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by a spare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Hot Spare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: enables 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system to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automatically</a:t>
            </a:r>
            <a:r>
              <a:rPr lang="en-US" altLang="zh-TW" sz="2000" spc="-10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failover.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000" b="1" dirty="0">
                <a:solidFill>
                  <a:srgbClr val="333333"/>
                </a:solidFill>
                <a:latin typeface="Arial"/>
                <a:cs typeface="Arial"/>
              </a:rPr>
              <a:t>Cold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Spare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resides in the RAID but requires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manual</a:t>
            </a:r>
            <a:r>
              <a:rPr lang="en-US" altLang="zh-TW" sz="2000" spc="-114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intervention.</a:t>
            </a:r>
            <a:endParaRPr lang="en-US" altLang="zh-TW" sz="2000" dirty="0">
              <a:latin typeface="Arial"/>
              <a:cs typeface="Arial"/>
            </a:endParaRPr>
          </a:p>
          <a:p>
            <a:pPr marL="756285" marR="33464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entire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spare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needs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rebuilt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by using either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 failed disk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other healthy disks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RAID</a:t>
            </a:r>
            <a:r>
              <a:rPr lang="en-US" altLang="zh-TW" sz="24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C2485AE-6805-4F79-BCEA-813F3AA62904}"/>
              </a:ext>
            </a:extLst>
          </p:cNvPr>
          <p:cNvSpPr/>
          <p:nvPr/>
        </p:nvSpPr>
        <p:spPr>
          <a:xfrm>
            <a:off x="6166353" y="3608237"/>
            <a:ext cx="4883811" cy="309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FB47A0B-5C97-4C03-8D74-97442BD40023}"/>
              </a:ext>
            </a:extLst>
          </p:cNvPr>
          <p:cNvSpPr/>
          <p:nvPr/>
        </p:nvSpPr>
        <p:spPr>
          <a:xfrm>
            <a:off x="1198887" y="3608237"/>
            <a:ext cx="4871280" cy="2314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893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Integrity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Error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Corruption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60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Data Integrity and Other Failure Modes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So 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far,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only consider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fail-stop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fault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model.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Either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entire disk is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working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or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fails</a:t>
            </a:r>
            <a:r>
              <a:rPr lang="en-US" altLang="zh-TW" sz="2400" spc="6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completely.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data integrity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should 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further</a:t>
            </a:r>
            <a:r>
              <a:rPr lang="en-US" altLang="zh-TW" sz="2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ensured.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data put into the system must be the same as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returned.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fail-partial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fault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model is more</a:t>
            </a:r>
            <a:r>
              <a:rPr lang="en-US" altLang="zh-TW" sz="28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practical.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working, but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some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can’t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60" dirty="0">
                <a:solidFill>
                  <a:srgbClr val="333333"/>
                </a:solidFill>
                <a:latin typeface="Arial"/>
                <a:cs typeface="Arial"/>
              </a:rPr>
              <a:t>Two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common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types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single-block</a:t>
            </a:r>
            <a:r>
              <a:rPr lang="en-US" altLang="zh-TW" sz="28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failures.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Latent Sector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Errors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Blocks are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inaccessible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damaged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(Silent)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Corruptions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Blocks hold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wrong</a:t>
            </a:r>
            <a:r>
              <a:rPr lang="en-US" altLang="zh-TW"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content.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B7DDC1-5465-4A8C-A593-550DE064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31983"/>
              </p:ext>
            </p:extLst>
          </p:nvPr>
        </p:nvGraphicFramePr>
        <p:xfrm>
          <a:off x="2137409" y="5170803"/>
          <a:ext cx="7914005" cy="1584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Cheap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(e.g.,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SATA)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Costly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(e.g.,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SCIS)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Latent Sector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Errors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9.40%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1.40%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Corruptions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0.50%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0.05%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 gridSpan="3"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Failure percentages of 1.5 million drives over a 3-year</a:t>
                      </a:r>
                      <a:r>
                        <a:rPr sz="2000" u="sng" spc="-16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span.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16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Latent Sector Errors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3359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LSEs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arise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disk sector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(or group 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sectors)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has been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damaged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some way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such</a:t>
            </a:r>
            <a:r>
              <a:rPr lang="en-US" altLang="zh-TW" sz="28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Head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crash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damages 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surface,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making bits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unreadable.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Cosmic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rays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flip bits,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leading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incorrect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contents.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LSEs can 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easily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detected when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accessing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block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accessed,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lang="en-US" altLang="zh-TW" sz="24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10287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latin typeface="Arial"/>
                <a:cs typeface="Arial"/>
              </a:rPr>
              <a:t>If </a:t>
            </a:r>
            <a:r>
              <a:rPr lang="en-US" altLang="zh-TW" sz="2400" spc="-5" dirty="0"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400" spc="-5" dirty="0">
                <a:latin typeface="Arial"/>
                <a:cs typeface="Arial"/>
              </a:rPr>
              <a:t>can be accessed </a:t>
            </a:r>
            <a:r>
              <a:rPr lang="en-US" altLang="zh-TW" sz="2400" dirty="0">
                <a:latin typeface="Arial"/>
                <a:cs typeface="Arial"/>
              </a:rPr>
              <a:t>but the </a:t>
            </a:r>
            <a:r>
              <a:rPr lang="en-US" altLang="zh-TW" sz="2400" spc="-5" dirty="0">
                <a:latin typeface="Arial"/>
                <a:cs typeface="Arial"/>
              </a:rPr>
              <a:t>in-disk </a:t>
            </a:r>
            <a:r>
              <a:rPr lang="en-US" altLang="zh-TW" sz="2400" b="1" spc="-5" dirty="0">
                <a:latin typeface="Arial"/>
                <a:cs typeface="Arial"/>
              </a:rPr>
              <a:t>error correcting  </a:t>
            </a:r>
            <a:r>
              <a:rPr lang="en-US" altLang="zh-TW" sz="2400" b="1" dirty="0">
                <a:latin typeface="Arial"/>
                <a:cs typeface="Arial"/>
              </a:rPr>
              <a:t>codes (ECC) </a:t>
            </a:r>
            <a:r>
              <a:rPr lang="en-US" altLang="zh-TW" sz="2400" spc="-5" dirty="0">
                <a:latin typeface="Arial"/>
                <a:cs typeface="Arial"/>
              </a:rPr>
              <a:t>cannot fixed LSEs, </a:t>
            </a:r>
            <a:r>
              <a:rPr lang="en-US" altLang="zh-TW" sz="2400" dirty="0">
                <a:latin typeface="Arial"/>
                <a:cs typeface="Arial"/>
              </a:rPr>
              <a:t>the </a:t>
            </a:r>
            <a:r>
              <a:rPr lang="en-US" altLang="zh-TW" sz="2400" spc="-5" dirty="0">
                <a:latin typeface="Arial"/>
                <a:cs typeface="Arial"/>
              </a:rPr>
              <a:t>disk </a:t>
            </a:r>
            <a:r>
              <a:rPr lang="en-US" altLang="zh-TW" sz="2400" dirty="0">
                <a:latin typeface="Arial"/>
                <a:cs typeface="Arial"/>
              </a:rPr>
              <a:t>returns an</a:t>
            </a:r>
            <a:r>
              <a:rPr lang="en-US" altLang="zh-TW" sz="2400" spc="25" dirty="0"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lang="en-US" altLang="zh-TW" sz="2400" spc="-25" dirty="0"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latin typeface="Arial"/>
                <a:cs typeface="Arial"/>
              </a:rPr>
              <a:t>ECCs associate the data with some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redundancy </a:t>
            </a:r>
            <a:r>
              <a:rPr lang="en-US" altLang="zh-TW" sz="2000" dirty="0">
                <a:latin typeface="Arial"/>
                <a:cs typeface="Arial"/>
              </a:rPr>
              <a:t>for </a:t>
            </a:r>
            <a:r>
              <a:rPr lang="en-US" altLang="zh-TW" sz="2000" b="1" dirty="0">
                <a:latin typeface="Arial"/>
                <a:cs typeface="Arial"/>
              </a:rPr>
              <a:t>detecting</a:t>
            </a:r>
            <a:r>
              <a:rPr lang="en-US" altLang="zh-TW" sz="2000" b="1" spc="-19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and</a:t>
            </a:r>
          </a:p>
          <a:p>
            <a:pPr marL="1155700">
              <a:lnSpc>
                <a:spcPct val="100000"/>
              </a:lnSpc>
            </a:pPr>
            <a:r>
              <a:rPr lang="en-US" altLang="zh-TW" sz="2000" b="1" spc="-5" dirty="0">
                <a:latin typeface="Arial"/>
                <a:cs typeface="Arial"/>
              </a:rPr>
              <a:t>recovering </a:t>
            </a:r>
            <a:r>
              <a:rPr lang="en-US" altLang="zh-TW" sz="2000" dirty="0">
                <a:latin typeface="Arial"/>
                <a:cs typeface="Arial"/>
              </a:rPr>
              <a:t>(usually a </a:t>
            </a:r>
            <a:r>
              <a:rPr lang="en-US" altLang="zh-TW" sz="2000" spc="-5" dirty="0">
                <a:latin typeface="Arial"/>
                <a:cs typeface="Arial"/>
              </a:rPr>
              <a:t>fixed </a:t>
            </a:r>
            <a:r>
              <a:rPr lang="en-US" altLang="zh-TW" sz="2000" dirty="0">
                <a:latin typeface="Arial"/>
                <a:cs typeface="Arial"/>
              </a:rPr>
              <a:t>number of) error</a:t>
            </a:r>
            <a:r>
              <a:rPr lang="en-US" altLang="zh-TW" sz="2000" spc="-13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bits.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latin typeface="Arial"/>
                <a:cs typeface="Arial"/>
              </a:rPr>
              <a:t>Classical ECCs include </a:t>
            </a:r>
            <a:r>
              <a:rPr lang="en-US" altLang="zh-TW" sz="2000" spc="-25" dirty="0" err="1">
                <a:latin typeface="Arial"/>
                <a:cs typeface="Arial"/>
              </a:rPr>
              <a:t>Golay</a:t>
            </a:r>
            <a:r>
              <a:rPr lang="en-US" altLang="zh-TW" sz="2000" spc="-25" dirty="0">
                <a:latin typeface="Arial"/>
                <a:cs typeface="Arial"/>
              </a:rPr>
              <a:t>, </a:t>
            </a:r>
            <a:r>
              <a:rPr lang="en-US" altLang="zh-TW" sz="2000" dirty="0">
                <a:latin typeface="Arial"/>
                <a:cs typeface="Arial"/>
              </a:rPr>
              <a:t>BCH, Hamming codes,</a:t>
            </a:r>
            <a:r>
              <a:rPr lang="en-US" altLang="zh-TW" sz="2000" spc="-10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etc.</a:t>
            </a:r>
          </a:p>
          <a:p>
            <a:pPr marL="355600" marR="164465" indent="-342900">
              <a:lnSpc>
                <a:spcPct val="100000"/>
              </a:lnSpc>
              <a:spcBef>
                <a:spcPts val="65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Most RAID levels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except </a:t>
            </a:r>
            <a:r>
              <a:rPr lang="en-US" altLang="zh-TW" sz="2800" i="1" spc="-5" dirty="0">
                <a:solidFill>
                  <a:srgbClr val="333333"/>
                </a:solidFill>
                <a:latin typeface="Arial"/>
                <a:cs typeface="Arial"/>
              </a:rPr>
              <a:t>RAID-0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can recover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LSEs  by leveraging the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redundancy.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0924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Corruption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3304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Corruptions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13385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Corruptions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refer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cases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where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becomes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corrupt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not detectable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such</a:t>
            </a:r>
            <a:r>
              <a:rPr lang="en-US" altLang="zh-TW" sz="28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665480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heathy block may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get corrupted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transferred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between the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host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the 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faulty</a:t>
            </a:r>
            <a:r>
              <a:rPr lang="en-US" altLang="zh-TW" sz="2400" spc="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bus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Buggy disk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firmware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writes a block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wrong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location.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5080" lvl="2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case,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in-disk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ECC indicates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block contents are fine, 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but the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wrong block is returned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0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users.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1319530" indent="-342900">
              <a:lnSpc>
                <a:spcPct val="100000"/>
              </a:lnSpc>
              <a:spcBef>
                <a:spcPts val="65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These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types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faults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particularly insidious  because they are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silent</a:t>
            </a:r>
            <a:r>
              <a:rPr lang="en-US" altLang="zh-TW"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faults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itself has no idea when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returning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faulty</a:t>
            </a:r>
            <a:r>
              <a:rPr lang="en-US" altLang="zh-TW" sz="24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767715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Once it is known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particular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block is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corrupt,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recovery is the same as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before.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 a way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detect</a:t>
            </a:r>
            <a:r>
              <a:rPr lang="en-US" altLang="zh-TW" sz="2400" b="1" spc="4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corruptions.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7600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Detecting Corruption: The Checksum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Checksum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ensures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integrity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despite corruption.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35877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simply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small summary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contents (e.g., 4-8  bytes), computed from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chunk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4KB).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42164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corruption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 be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detected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only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if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checksum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does 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NOT match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data</a:t>
            </a:r>
            <a:r>
              <a:rPr lang="en-US" altLang="zh-TW"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contents.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Why? Beyond the checksum capability or checksum</a:t>
            </a:r>
            <a:r>
              <a:rPr lang="en-US" altLang="zh-TW" sz="20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corrupted.</a:t>
            </a:r>
            <a:endParaRPr lang="en-US" altLang="zh-TW" sz="2000" dirty="0">
              <a:latin typeface="Arial"/>
              <a:cs typeface="Arial"/>
            </a:endParaRPr>
          </a:p>
          <a:p>
            <a:pPr marL="1280160" indent="0">
              <a:lnSpc>
                <a:spcPct val="100000"/>
              </a:lnSpc>
              <a:spcBef>
                <a:spcPts val="900"/>
              </a:spcBef>
              <a:buNone/>
              <a:tabLst>
                <a:tab pos="6173470" algn="l"/>
              </a:tabLst>
            </a:pPr>
            <a:r>
              <a:rPr lang="en-US" altLang="zh-TW" b="1" spc="-5" dirty="0">
                <a:latin typeface="Arial"/>
                <a:cs typeface="Arial"/>
              </a:rPr>
              <a:t>           Sender	          Receiver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70A436-E5B1-47AA-A625-484CA16E1C70}"/>
              </a:ext>
            </a:extLst>
          </p:cNvPr>
          <p:cNvSpPr txBox="1"/>
          <p:nvPr/>
        </p:nvSpPr>
        <p:spPr>
          <a:xfrm>
            <a:off x="2225033" y="3935924"/>
            <a:ext cx="2551430" cy="55943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D0343A8-F916-4FF1-AC8D-1F7B740BED4A}"/>
              </a:ext>
            </a:extLst>
          </p:cNvPr>
          <p:cNvSpPr txBox="1"/>
          <p:nvPr/>
        </p:nvSpPr>
        <p:spPr>
          <a:xfrm>
            <a:off x="2621274" y="4845751"/>
            <a:ext cx="1757680" cy="86423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59055" rIns="0" bIns="0" rtlCol="0">
            <a:spAutoFit/>
          </a:bodyPr>
          <a:lstStyle/>
          <a:p>
            <a:pPr marL="191770" marR="150495" indent="-32384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ecksum  Generator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9ED2EF0-5E51-4C1D-8839-E71D7A24293C}"/>
              </a:ext>
            </a:extLst>
          </p:cNvPr>
          <p:cNvSpPr txBox="1"/>
          <p:nvPr/>
        </p:nvSpPr>
        <p:spPr>
          <a:xfrm>
            <a:off x="6673589" y="5965892"/>
            <a:ext cx="1077595" cy="559435"/>
          </a:xfrm>
          <a:prstGeom prst="rect">
            <a:avLst/>
          </a:prstGeom>
          <a:solidFill>
            <a:srgbClr val="750E6C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5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B0D0E77-E047-481F-A409-9E002951AE2C}"/>
              </a:ext>
            </a:extLst>
          </p:cNvPr>
          <p:cNvSpPr txBox="1"/>
          <p:nvPr/>
        </p:nvSpPr>
        <p:spPr>
          <a:xfrm>
            <a:off x="4122413" y="5965892"/>
            <a:ext cx="2551430" cy="55943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3540DCC-F1D8-40AE-B08F-90B6DDC8D184}"/>
              </a:ext>
            </a:extLst>
          </p:cNvPr>
          <p:cNvSpPr txBox="1"/>
          <p:nvPr/>
        </p:nvSpPr>
        <p:spPr>
          <a:xfrm>
            <a:off x="7007345" y="3935924"/>
            <a:ext cx="2551430" cy="55943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22D484F-13D4-4C03-8C12-A4F264C3A321}"/>
              </a:ext>
            </a:extLst>
          </p:cNvPr>
          <p:cNvSpPr txBox="1"/>
          <p:nvPr/>
        </p:nvSpPr>
        <p:spPr>
          <a:xfrm>
            <a:off x="7405110" y="4845751"/>
            <a:ext cx="1757680" cy="86423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11150" marR="151130" indent="-152400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ecksum  Checker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720DF97F-420C-4326-9D2E-BA6FC9825445}"/>
              </a:ext>
            </a:extLst>
          </p:cNvPr>
          <p:cNvSpPr/>
          <p:nvPr/>
        </p:nvSpPr>
        <p:spPr>
          <a:xfrm>
            <a:off x="3293357" y="4495232"/>
            <a:ext cx="414655" cy="367665"/>
          </a:xfrm>
          <a:custGeom>
            <a:avLst/>
            <a:gdLst/>
            <a:ahLst/>
            <a:cxnLst/>
            <a:rect l="l" t="t" r="r" b="b"/>
            <a:pathLst>
              <a:path w="414655" h="367664">
                <a:moveTo>
                  <a:pt x="414527" y="183642"/>
                </a:moveTo>
                <a:lnTo>
                  <a:pt x="0" y="183642"/>
                </a:lnTo>
                <a:lnTo>
                  <a:pt x="207263" y="367284"/>
                </a:lnTo>
                <a:lnTo>
                  <a:pt x="414527" y="183642"/>
                </a:lnTo>
                <a:close/>
              </a:path>
              <a:path w="414655" h="367664">
                <a:moveTo>
                  <a:pt x="310895" y="0"/>
                </a:moveTo>
                <a:lnTo>
                  <a:pt x="103631" y="0"/>
                </a:lnTo>
                <a:lnTo>
                  <a:pt x="103631" y="183642"/>
                </a:lnTo>
                <a:lnTo>
                  <a:pt x="310895" y="183642"/>
                </a:lnTo>
                <a:lnTo>
                  <a:pt x="310895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17DA3BD-29A3-40A4-A8AC-6FF5BE42A8F0}"/>
              </a:ext>
            </a:extLst>
          </p:cNvPr>
          <p:cNvSpPr/>
          <p:nvPr/>
        </p:nvSpPr>
        <p:spPr>
          <a:xfrm>
            <a:off x="3401561" y="5709859"/>
            <a:ext cx="739140" cy="715010"/>
          </a:xfrm>
          <a:custGeom>
            <a:avLst/>
            <a:gdLst/>
            <a:ahLst/>
            <a:cxnLst/>
            <a:rect l="l" t="t" r="r" b="b"/>
            <a:pathLst>
              <a:path w="739139" h="715010">
                <a:moveTo>
                  <a:pt x="195580" y="0"/>
                </a:moveTo>
                <a:lnTo>
                  <a:pt x="0" y="0"/>
                </a:lnTo>
                <a:lnTo>
                  <a:pt x="0" y="321170"/>
                </a:lnTo>
                <a:lnTo>
                  <a:pt x="3389" y="367380"/>
                </a:lnTo>
                <a:lnTo>
                  <a:pt x="13235" y="411486"/>
                </a:lnTo>
                <a:lnTo>
                  <a:pt x="29055" y="453002"/>
                </a:lnTo>
                <a:lnTo>
                  <a:pt x="50364" y="491445"/>
                </a:lnTo>
                <a:lnTo>
                  <a:pt x="76681" y="526332"/>
                </a:lnTo>
                <a:lnTo>
                  <a:pt x="107522" y="557179"/>
                </a:lnTo>
                <a:lnTo>
                  <a:pt x="142404" y="583502"/>
                </a:lnTo>
                <a:lnTo>
                  <a:pt x="180843" y="604818"/>
                </a:lnTo>
                <a:lnTo>
                  <a:pt x="222356" y="620642"/>
                </a:lnTo>
                <a:lnTo>
                  <a:pt x="266461" y="630491"/>
                </a:lnTo>
                <a:lnTo>
                  <a:pt x="312674" y="633882"/>
                </a:lnTo>
                <a:lnTo>
                  <a:pt x="560451" y="633882"/>
                </a:lnTo>
                <a:lnTo>
                  <a:pt x="560451" y="714756"/>
                </a:lnTo>
                <a:lnTo>
                  <a:pt x="739140" y="536067"/>
                </a:lnTo>
                <a:lnTo>
                  <a:pt x="641324" y="438251"/>
                </a:lnTo>
                <a:lnTo>
                  <a:pt x="312674" y="438251"/>
                </a:lnTo>
                <a:lnTo>
                  <a:pt x="267106" y="429051"/>
                </a:lnTo>
                <a:lnTo>
                  <a:pt x="229885" y="403961"/>
                </a:lnTo>
                <a:lnTo>
                  <a:pt x="204785" y="366746"/>
                </a:lnTo>
                <a:lnTo>
                  <a:pt x="195580" y="321170"/>
                </a:lnTo>
                <a:lnTo>
                  <a:pt x="195580" y="0"/>
                </a:lnTo>
                <a:close/>
              </a:path>
              <a:path w="739139" h="715010">
                <a:moveTo>
                  <a:pt x="560451" y="357378"/>
                </a:moveTo>
                <a:lnTo>
                  <a:pt x="560451" y="438251"/>
                </a:lnTo>
                <a:lnTo>
                  <a:pt x="641324" y="438251"/>
                </a:lnTo>
                <a:lnTo>
                  <a:pt x="560451" y="35737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B5844FA-0856-494F-A74E-0773A593D2E4}"/>
              </a:ext>
            </a:extLst>
          </p:cNvPr>
          <p:cNvSpPr/>
          <p:nvPr/>
        </p:nvSpPr>
        <p:spPr>
          <a:xfrm>
            <a:off x="8080242" y="4495232"/>
            <a:ext cx="414655" cy="367665"/>
          </a:xfrm>
          <a:custGeom>
            <a:avLst/>
            <a:gdLst/>
            <a:ahLst/>
            <a:cxnLst/>
            <a:rect l="l" t="t" r="r" b="b"/>
            <a:pathLst>
              <a:path w="414654" h="367664">
                <a:moveTo>
                  <a:pt x="310895" y="183642"/>
                </a:moveTo>
                <a:lnTo>
                  <a:pt x="103631" y="183642"/>
                </a:lnTo>
                <a:lnTo>
                  <a:pt x="103631" y="367284"/>
                </a:lnTo>
                <a:lnTo>
                  <a:pt x="310895" y="367284"/>
                </a:lnTo>
                <a:lnTo>
                  <a:pt x="310895" y="183642"/>
                </a:lnTo>
                <a:close/>
              </a:path>
              <a:path w="414654" h="367664">
                <a:moveTo>
                  <a:pt x="207263" y="0"/>
                </a:moveTo>
                <a:lnTo>
                  <a:pt x="0" y="183642"/>
                </a:lnTo>
                <a:lnTo>
                  <a:pt x="414527" y="183642"/>
                </a:lnTo>
                <a:lnTo>
                  <a:pt x="207263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A11E155-E018-43D6-942E-2F85A8797C1D}"/>
              </a:ext>
            </a:extLst>
          </p:cNvPr>
          <p:cNvSpPr/>
          <p:nvPr/>
        </p:nvSpPr>
        <p:spPr>
          <a:xfrm>
            <a:off x="7751057" y="5697668"/>
            <a:ext cx="739140" cy="739140"/>
          </a:xfrm>
          <a:custGeom>
            <a:avLst/>
            <a:gdLst/>
            <a:ahLst/>
            <a:cxnLst/>
            <a:rect l="l" t="t" r="r" b="b"/>
            <a:pathLst>
              <a:path w="739140" h="739139">
                <a:moveTo>
                  <a:pt x="655447" y="184784"/>
                </a:moveTo>
                <a:lnTo>
                  <a:pt x="453263" y="184784"/>
                </a:lnTo>
                <a:lnTo>
                  <a:pt x="453263" y="415759"/>
                </a:lnTo>
                <a:lnTo>
                  <a:pt x="443743" y="462893"/>
                </a:lnTo>
                <a:lnTo>
                  <a:pt x="417782" y="501380"/>
                </a:lnTo>
                <a:lnTo>
                  <a:pt x="379271" y="527327"/>
                </a:lnTo>
                <a:lnTo>
                  <a:pt x="332104" y="536841"/>
                </a:lnTo>
                <a:lnTo>
                  <a:pt x="0" y="536841"/>
                </a:lnTo>
                <a:lnTo>
                  <a:pt x="0" y="739139"/>
                </a:lnTo>
                <a:lnTo>
                  <a:pt x="332104" y="739139"/>
                </a:lnTo>
                <a:lnTo>
                  <a:pt x="379882" y="735633"/>
                </a:lnTo>
                <a:lnTo>
                  <a:pt x="425485" y="725448"/>
                </a:lnTo>
                <a:lnTo>
                  <a:pt x="468411" y="709084"/>
                </a:lnTo>
                <a:lnTo>
                  <a:pt x="508161" y="687042"/>
                </a:lnTo>
                <a:lnTo>
                  <a:pt x="544235" y="659821"/>
                </a:lnTo>
                <a:lnTo>
                  <a:pt x="576131" y="627921"/>
                </a:lnTo>
                <a:lnTo>
                  <a:pt x="603350" y="591844"/>
                </a:lnTo>
                <a:lnTo>
                  <a:pt x="625392" y="552089"/>
                </a:lnTo>
                <a:lnTo>
                  <a:pt x="641755" y="509157"/>
                </a:lnTo>
                <a:lnTo>
                  <a:pt x="651940" y="463547"/>
                </a:lnTo>
                <a:lnTo>
                  <a:pt x="655447" y="415759"/>
                </a:lnTo>
                <a:lnTo>
                  <a:pt x="655447" y="184784"/>
                </a:lnTo>
                <a:close/>
              </a:path>
              <a:path w="739140" h="739139">
                <a:moveTo>
                  <a:pt x="554354" y="0"/>
                </a:moveTo>
                <a:lnTo>
                  <a:pt x="369570" y="184784"/>
                </a:lnTo>
                <a:lnTo>
                  <a:pt x="739140" y="184784"/>
                </a:lnTo>
                <a:lnTo>
                  <a:pt x="554354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6129BB5-2F59-4F80-BBC4-0244E04A6FAC}"/>
              </a:ext>
            </a:extLst>
          </p:cNvPr>
          <p:cNvSpPr txBox="1"/>
          <p:nvPr/>
        </p:nvSpPr>
        <p:spPr>
          <a:xfrm>
            <a:off x="6912349" y="6169516"/>
            <a:ext cx="60134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Additional Course Materials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0F6C31C-4B88-42AF-A54C-D928D031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894730"/>
            <a:ext cx="11593288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We are part of the Open Text Book Project</a:t>
            </a:r>
          </a:p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Selected &amp; Suggested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Readings</a:t>
            </a:r>
            <a:endParaRPr lang="en-US" altLang="zh-TW" dirty="0">
              <a:latin typeface="Arial"/>
              <a:cs typeface="Arial"/>
            </a:endParaRPr>
          </a:p>
          <a:p>
            <a:pPr marL="756285" lvl="1" indent="-287020">
              <a:lnSpc>
                <a:spcPct val="120000"/>
              </a:lnSpc>
              <a:spcBef>
                <a:spcPts val="0"/>
              </a:spcBef>
              <a:buChar char="–"/>
              <a:tabLst>
                <a:tab pos="756920" algn="l"/>
              </a:tabLst>
            </a:pP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Remzi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H.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Arpaci-Dusseau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and Andrea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C.</a:t>
            </a:r>
            <a:r>
              <a:rPr lang="en-US" altLang="zh-TW" sz="2200" spc="-2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Arpaci-Dusseau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200" spc="-5" dirty="0">
                <a:latin typeface="Arial"/>
                <a:cs typeface="Arial"/>
              </a:rPr>
              <a:t>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“Operating </a:t>
            </a:r>
            <a:r>
              <a:rPr lang="en-US" altLang="zh-TW" sz="2200" b="1" spc="-10" dirty="0">
                <a:solidFill>
                  <a:srgbClr val="333333"/>
                </a:solidFill>
                <a:latin typeface="Arial"/>
                <a:cs typeface="Arial"/>
              </a:rPr>
              <a:t>Systems: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Three Easy</a:t>
            </a:r>
            <a:r>
              <a:rPr lang="en-US" altLang="zh-TW" sz="22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Pieces”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Free online form:</a:t>
            </a:r>
            <a:r>
              <a:rPr lang="en-US" altLang="zh-TW"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lang="en-US" altLang="zh-TW" sz="2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http://pages.cs.wisc.edu/~remzi/OSTEP/</a:t>
            </a:r>
            <a:endParaRPr lang="en-US" altLang="zh-TW" sz="22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Ch 36 - 51</a:t>
            </a:r>
            <a:endParaRPr lang="en-US" altLang="zh-TW" sz="22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200" dirty="0"/>
              <a:t>Shawn T. O'Neil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200" spc="-5" dirty="0">
                <a:latin typeface="Arial"/>
                <a:cs typeface="Arial"/>
              </a:rPr>
              <a:t>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A Primer for Computational Biology”</a:t>
            </a: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Free online form: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  <a:hlinkClick r:id="rId4"/>
              </a:rPr>
              <a:t>https://open.oregonstate.education/computationalbiology/</a:t>
            </a:r>
            <a:endParaRPr lang="en-US" altLang="zh-TW" sz="2200" u="sng" spc="-5" dirty="0">
              <a:solidFill>
                <a:srgbClr val="333333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Part I, Ch 1 - 12</a:t>
            </a:r>
            <a:endParaRPr lang="en-US" altLang="zh-TW" sz="22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Max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Hailperin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200" spc="-5" dirty="0">
                <a:latin typeface="Arial"/>
                <a:cs typeface="Arial"/>
              </a:rPr>
              <a:t>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Operating Systems and Middleware: Supporting Controlled Interaction”</a:t>
            </a: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Free online form:</a:t>
            </a:r>
            <a:r>
              <a:rPr lang="en-US" altLang="zh-TW"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latin typeface="Arial"/>
                <a:cs typeface="Arial"/>
                <a:hlinkClick r:id="rId5"/>
              </a:rPr>
              <a:t>https://gustavus.edu/mcs/max/os-book/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2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200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Ch 7 - 8</a:t>
            </a: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717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Simplest Checksum: XOR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69552" y="996205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One simple way: </a:t>
            </a:r>
            <a:r>
              <a:rPr lang="en-US" altLang="zh-TW" sz="2800" b="1" spc="-10" dirty="0">
                <a:solidFill>
                  <a:srgbClr val="750E6C"/>
                </a:solidFill>
                <a:latin typeface="Consolas"/>
                <a:cs typeface="Consolas"/>
              </a:rPr>
              <a:t>exclusive </a:t>
            </a:r>
            <a:r>
              <a:rPr lang="en-US" altLang="zh-TW" sz="2800" b="1" spc="-5" dirty="0">
                <a:solidFill>
                  <a:srgbClr val="750E6C"/>
                </a:solidFill>
                <a:latin typeface="Consolas"/>
                <a:cs typeface="Consolas"/>
              </a:rPr>
              <a:t>or</a:t>
            </a:r>
            <a:r>
              <a:rPr lang="en-US" altLang="zh-TW" sz="2800" b="1" spc="50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(</a:t>
            </a:r>
            <a:r>
              <a:rPr lang="en-US" altLang="zh-TW" sz="2800" b="1" spc="-5" dirty="0">
                <a:solidFill>
                  <a:srgbClr val="750E6C"/>
                </a:solidFill>
                <a:latin typeface="Consolas"/>
                <a:cs typeface="Consolas"/>
              </a:rPr>
              <a:t>XOR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)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127000" indent="-342900">
              <a:lnSpc>
                <a:spcPct val="100000"/>
              </a:lnSpc>
              <a:spcBef>
                <a:spcPts val="74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Considering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4-byte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checksum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data block of  16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bytes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(lined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up in groups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4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bytes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 row):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– The checksum is computed by </a:t>
            </a:r>
            <a:r>
              <a:rPr lang="en-US" altLang="zh-TW" spc="-5" dirty="0" err="1">
                <a:solidFill>
                  <a:srgbClr val="333333"/>
                </a:solidFill>
                <a:latin typeface="Arial"/>
                <a:cs typeface="Arial"/>
              </a:rPr>
              <a:t>XOR’ing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over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lang="en-US" altLang="zh-TW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column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590"/>
              </a:spcBef>
            </a:pPr>
            <a:endParaRPr lang="en-US" altLang="zh-TW" b="1" spc="-5" dirty="0">
              <a:solidFill>
                <a:srgbClr val="750E6C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Collision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blocks have the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en-US" altLang="zh-TW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checksum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Limitation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Even number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error bits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 a</a:t>
            </a:r>
            <a:r>
              <a:rPr lang="en-US" altLang="zh-TW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column.</a:t>
            </a:r>
            <a:endParaRPr lang="en-US" altLang="zh-TW" b="1" spc="-5" dirty="0">
              <a:solidFill>
                <a:srgbClr val="750E6C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590"/>
              </a:spcBef>
            </a:pP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Bonus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Can you do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error correction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XOR?</a:t>
            </a:r>
            <a:endParaRPr lang="en-US" altLang="zh-TW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590"/>
              </a:spcBef>
            </a:pP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37CAD16-E40D-4B9C-9FB3-03BE7058AF18}"/>
              </a:ext>
            </a:extLst>
          </p:cNvPr>
          <p:cNvSpPr txBox="1"/>
          <p:nvPr/>
        </p:nvSpPr>
        <p:spPr>
          <a:xfrm>
            <a:off x="2621833" y="4233300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XO</a:t>
            </a:r>
            <a:r>
              <a:rPr sz="2400" spc="10" dirty="0">
                <a:latin typeface="Consolas"/>
                <a:cs typeface="Consolas"/>
              </a:rPr>
              <a:t>R</a:t>
            </a:r>
            <a:r>
              <a:rPr sz="2400" dirty="0"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F8D27B7-3179-486E-B519-59FDD3F53529}"/>
              </a:ext>
            </a:extLst>
          </p:cNvPr>
          <p:cNvSpPr txBox="1"/>
          <p:nvPr/>
        </p:nvSpPr>
        <p:spPr>
          <a:xfrm>
            <a:off x="1900066" y="4695072"/>
            <a:ext cx="1369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Ch</a:t>
            </a:r>
            <a:r>
              <a:rPr sz="2400" spc="10" dirty="0"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ck</a:t>
            </a:r>
            <a:r>
              <a:rPr sz="2400" spc="10" dirty="0">
                <a:latin typeface="Consolas"/>
                <a:cs typeface="Consolas"/>
              </a:rPr>
              <a:t>s</a:t>
            </a:r>
            <a:r>
              <a:rPr sz="2400" dirty="0">
                <a:latin typeface="Consolas"/>
                <a:cs typeface="Consolas"/>
              </a:rPr>
              <a:t>um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55E1D38-3EA6-4ACA-BCAA-2504023171F6}"/>
              </a:ext>
            </a:extLst>
          </p:cNvPr>
          <p:cNvSpPr txBox="1"/>
          <p:nvPr/>
        </p:nvSpPr>
        <p:spPr>
          <a:xfrm>
            <a:off x="3381597" y="2942091"/>
            <a:ext cx="359410" cy="172529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2855"/>
              </a:lnSpc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00</a:t>
            </a:r>
            <a:endParaRPr sz="24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01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96629FC-7224-405F-8114-FA8CB0FACEDE}"/>
              </a:ext>
            </a:extLst>
          </p:cNvPr>
          <p:cNvSpPr txBox="1"/>
          <p:nvPr/>
        </p:nvSpPr>
        <p:spPr>
          <a:xfrm>
            <a:off x="3718148" y="2852936"/>
            <a:ext cx="557466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110110 01011110 11000100</a:t>
            </a:r>
            <a:r>
              <a:rPr sz="2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11001101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111010 00010100 10001010</a:t>
            </a:r>
            <a:r>
              <a:rPr sz="2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10010010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101100 11101111 00101100</a:t>
            </a:r>
            <a:r>
              <a:rPr sz="2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00111010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000000 10111110 11110110</a:t>
            </a:r>
            <a:r>
              <a:rPr sz="2400" spc="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01100110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156E84D-97CF-4887-B0DE-133FF0746864}"/>
              </a:ext>
            </a:extLst>
          </p:cNvPr>
          <p:cNvSpPr txBox="1"/>
          <p:nvPr/>
        </p:nvSpPr>
        <p:spPr>
          <a:xfrm>
            <a:off x="3381597" y="4681991"/>
            <a:ext cx="5911215" cy="41402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750E6C"/>
                </a:solidFill>
                <a:latin typeface="Consolas"/>
                <a:cs typeface="Consolas"/>
              </a:rPr>
              <a:t>0100000 00011011 10010100</a:t>
            </a:r>
            <a:r>
              <a:rPr sz="2400" spc="40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750E6C"/>
                </a:solidFill>
                <a:latin typeface="Consolas"/>
                <a:cs typeface="Consolas"/>
              </a:rPr>
              <a:t>00000011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0EA5EA1-F4A0-411D-A8FB-C292B6224227}"/>
              </a:ext>
            </a:extLst>
          </p:cNvPr>
          <p:cNvSpPr/>
          <p:nvPr/>
        </p:nvSpPr>
        <p:spPr>
          <a:xfrm>
            <a:off x="2455768" y="4677164"/>
            <a:ext cx="6925945" cy="0"/>
          </a:xfrm>
          <a:custGeom>
            <a:avLst/>
            <a:gdLst/>
            <a:ahLst/>
            <a:cxnLst/>
            <a:rect l="l" t="t" r="r" b="b"/>
            <a:pathLst>
              <a:path w="6925945">
                <a:moveTo>
                  <a:pt x="0" y="0"/>
                </a:moveTo>
                <a:lnTo>
                  <a:pt x="692569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750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Fletcher and CRC Checksum(s)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Fletcher Checksum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iteratively computes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two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check  bytes,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namely s1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s2,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follows: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– Assume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 block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consists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bytes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d1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d2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…,</a:t>
            </a:r>
            <a:r>
              <a:rPr lang="en-US" altLang="zh-TW" spc="-3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dn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35"/>
              </a:spcBef>
              <a:buNone/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1143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Cyclic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Redundancy Check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(CRC)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divides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data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 by an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agreed upon value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(k)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takes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remainder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of this division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checksum.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5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– It is one of the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most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commonly-used checksums</a:t>
            </a:r>
            <a:r>
              <a:rPr lang="en-US" altLang="zh-TW" spc="-40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pc="-35" dirty="0">
                <a:solidFill>
                  <a:srgbClr val="333333"/>
                </a:solidFill>
                <a:latin typeface="Arial"/>
                <a:cs typeface="Arial"/>
              </a:rPr>
              <a:t>today.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are good at detecting single-bit, double-bit,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even a large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portion of burst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errors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i="1" dirty="0">
                <a:solidFill>
                  <a:srgbClr val="333333"/>
                </a:solidFill>
                <a:latin typeface="Arial"/>
                <a:cs typeface="Arial"/>
              </a:rPr>
              <a:t>think about</a:t>
            </a:r>
            <a:r>
              <a:rPr lang="en-US" altLang="zh-TW" i="1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i="1" dirty="0">
                <a:solidFill>
                  <a:srgbClr val="333333"/>
                </a:solidFill>
                <a:latin typeface="Arial"/>
                <a:cs typeface="Arial"/>
              </a:rPr>
              <a:t>why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  <a:spcBef>
                <a:spcPts val="535"/>
              </a:spcBef>
            </a:pP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A67AEFF-68A1-4C23-B9D7-030F3CCA5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66134"/>
              </p:ext>
            </p:extLst>
          </p:nvPr>
        </p:nvGraphicFramePr>
        <p:xfrm>
          <a:off x="3826890" y="2276872"/>
          <a:ext cx="4751068" cy="205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=n;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++i)</a:t>
                      </a:r>
                      <a:r>
                        <a:rPr sz="2400" spc="-9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r>
                        <a:rPr sz="2400" spc="-3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(s1</a:t>
                      </a:r>
                      <a:r>
                        <a:rPr sz="2400" spc="-4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di)</a:t>
                      </a:r>
                      <a:r>
                        <a:rPr sz="2400" spc="-8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mod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790"/>
                        </a:lnSpc>
                      </a:pP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255;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r>
                        <a:rPr sz="2400" spc="-3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(s2</a:t>
                      </a:r>
                      <a:r>
                        <a:rPr sz="2400" spc="-4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s1)</a:t>
                      </a:r>
                      <a:r>
                        <a:rPr sz="2400" spc="-8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mod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790"/>
                        </a:lnSpc>
                      </a:pP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255;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31">
                <a:tc>
                  <a:txBody>
                    <a:bodyPr/>
                    <a:lstStyle/>
                    <a:p>
                      <a:pPr marL="12700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Checksum Layout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How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should checksums be stored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disk?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Given five data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D0, D1,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…, D4, 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call the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checksum 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C(Di).</a:t>
            </a:r>
            <a:endParaRPr lang="en-US" altLang="zh-TW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R"/>
              <a:tabLst>
                <a:tab pos="527685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checksum can be added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next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to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each</a:t>
            </a:r>
            <a:r>
              <a:rPr lang="en-US" altLang="zh-TW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block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R"/>
              <a:tabLst>
                <a:tab pos="527685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r>
              <a:rPr lang="en-US" altLang="zh-TW" dirty="0">
                <a:latin typeface="Arial"/>
                <a:cs typeface="Arial"/>
              </a:rPr>
              <a:t>     – Requiring disks be formatted with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non-512-byte sector</a:t>
            </a:r>
            <a:r>
              <a:rPr lang="en-US" altLang="zh-TW" dirty="0">
                <a:latin typeface="Arial"/>
                <a:cs typeface="Arial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2"/>
              <a:tabLst>
                <a:tab pos="527685" algn="l"/>
              </a:tabLst>
            </a:pPr>
            <a:r>
              <a:rPr lang="en-US" altLang="zh-TW" dirty="0">
                <a:latin typeface="Arial"/>
                <a:cs typeface="Arial"/>
              </a:rPr>
              <a:t>The checksums can be also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packed into a block</a:t>
            </a:r>
            <a:r>
              <a:rPr lang="en-US" altLang="zh-TW" dirty="0">
                <a:latin typeface="Arial"/>
                <a:cs typeface="Arial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R" startAt="2"/>
              <a:tabLst>
                <a:tab pos="52768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768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/>
                <a:cs typeface="Arial"/>
              </a:rPr>
              <a:t>     –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Working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on all disks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lang="en-US" altLang="zh-TW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10" dirty="0">
                <a:solidFill>
                  <a:srgbClr val="FF0000"/>
                </a:solidFill>
                <a:latin typeface="Arial"/>
                <a:cs typeface="Arial"/>
              </a:rPr>
              <a:t>efficient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4572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lang="en-US" altLang="zh-TW" spc="-3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writes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checksum block and the data</a:t>
            </a:r>
            <a:r>
              <a:rPr lang="en-US" altLang="zh-TW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pc="-1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400" spc="-10" dirty="0">
                <a:solidFill>
                  <a:srgbClr val="333333"/>
                </a:solidFill>
                <a:uFillTx/>
                <a:latin typeface="Arial"/>
                <a:cs typeface="Arial"/>
              </a:rPr>
              <a:t>	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4E70FCA-CA4D-4E51-B898-28A1660DF7AD}"/>
              </a:ext>
            </a:extLst>
          </p:cNvPr>
          <p:cNvSpPr/>
          <p:nvPr/>
        </p:nvSpPr>
        <p:spPr>
          <a:xfrm>
            <a:off x="3142084" y="2285052"/>
            <a:ext cx="6123770" cy="1224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0943EB8-8A9C-4DA6-832F-32FFC1C8AB39}"/>
              </a:ext>
            </a:extLst>
          </p:cNvPr>
          <p:cNvSpPr/>
          <p:nvPr/>
        </p:nvSpPr>
        <p:spPr>
          <a:xfrm>
            <a:off x="4410814" y="2357060"/>
            <a:ext cx="1194544" cy="1046464"/>
          </a:xfrm>
          <a:custGeom>
            <a:avLst/>
            <a:gdLst/>
            <a:ahLst/>
            <a:cxnLst/>
            <a:rect l="l" t="t" r="r" b="b"/>
            <a:pathLst>
              <a:path w="1181100" h="914400">
                <a:moveTo>
                  <a:pt x="0" y="914400"/>
                </a:moveTo>
                <a:lnTo>
                  <a:pt x="1181099" y="914400"/>
                </a:lnTo>
                <a:lnTo>
                  <a:pt x="11810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66E05D4-58C0-4776-8C22-7C9D99451C81}"/>
              </a:ext>
            </a:extLst>
          </p:cNvPr>
          <p:cNvSpPr/>
          <p:nvPr/>
        </p:nvSpPr>
        <p:spPr>
          <a:xfrm>
            <a:off x="3142084" y="4462933"/>
            <a:ext cx="6123770" cy="1139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D905D0D-2BDB-48D4-91DD-9E5E3A51595E}"/>
              </a:ext>
            </a:extLst>
          </p:cNvPr>
          <p:cNvSpPr/>
          <p:nvPr/>
        </p:nvSpPr>
        <p:spPr>
          <a:xfrm>
            <a:off x="5345027" y="4556659"/>
            <a:ext cx="976186" cy="924280"/>
          </a:xfrm>
          <a:custGeom>
            <a:avLst/>
            <a:gdLst/>
            <a:ahLst/>
            <a:cxnLst/>
            <a:rect l="l" t="t" r="r" b="b"/>
            <a:pathLst>
              <a:path w="965200" h="914400">
                <a:moveTo>
                  <a:pt x="0" y="914399"/>
                </a:moveTo>
                <a:lnTo>
                  <a:pt x="964691" y="914399"/>
                </a:lnTo>
                <a:lnTo>
                  <a:pt x="964691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3366780-8324-4CF1-811B-621ADF917650}"/>
              </a:ext>
            </a:extLst>
          </p:cNvPr>
          <p:cNvSpPr/>
          <p:nvPr/>
        </p:nvSpPr>
        <p:spPr>
          <a:xfrm>
            <a:off x="3232761" y="4556659"/>
            <a:ext cx="1191975" cy="924280"/>
          </a:xfrm>
          <a:custGeom>
            <a:avLst/>
            <a:gdLst/>
            <a:ahLst/>
            <a:cxnLst/>
            <a:rect l="l" t="t" r="r" b="b"/>
            <a:pathLst>
              <a:path w="1178560" h="914400">
                <a:moveTo>
                  <a:pt x="0" y="914399"/>
                </a:moveTo>
                <a:lnTo>
                  <a:pt x="1178052" y="914399"/>
                </a:lnTo>
                <a:lnTo>
                  <a:pt x="1178052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888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Misdirected Writes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939682"/>
            <a:ext cx="11017224" cy="5616942"/>
          </a:xfrm>
        </p:spPr>
        <p:txBody>
          <a:bodyPr anchor="t">
            <a:noAutofit/>
          </a:bodyPr>
          <a:lstStyle/>
          <a:p>
            <a:pPr marL="355600" marR="1190625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Recall: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corruption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occur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buggy</a:t>
            </a:r>
            <a:r>
              <a:rPr lang="en-US" altLang="zh-TW" sz="2800" spc="-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firmware writes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wrong</a:t>
            </a:r>
            <a:r>
              <a:rPr lang="en-US" altLang="zh-TW" sz="2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location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This failure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mode is called a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misdirected</a:t>
            </a:r>
            <a:r>
              <a:rPr lang="en-US" altLang="zh-TW" sz="2400" b="1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latin typeface="Arial"/>
                <a:cs typeface="Arial"/>
              </a:rPr>
              <a:t>Solution: Adding a </a:t>
            </a:r>
            <a:r>
              <a:rPr lang="en-US" altLang="zh-TW" sz="2800" dirty="0">
                <a:latin typeface="Arial"/>
                <a:cs typeface="Arial"/>
              </a:rPr>
              <a:t>little </a:t>
            </a:r>
            <a:r>
              <a:rPr lang="en-US" altLang="zh-TW" sz="2800" spc="-5" dirty="0">
                <a:latin typeface="Arial"/>
                <a:cs typeface="Arial"/>
              </a:rPr>
              <a:t>more </a:t>
            </a:r>
            <a:r>
              <a:rPr lang="en-US" altLang="zh-TW" sz="2800" dirty="0">
                <a:latin typeface="Arial"/>
                <a:cs typeface="Arial"/>
              </a:rPr>
              <a:t>information </a:t>
            </a:r>
            <a:r>
              <a:rPr lang="en-US" altLang="zh-TW" sz="2800" spc="-5" dirty="0">
                <a:latin typeface="Arial"/>
                <a:cs typeface="Arial"/>
              </a:rPr>
              <a:t>to</a:t>
            </a:r>
            <a:r>
              <a:rPr lang="en-US" altLang="zh-TW" sz="2800" spc="-100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checksum.</a:t>
            </a: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latin typeface="Arial"/>
                <a:cs typeface="Arial"/>
              </a:rPr>
              <a:t>The </a:t>
            </a:r>
            <a:r>
              <a:rPr lang="en-US" altLang="zh-TW" sz="2400" b="1" spc="-5" dirty="0">
                <a:latin typeface="Arial"/>
                <a:cs typeface="Arial"/>
              </a:rPr>
              <a:t>physical </a:t>
            </a:r>
            <a:r>
              <a:rPr lang="en-US" altLang="zh-TW" sz="2400" b="1" dirty="0">
                <a:latin typeface="Arial"/>
                <a:cs typeface="Arial"/>
              </a:rPr>
              <a:t>identifier (ID) </a:t>
            </a:r>
            <a:r>
              <a:rPr lang="en-US" altLang="zh-TW" sz="2400" spc="-5" dirty="0">
                <a:latin typeface="Arial"/>
                <a:cs typeface="Arial"/>
              </a:rPr>
              <a:t>can be used </a:t>
            </a:r>
            <a:r>
              <a:rPr lang="en-US" altLang="zh-TW" sz="2400" dirty="0">
                <a:latin typeface="Arial"/>
                <a:cs typeface="Arial"/>
              </a:rPr>
              <a:t>to verify </a:t>
            </a:r>
            <a:r>
              <a:rPr lang="en-US" altLang="zh-TW" sz="2400" spc="-5" dirty="0">
                <a:latin typeface="Arial"/>
                <a:cs typeface="Arial"/>
              </a:rPr>
              <a:t>whether  the data chuck </a:t>
            </a:r>
            <a:r>
              <a:rPr lang="en-US" altLang="zh-TW" sz="2400" dirty="0">
                <a:latin typeface="Arial"/>
                <a:cs typeface="Arial"/>
              </a:rPr>
              <a:t>resides </a:t>
            </a:r>
            <a:r>
              <a:rPr lang="en-US" altLang="zh-TW" sz="2400" spc="-5" dirty="0">
                <a:latin typeface="Arial"/>
                <a:cs typeface="Arial"/>
              </a:rPr>
              <a:t>within a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“correct”</a:t>
            </a:r>
            <a:r>
              <a:rPr lang="en-US" altLang="zh-TW" sz="24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location.</a:t>
            </a: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Redundancy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always the key for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both error detection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(in this case)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recovery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(in others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RAID).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D663804-1A6A-4B24-8C5D-C299CA5C0078}"/>
              </a:ext>
            </a:extLst>
          </p:cNvPr>
          <p:cNvSpPr/>
          <p:nvPr/>
        </p:nvSpPr>
        <p:spPr>
          <a:xfrm>
            <a:off x="2653185" y="3645024"/>
            <a:ext cx="6421036" cy="2113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03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772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Lost Writes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Lost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 informs the upper layer that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 write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completed but 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8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persisted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Basic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checksum with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physical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identity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does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help.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6146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old block likely has a matching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checksum,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the  physical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used above will also be</a:t>
            </a:r>
            <a:r>
              <a:rPr lang="en-US" altLang="zh-TW" sz="24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correct.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Possible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Solutions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Read-after-Write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9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It may double the</a:t>
            </a:r>
            <a:r>
              <a:rPr lang="en-US" altLang="zh-TW"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I/O.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Maintain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additional checksum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elsewhere in the</a:t>
            </a:r>
            <a:r>
              <a:rPr lang="en-US" altLang="zh-TW" sz="24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It still can’t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solve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problem if both writes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lang="en-US" altLang="zh-TW"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lost.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2547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Internals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248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Scrubbing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Unchecked data are problematic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for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reliable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164274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Bit rot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could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accumulate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eventually become 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unrecoverable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anymore.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–"/>
            </a:pPr>
            <a:endParaRPr lang="en-US" altLang="zh-TW"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Disk scrubbing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periodic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lang="en-US" altLang="zh-TW" sz="2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that: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Reads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through every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block;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Checks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whether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checksums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still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valid;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Repairs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problem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needed;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Scheduled on a nightly or weekly</a:t>
            </a:r>
            <a:r>
              <a:rPr lang="en-US" altLang="zh-TW" sz="24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basis.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AE574D4-ACD5-4366-BF49-59BEEC16BB44}"/>
              </a:ext>
            </a:extLst>
          </p:cNvPr>
          <p:cNvSpPr/>
          <p:nvPr/>
        </p:nvSpPr>
        <p:spPr>
          <a:xfrm>
            <a:off x="8885910" y="4221088"/>
            <a:ext cx="2147685" cy="2147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03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Layer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Internals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Reconstruction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Integrity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Error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Corruption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375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Layer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Internals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Reconstruction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Integrity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Error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Corruption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9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Generic Block Layer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764704"/>
            <a:ext cx="11017224" cy="5791919"/>
          </a:xfrm>
        </p:spPr>
        <p:txBody>
          <a:bodyPr anchor="t">
            <a:noAutofit/>
          </a:bodyPr>
          <a:lstStyle/>
          <a:p>
            <a:pPr marL="355600" marR="2254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Generic Block Layer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kernel component that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handles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requests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for all block devices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in</a:t>
            </a:r>
            <a:r>
              <a:rPr lang="en-US" altLang="zh-TW" sz="2800" spc="14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Thanks to this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abstraction,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kernel may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easily: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Schedule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I/O requests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I/O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HDD);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Implement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data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buffer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keep data blocks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optimize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I/O;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Manage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logical volumes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 disk </a:t>
            </a:r>
            <a:r>
              <a:rPr lang="en-US" altLang="zh-TW" sz="2400" dirty="0">
                <a:solidFill>
                  <a:srgbClr val="333333"/>
                </a:solidFill>
                <a:latin typeface="Wingdings"/>
                <a:cs typeface="Wingdings"/>
              </a:rPr>
              <a:t></a:t>
            </a:r>
            <a:r>
              <a:rPr lang="en-US" altLang="zh-TW"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many</a:t>
            </a:r>
            <a:r>
              <a:rPr lang="en-US" altLang="zh-TW" sz="24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volumes);</a:t>
            </a: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Implement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RAID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many </a:t>
            </a:r>
            <a:r>
              <a:rPr lang="en-US" altLang="zh-TW" sz="2400" dirty="0">
                <a:solidFill>
                  <a:srgbClr val="333333"/>
                </a:solidFill>
                <a:latin typeface="Wingdings"/>
                <a:cs typeface="Wingdings"/>
              </a:rPr>
              <a:t></a:t>
            </a:r>
            <a:r>
              <a:rPr lang="en-US" altLang="zh-TW"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one), and so</a:t>
            </a:r>
            <a:r>
              <a:rPr lang="en-US" altLang="zh-TW" sz="2400" spc="-3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on.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–"/>
              <a:tabLst>
                <a:tab pos="75692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CF5CB8-27FA-4433-8A18-7325CB8AF4AA}"/>
              </a:ext>
            </a:extLst>
          </p:cNvPr>
          <p:cNvSpPr txBox="1"/>
          <p:nvPr/>
        </p:nvSpPr>
        <p:spPr>
          <a:xfrm>
            <a:off x="9700763" y="6190642"/>
            <a:ext cx="72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22E60C-E9D6-4E41-8A5C-43966D504157}"/>
              </a:ext>
            </a:extLst>
          </p:cNvPr>
          <p:cNvSpPr/>
          <p:nvPr/>
        </p:nvSpPr>
        <p:spPr>
          <a:xfrm>
            <a:off x="1846703" y="6162957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5">
                <a:moveTo>
                  <a:pt x="0" y="0"/>
                </a:moveTo>
                <a:lnTo>
                  <a:pt x="8639937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224AAB7-605D-4984-836B-9967499B313F}"/>
              </a:ext>
            </a:extLst>
          </p:cNvPr>
          <p:cNvSpPr/>
          <p:nvPr/>
        </p:nvSpPr>
        <p:spPr>
          <a:xfrm>
            <a:off x="9647297" y="4715157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343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8888538-6793-40E0-B1F3-6FD7E14FEC24}"/>
              </a:ext>
            </a:extLst>
          </p:cNvPr>
          <p:cNvSpPr txBox="1"/>
          <p:nvPr/>
        </p:nvSpPr>
        <p:spPr>
          <a:xfrm>
            <a:off x="9732387" y="3991765"/>
            <a:ext cx="67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 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013CD1B-8D30-4BE6-BC73-A08CF2E1179B}"/>
              </a:ext>
            </a:extLst>
          </p:cNvPr>
          <p:cNvSpPr txBox="1"/>
          <p:nvPr/>
        </p:nvSpPr>
        <p:spPr>
          <a:xfrm>
            <a:off x="1845940" y="4537610"/>
            <a:ext cx="7801609" cy="32766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Arial"/>
                <a:cs typeface="Arial"/>
              </a:rPr>
              <a:t>POSIX API </a:t>
            </a:r>
            <a:r>
              <a:rPr sz="1800" spc="-5" dirty="0">
                <a:latin typeface="Arial"/>
                <a:cs typeface="Arial"/>
              </a:rPr>
              <a:t>[open, read, </a:t>
            </a:r>
            <a:r>
              <a:rPr sz="1800" spc="-10" dirty="0">
                <a:latin typeface="Arial"/>
                <a:cs typeface="Arial"/>
              </a:rPr>
              <a:t>write, </a:t>
            </a:r>
            <a:r>
              <a:rPr sz="1800" spc="-5" dirty="0">
                <a:latin typeface="Arial"/>
                <a:cs typeface="Arial"/>
              </a:rPr>
              <a:t>close,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5FB2F83-BAD5-4BFE-BE96-7BEF375C7A6A}"/>
              </a:ext>
            </a:extLst>
          </p:cNvPr>
          <p:cNvSpPr txBox="1"/>
          <p:nvPr/>
        </p:nvSpPr>
        <p:spPr>
          <a:xfrm>
            <a:off x="4476364" y="5368191"/>
            <a:ext cx="5171440" cy="32956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Generic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[block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read/write]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409182EE-46E7-4369-A182-37B27D513982}"/>
              </a:ext>
            </a:extLst>
          </p:cNvPr>
          <p:cNvSpPr txBox="1"/>
          <p:nvPr/>
        </p:nvSpPr>
        <p:spPr>
          <a:xfrm>
            <a:off x="4476364" y="5784242"/>
            <a:ext cx="5171440" cy="327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2159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Arial"/>
                <a:cs typeface="Arial"/>
              </a:rPr>
              <a:t>Block Device Driver [SCSI, </a:t>
            </a:r>
            <a:r>
              <a:rPr sz="1800" spc="-65" dirty="0">
                <a:latin typeface="Arial"/>
                <a:cs typeface="Arial"/>
              </a:rPr>
              <a:t>ATA, </a:t>
            </a:r>
            <a:r>
              <a:rPr sz="1800" spc="-5" dirty="0">
                <a:latin typeface="Arial"/>
                <a:cs typeface="Arial"/>
              </a:rPr>
              <a:t>USB,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6EA6569-C05B-457C-B897-BA604A686E5B}"/>
              </a:ext>
            </a:extLst>
          </p:cNvPr>
          <p:cNvSpPr txBox="1"/>
          <p:nvPr/>
        </p:nvSpPr>
        <p:spPr>
          <a:xfrm>
            <a:off x="1845940" y="4121559"/>
            <a:ext cx="7801609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215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36EF6A4-EC14-4E47-A8FC-665FF665F027}"/>
              </a:ext>
            </a:extLst>
          </p:cNvPr>
          <p:cNvSpPr txBox="1"/>
          <p:nvPr/>
        </p:nvSpPr>
        <p:spPr>
          <a:xfrm>
            <a:off x="7106789" y="4952139"/>
            <a:ext cx="2540635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B8FECFFB-D3E8-4AC5-8562-D36729B1A50C}"/>
              </a:ext>
            </a:extLst>
          </p:cNvPr>
          <p:cNvSpPr txBox="1"/>
          <p:nvPr/>
        </p:nvSpPr>
        <p:spPr>
          <a:xfrm>
            <a:off x="4476364" y="6198771"/>
            <a:ext cx="5171440" cy="5715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3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5" dirty="0">
                <a:latin typeface="Arial"/>
                <a:cs typeface="Arial"/>
              </a:rPr>
              <a:t> Device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[hard disk drive, solid-state drive,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8551A98-38C3-4B3F-A1DB-71BB4189DCED}"/>
              </a:ext>
            </a:extLst>
          </p:cNvPr>
          <p:cNvSpPr/>
          <p:nvPr/>
        </p:nvSpPr>
        <p:spPr>
          <a:xfrm>
            <a:off x="1845940" y="6198771"/>
            <a:ext cx="2542540" cy="571500"/>
          </a:xfrm>
          <a:custGeom>
            <a:avLst/>
            <a:gdLst/>
            <a:ahLst/>
            <a:cxnLst/>
            <a:rect l="l" t="t" r="r" b="b"/>
            <a:pathLst>
              <a:path w="2542540" h="571500">
                <a:moveTo>
                  <a:pt x="0" y="571499"/>
                </a:moveTo>
                <a:lnTo>
                  <a:pt x="2542032" y="571499"/>
                </a:lnTo>
                <a:lnTo>
                  <a:pt x="2542032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58F2757-3396-40BC-A8DE-5C8715EF56A4}"/>
              </a:ext>
            </a:extLst>
          </p:cNvPr>
          <p:cNvSpPr txBox="1"/>
          <p:nvPr/>
        </p:nvSpPr>
        <p:spPr>
          <a:xfrm>
            <a:off x="1917060" y="6192471"/>
            <a:ext cx="239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Char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[keyboard, mouse,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E07E34F-CAEF-4C12-BA35-736FD109E227}"/>
              </a:ext>
            </a:extLst>
          </p:cNvPr>
          <p:cNvSpPr txBox="1"/>
          <p:nvPr/>
        </p:nvSpPr>
        <p:spPr>
          <a:xfrm>
            <a:off x="1845940" y="5784242"/>
            <a:ext cx="2542540" cy="327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2159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70"/>
              </a:spcBef>
            </a:pPr>
            <a:r>
              <a:rPr sz="1800" spc="-25" dirty="0">
                <a:latin typeface="Arial"/>
                <a:cs typeface="Arial"/>
              </a:rPr>
              <a:t>Char. </a:t>
            </a: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ADA11B9-3978-4464-A992-611E47B93403}"/>
              </a:ext>
            </a:extLst>
          </p:cNvPr>
          <p:cNvSpPr txBox="1"/>
          <p:nvPr/>
        </p:nvSpPr>
        <p:spPr>
          <a:xfrm>
            <a:off x="9719687" y="5109872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C46AE888-659E-4A65-B3DF-1DB10C3F807A}"/>
              </a:ext>
            </a:extLst>
          </p:cNvPr>
          <p:cNvSpPr/>
          <p:nvPr/>
        </p:nvSpPr>
        <p:spPr>
          <a:xfrm>
            <a:off x="2970653" y="4952139"/>
            <a:ext cx="292735" cy="745490"/>
          </a:xfrm>
          <a:custGeom>
            <a:avLst/>
            <a:gdLst/>
            <a:ahLst/>
            <a:cxnLst/>
            <a:rect l="l" t="t" r="r" b="b"/>
            <a:pathLst>
              <a:path w="292735" h="745489">
                <a:moveTo>
                  <a:pt x="292608" y="598932"/>
                </a:moveTo>
                <a:lnTo>
                  <a:pt x="0" y="598932"/>
                </a:lnTo>
                <a:lnTo>
                  <a:pt x="146303" y="745236"/>
                </a:lnTo>
                <a:lnTo>
                  <a:pt x="292608" y="598932"/>
                </a:lnTo>
                <a:close/>
              </a:path>
              <a:path w="292735" h="745489">
                <a:moveTo>
                  <a:pt x="219456" y="146304"/>
                </a:moveTo>
                <a:lnTo>
                  <a:pt x="73152" y="146304"/>
                </a:lnTo>
                <a:lnTo>
                  <a:pt x="73152" y="598932"/>
                </a:lnTo>
                <a:lnTo>
                  <a:pt x="219456" y="598932"/>
                </a:lnTo>
                <a:lnTo>
                  <a:pt x="219456" y="146304"/>
                </a:lnTo>
                <a:close/>
              </a:path>
              <a:path w="292735" h="745489">
                <a:moveTo>
                  <a:pt x="146303" y="0"/>
                </a:moveTo>
                <a:lnTo>
                  <a:pt x="0" y="146304"/>
                </a:lnTo>
                <a:lnTo>
                  <a:pt x="292608" y="146304"/>
                </a:lnTo>
                <a:lnTo>
                  <a:pt x="14630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77006A5-CCED-4834-A204-08168AB17347}"/>
              </a:ext>
            </a:extLst>
          </p:cNvPr>
          <p:cNvSpPr txBox="1"/>
          <p:nvPr/>
        </p:nvSpPr>
        <p:spPr>
          <a:xfrm>
            <a:off x="4476364" y="4952139"/>
            <a:ext cx="2542540" cy="32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2222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Arial"/>
                <a:cs typeface="Arial"/>
              </a:rPr>
              <a:t>Raw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52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Generic Block</a:t>
            </a:r>
            <a:r>
              <a:rPr lang="en-US" altLang="zh-TW" sz="280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Layer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nexpensive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isk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RAID Interface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Internals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Fault Model: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Fail-Stop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Levels and</a:t>
            </a:r>
            <a:r>
              <a:rPr lang="en-US" altLang="zh-TW" sz="2400" spc="-9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Analysis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Capacity, 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Reliability,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RAID Reconstruction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Disk Failure Modes and</a:t>
            </a:r>
            <a:r>
              <a:rPr lang="en-US" altLang="zh-TW" sz="2400" spc="8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Latent Sector</a:t>
            </a:r>
            <a:r>
              <a:rPr lang="en-US" altLang="zh-TW" sz="2000" spc="-6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Error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Corruption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Lost</a:t>
            </a:r>
            <a:r>
              <a:rPr lang="en-US" altLang="zh-TW" sz="2000" spc="-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Writes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Scrubbing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2DD0560-431D-43EE-BD67-4FF13F542E97}"/>
              </a:ext>
            </a:extLst>
          </p:cNvPr>
          <p:cNvSpPr/>
          <p:nvPr/>
        </p:nvSpPr>
        <p:spPr>
          <a:xfrm>
            <a:off x="9062816" y="5673073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8F05396-A63B-4BBE-AC8D-6FE1B863BDB0}"/>
              </a:ext>
            </a:extLst>
          </p:cNvPr>
          <p:cNvSpPr/>
          <p:nvPr/>
        </p:nvSpPr>
        <p:spPr>
          <a:xfrm>
            <a:off x="9062054" y="139749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4D255A4-80E6-4CE2-9057-8B932B317516}"/>
              </a:ext>
            </a:extLst>
          </p:cNvPr>
          <p:cNvSpPr txBox="1"/>
          <p:nvPr/>
        </p:nvSpPr>
        <p:spPr>
          <a:xfrm>
            <a:off x="9405716" y="1473768"/>
            <a:ext cx="151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BAA64B6-2218-4497-B6CD-A1F500ADDD2D}"/>
              </a:ext>
            </a:extLst>
          </p:cNvPr>
          <p:cNvSpPr/>
          <p:nvPr/>
        </p:nvSpPr>
        <p:spPr>
          <a:xfrm>
            <a:off x="9062054" y="258773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7AC4687-8DB9-444C-B810-471359DD7FE7}"/>
              </a:ext>
            </a:extLst>
          </p:cNvPr>
          <p:cNvSpPr txBox="1"/>
          <p:nvPr/>
        </p:nvSpPr>
        <p:spPr>
          <a:xfrm>
            <a:off x="9352377" y="2664316"/>
            <a:ext cx="1617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DF833B9E-BF76-40FB-BE32-878B2DEC861E}"/>
              </a:ext>
            </a:extLst>
          </p:cNvPr>
          <p:cNvSpPr txBox="1"/>
          <p:nvPr/>
        </p:nvSpPr>
        <p:spPr>
          <a:xfrm>
            <a:off x="9062054" y="3700255"/>
            <a:ext cx="2197735" cy="4456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6939A73-23DA-4344-9862-5E9D2DDFE215}"/>
              </a:ext>
            </a:extLst>
          </p:cNvPr>
          <p:cNvSpPr/>
          <p:nvPr/>
        </p:nvSpPr>
        <p:spPr>
          <a:xfrm>
            <a:off x="9062054" y="4785343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7145DBB-1043-49BE-87A5-F0B5D7B12484}"/>
              </a:ext>
            </a:extLst>
          </p:cNvPr>
          <p:cNvSpPr txBox="1"/>
          <p:nvPr/>
        </p:nvSpPr>
        <p:spPr>
          <a:xfrm>
            <a:off x="9233504" y="4862560"/>
            <a:ext cx="1858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AB6E880-646F-4697-B8D5-E11905DBC3C1}"/>
              </a:ext>
            </a:extLst>
          </p:cNvPr>
          <p:cNvSpPr/>
          <p:nvPr/>
        </p:nvSpPr>
        <p:spPr>
          <a:xfrm>
            <a:off x="9935306" y="195070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826EA5-C6FB-4F18-BC11-3D0F2EB85E64}"/>
              </a:ext>
            </a:extLst>
          </p:cNvPr>
          <p:cNvSpPr/>
          <p:nvPr/>
        </p:nvSpPr>
        <p:spPr>
          <a:xfrm>
            <a:off x="9935306" y="314552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7BF16A9-B047-4678-8087-AAE3295791B0}"/>
              </a:ext>
            </a:extLst>
          </p:cNvPr>
          <p:cNvSpPr/>
          <p:nvPr/>
        </p:nvSpPr>
        <p:spPr>
          <a:xfrm>
            <a:off x="9935306" y="4245847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94710402-694F-47B9-B8C0-ED1CBD07C739}"/>
              </a:ext>
            </a:extLst>
          </p:cNvPr>
          <p:cNvSpPr txBox="1"/>
          <p:nvPr/>
        </p:nvSpPr>
        <p:spPr>
          <a:xfrm>
            <a:off x="9050116" y="1996170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611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B41210B9-D9A9-4870-810E-9AF8326CDB3D}"/>
              </a:ext>
            </a:extLst>
          </p:cNvPr>
          <p:cNvSpPr txBox="1"/>
          <p:nvPr/>
        </p:nvSpPr>
        <p:spPr>
          <a:xfrm>
            <a:off x="9497665" y="895918"/>
            <a:ext cx="1327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E6BA3FB-AC5F-42E1-BBD8-ABDE1FB95517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322325" y="0"/>
                </a:moveTo>
                <a:lnTo>
                  <a:pt x="257355" y="2218"/>
                </a:lnTo>
                <a:lnTo>
                  <a:pt x="196846" y="8582"/>
                </a:lnTo>
                <a:lnTo>
                  <a:pt x="142093" y="18651"/>
                </a:lnTo>
                <a:lnTo>
                  <a:pt x="94392" y="31988"/>
                </a:lnTo>
                <a:lnTo>
                  <a:pt x="55038" y="48152"/>
                </a:lnTo>
                <a:lnTo>
                  <a:pt x="6546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24" y="588615"/>
                </a:lnTo>
                <a:lnTo>
                  <a:pt x="94392" y="623331"/>
                </a:lnTo>
                <a:lnTo>
                  <a:pt x="142093" y="636668"/>
                </a:lnTo>
                <a:lnTo>
                  <a:pt x="196846" y="646737"/>
                </a:lnTo>
                <a:lnTo>
                  <a:pt x="257355" y="653101"/>
                </a:lnTo>
                <a:lnTo>
                  <a:pt x="322325" y="655320"/>
                </a:lnTo>
                <a:lnTo>
                  <a:pt x="387296" y="653101"/>
                </a:lnTo>
                <a:lnTo>
                  <a:pt x="447805" y="646737"/>
                </a:lnTo>
                <a:lnTo>
                  <a:pt x="502558" y="636668"/>
                </a:lnTo>
                <a:lnTo>
                  <a:pt x="550259" y="623331"/>
                </a:lnTo>
                <a:lnTo>
                  <a:pt x="589613" y="607167"/>
                </a:lnTo>
                <a:lnTo>
                  <a:pt x="638105" y="568112"/>
                </a:lnTo>
                <a:lnTo>
                  <a:pt x="644651" y="546100"/>
                </a:lnTo>
                <a:lnTo>
                  <a:pt x="644651" y="109220"/>
                </a:lnTo>
                <a:lnTo>
                  <a:pt x="619327" y="66704"/>
                </a:lnTo>
                <a:lnTo>
                  <a:pt x="550259" y="31988"/>
                </a:lnTo>
                <a:lnTo>
                  <a:pt x="502558" y="18651"/>
                </a:lnTo>
                <a:lnTo>
                  <a:pt x="447805" y="8582"/>
                </a:lnTo>
                <a:lnTo>
                  <a:pt x="387296" y="2218"/>
                </a:lnTo>
                <a:lnTo>
                  <a:pt x="322325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E8A5CB3-C782-419D-9E46-CD2ACC4A860C}"/>
              </a:ext>
            </a:extLst>
          </p:cNvPr>
          <p:cNvSpPr/>
          <p:nvPr/>
        </p:nvSpPr>
        <p:spPr>
          <a:xfrm>
            <a:off x="9062816" y="6088617"/>
            <a:ext cx="645160" cy="109220"/>
          </a:xfrm>
          <a:custGeom>
            <a:avLst/>
            <a:gdLst/>
            <a:ahLst/>
            <a:cxnLst/>
            <a:rect l="l" t="t" r="r" b="b"/>
            <a:pathLst>
              <a:path w="645159" h="109220">
                <a:moveTo>
                  <a:pt x="644651" y="0"/>
                </a:moveTo>
                <a:lnTo>
                  <a:pt x="619327" y="42515"/>
                </a:lnTo>
                <a:lnTo>
                  <a:pt x="550259" y="77231"/>
                </a:lnTo>
                <a:lnTo>
                  <a:pt x="502558" y="90568"/>
                </a:lnTo>
                <a:lnTo>
                  <a:pt x="447805" y="100637"/>
                </a:lnTo>
                <a:lnTo>
                  <a:pt x="387296" y="107001"/>
                </a:lnTo>
                <a:lnTo>
                  <a:pt x="322325" y="109219"/>
                </a:lnTo>
                <a:lnTo>
                  <a:pt x="257355" y="107001"/>
                </a:lnTo>
                <a:lnTo>
                  <a:pt x="196846" y="100637"/>
                </a:lnTo>
                <a:lnTo>
                  <a:pt x="142093" y="90568"/>
                </a:lnTo>
                <a:lnTo>
                  <a:pt x="94392" y="77231"/>
                </a:lnTo>
                <a:lnTo>
                  <a:pt x="55038" y="61067"/>
                </a:lnTo>
                <a:lnTo>
                  <a:pt x="6546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C8ED69E1-A66A-4335-9E68-037300A64C86}"/>
              </a:ext>
            </a:extLst>
          </p:cNvPr>
          <p:cNvSpPr/>
          <p:nvPr/>
        </p:nvSpPr>
        <p:spPr>
          <a:xfrm>
            <a:off x="9062816" y="5979397"/>
            <a:ext cx="645160" cy="655320"/>
          </a:xfrm>
          <a:custGeom>
            <a:avLst/>
            <a:gdLst/>
            <a:ahLst/>
            <a:cxnLst/>
            <a:rect l="l" t="t" r="r" b="b"/>
            <a:pathLst>
              <a:path w="645159" h="655320">
                <a:moveTo>
                  <a:pt x="0" y="109220"/>
                </a:moveTo>
                <a:lnTo>
                  <a:pt x="25324" y="66704"/>
                </a:lnTo>
                <a:lnTo>
                  <a:pt x="94392" y="31988"/>
                </a:lnTo>
                <a:lnTo>
                  <a:pt x="142093" y="18651"/>
                </a:lnTo>
                <a:lnTo>
                  <a:pt x="196846" y="8582"/>
                </a:lnTo>
                <a:lnTo>
                  <a:pt x="257355" y="2218"/>
                </a:lnTo>
                <a:lnTo>
                  <a:pt x="322325" y="0"/>
                </a:lnTo>
                <a:lnTo>
                  <a:pt x="387296" y="2218"/>
                </a:lnTo>
                <a:lnTo>
                  <a:pt x="447805" y="8582"/>
                </a:lnTo>
                <a:lnTo>
                  <a:pt x="502558" y="18651"/>
                </a:lnTo>
                <a:lnTo>
                  <a:pt x="550259" y="31988"/>
                </a:lnTo>
                <a:lnTo>
                  <a:pt x="589613" y="48152"/>
                </a:lnTo>
                <a:lnTo>
                  <a:pt x="638105" y="87207"/>
                </a:lnTo>
                <a:lnTo>
                  <a:pt x="644651" y="109220"/>
                </a:lnTo>
                <a:lnTo>
                  <a:pt x="644651" y="546100"/>
                </a:lnTo>
                <a:lnTo>
                  <a:pt x="619327" y="588615"/>
                </a:lnTo>
                <a:lnTo>
                  <a:pt x="550259" y="623331"/>
                </a:lnTo>
                <a:lnTo>
                  <a:pt x="502558" y="636668"/>
                </a:lnTo>
                <a:lnTo>
                  <a:pt x="447805" y="646737"/>
                </a:lnTo>
                <a:lnTo>
                  <a:pt x="387296" y="653101"/>
                </a:lnTo>
                <a:lnTo>
                  <a:pt x="322325" y="655320"/>
                </a:lnTo>
                <a:lnTo>
                  <a:pt x="257355" y="653101"/>
                </a:lnTo>
                <a:lnTo>
                  <a:pt x="196846" y="646737"/>
                </a:lnTo>
                <a:lnTo>
                  <a:pt x="142093" y="636668"/>
                </a:lnTo>
                <a:lnTo>
                  <a:pt x="94392" y="623331"/>
                </a:lnTo>
                <a:lnTo>
                  <a:pt x="55038" y="607167"/>
                </a:lnTo>
                <a:lnTo>
                  <a:pt x="6546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00CD450C-6D8F-4DA5-A2CA-EA1F9FBDDCF5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7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7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7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0E18F44-8432-42B1-A382-E0A7593CC2D6}"/>
              </a:ext>
            </a:extLst>
          </p:cNvPr>
          <p:cNvSpPr/>
          <p:nvPr/>
        </p:nvSpPr>
        <p:spPr>
          <a:xfrm>
            <a:off x="9707468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7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0F8BF2F1-D601-4CCE-BF26-693E424B17B6}"/>
              </a:ext>
            </a:extLst>
          </p:cNvPr>
          <p:cNvSpPr/>
          <p:nvPr/>
        </p:nvSpPr>
        <p:spPr>
          <a:xfrm>
            <a:off x="9707468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7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7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D4B1BA68-6A1B-4931-BBBC-98A78CC9C2FE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323088" y="0"/>
                </a:moveTo>
                <a:lnTo>
                  <a:pt x="257974" y="2218"/>
                </a:lnTo>
                <a:lnTo>
                  <a:pt x="197328" y="8582"/>
                </a:lnTo>
                <a:lnTo>
                  <a:pt x="142447" y="18651"/>
                </a:lnTo>
                <a:lnTo>
                  <a:pt x="94630" y="31988"/>
                </a:lnTo>
                <a:lnTo>
                  <a:pt x="55178" y="48152"/>
                </a:lnTo>
                <a:lnTo>
                  <a:pt x="6564" y="87207"/>
                </a:lnTo>
                <a:lnTo>
                  <a:pt x="0" y="109220"/>
                </a:lnTo>
                <a:lnTo>
                  <a:pt x="0" y="546100"/>
                </a:lnTo>
                <a:lnTo>
                  <a:pt x="25390" y="588615"/>
                </a:lnTo>
                <a:lnTo>
                  <a:pt x="94630" y="623331"/>
                </a:lnTo>
                <a:lnTo>
                  <a:pt x="142447" y="636668"/>
                </a:lnTo>
                <a:lnTo>
                  <a:pt x="197328" y="646737"/>
                </a:lnTo>
                <a:lnTo>
                  <a:pt x="257974" y="653101"/>
                </a:lnTo>
                <a:lnTo>
                  <a:pt x="323088" y="655320"/>
                </a:lnTo>
                <a:lnTo>
                  <a:pt x="388201" y="653101"/>
                </a:lnTo>
                <a:lnTo>
                  <a:pt x="448847" y="646737"/>
                </a:lnTo>
                <a:lnTo>
                  <a:pt x="503728" y="636668"/>
                </a:lnTo>
                <a:lnTo>
                  <a:pt x="551545" y="623331"/>
                </a:lnTo>
                <a:lnTo>
                  <a:pt x="590997" y="607167"/>
                </a:lnTo>
                <a:lnTo>
                  <a:pt x="639611" y="568112"/>
                </a:lnTo>
                <a:lnTo>
                  <a:pt x="646176" y="546100"/>
                </a:lnTo>
                <a:lnTo>
                  <a:pt x="646176" y="109220"/>
                </a:lnTo>
                <a:lnTo>
                  <a:pt x="620785" y="66704"/>
                </a:lnTo>
                <a:lnTo>
                  <a:pt x="551545" y="31988"/>
                </a:lnTo>
                <a:lnTo>
                  <a:pt x="503728" y="18651"/>
                </a:lnTo>
                <a:lnTo>
                  <a:pt x="448847" y="8582"/>
                </a:lnTo>
                <a:lnTo>
                  <a:pt x="388201" y="2218"/>
                </a:lnTo>
                <a:lnTo>
                  <a:pt x="323088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B7D389AD-6CCA-4D3A-A7F2-2DAF4D394B3A}"/>
              </a:ext>
            </a:extLst>
          </p:cNvPr>
          <p:cNvSpPr/>
          <p:nvPr/>
        </p:nvSpPr>
        <p:spPr>
          <a:xfrm>
            <a:off x="10614249" y="6088617"/>
            <a:ext cx="646430" cy="109220"/>
          </a:xfrm>
          <a:custGeom>
            <a:avLst/>
            <a:gdLst/>
            <a:ahLst/>
            <a:cxnLst/>
            <a:rect l="l" t="t" r="r" b="b"/>
            <a:pathLst>
              <a:path w="646429" h="109220">
                <a:moveTo>
                  <a:pt x="646176" y="0"/>
                </a:moveTo>
                <a:lnTo>
                  <a:pt x="620785" y="42515"/>
                </a:lnTo>
                <a:lnTo>
                  <a:pt x="551545" y="77231"/>
                </a:lnTo>
                <a:lnTo>
                  <a:pt x="503728" y="90568"/>
                </a:lnTo>
                <a:lnTo>
                  <a:pt x="448847" y="100637"/>
                </a:lnTo>
                <a:lnTo>
                  <a:pt x="388201" y="107001"/>
                </a:lnTo>
                <a:lnTo>
                  <a:pt x="323088" y="109219"/>
                </a:lnTo>
                <a:lnTo>
                  <a:pt x="257974" y="107001"/>
                </a:lnTo>
                <a:lnTo>
                  <a:pt x="197328" y="100637"/>
                </a:lnTo>
                <a:lnTo>
                  <a:pt x="142447" y="90568"/>
                </a:lnTo>
                <a:lnTo>
                  <a:pt x="94630" y="77231"/>
                </a:lnTo>
                <a:lnTo>
                  <a:pt x="55178" y="61067"/>
                </a:lnTo>
                <a:lnTo>
                  <a:pt x="6564" y="22012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CDC5EB7-98CB-4DA9-9C56-50C3012A03E1}"/>
              </a:ext>
            </a:extLst>
          </p:cNvPr>
          <p:cNvSpPr/>
          <p:nvPr/>
        </p:nvSpPr>
        <p:spPr>
          <a:xfrm>
            <a:off x="10614249" y="5979397"/>
            <a:ext cx="646430" cy="655320"/>
          </a:xfrm>
          <a:custGeom>
            <a:avLst/>
            <a:gdLst/>
            <a:ahLst/>
            <a:cxnLst/>
            <a:rect l="l" t="t" r="r" b="b"/>
            <a:pathLst>
              <a:path w="646429" h="655320">
                <a:moveTo>
                  <a:pt x="0" y="109220"/>
                </a:moveTo>
                <a:lnTo>
                  <a:pt x="25390" y="66704"/>
                </a:lnTo>
                <a:lnTo>
                  <a:pt x="94630" y="31988"/>
                </a:lnTo>
                <a:lnTo>
                  <a:pt x="142447" y="18651"/>
                </a:lnTo>
                <a:lnTo>
                  <a:pt x="197328" y="8582"/>
                </a:lnTo>
                <a:lnTo>
                  <a:pt x="257974" y="2218"/>
                </a:lnTo>
                <a:lnTo>
                  <a:pt x="323088" y="0"/>
                </a:lnTo>
                <a:lnTo>
                  <a:pt x="388201" y="2218"/>
                </a:lnTo>
                <a:lnTo>
                  <a:pt x="448847" y="8582"/>
                </a:lnTo>
                <a:lnTo>
                  <a:pt x="503728" y="18651"/>
                </a:lnTo>
                <a:lnTo>
                  <a:pt x="551545" y="31988"/>
                </a:lnTo>
                <a:lnTo>
                  <a:pt x="590997" y="48152"/>
                </a:lnTo>
                <a:lnTo>
                  <a:pt x="639611" y="87207"/>
                </a:lnTo>
                <a:lnTo>
                  <a:pt x="646176" y="109220"/>
                </a:lnTo>
                <a:lnTo>
                  <a:pt x="646176" y="546100"/>
                </a:lnTo>
                <a:lnTo>
                  <a:pt x="620785" y="588615"/>
                </a:lnTo>
                <a:lnTo>
                  <a:pt x="551545" y="623331"/>
                </a:lnTo>
                <a:lnTo>
                  <a:pt x="503728" y="636668"/>
                </a:lnTo>
                <a:lnTo>
                  <a:pt x="448847" y="646737"/>
                </a:lnTo>
                <a:lnTo>
                  <a:pt x="388201" y="653101"/>
                </a:lnTo>
                <a:lnTo>
                  <a:pt x="323088" y="655320"/>
                </a:lnTo>
                <a:lnTo>
                  <a:pt x="257974" y="653101"/>
                </a:lnTo>
                <a:lnTo>
                  <a:pt x="197328" y="646737"/>
                </a:lnTo>
                <a:lnTo>
                  <a:pt x="142447" y="636668"/>
                </a:lnTo>
                <a:lnTo>
                  <a:pt x="94630" y="623331"/>
                </a:lnTo>
                <a:lnTo>
                  <a:pt x="55178" y="607167"/>
                </a:lnTo>
                <a:lnTo>
                  <a:pt x="6564" y="568112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EA7C5B-40FF-45D3-B139-8DBDEC55352C}"/>
              </a:ext>
            </a:extLst>
          </p:cNvPr>
          <p:cNvSpPr txBox="1"/>
          <p:nvPr/>
        </p:nvSpPr>
        <p:spPr>
          <a:xfrm>
            <a:off x="9072723" y="6174114"/>
            <a:ext cx="218313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HDD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3300" spc="-7" baseline="18939" dirty="0">
                <a:latin typeface="Arial"/>
                <a:cs typeface="Arial"/>
              </a:rPr>
              <a:t>…</a:t>
            </a:r>
            <a:r>
              <a:rPr sz="3300" spc="-630" baseline="18939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71A4592D-70EC-4EEC-90BC-E9319E7123C1}"/>
              </a:ext>
            </a:extLst>
          </p:cNvPr>
          <p:cNvSpPr/>
          <p:nvPr/>
        </p:nvSpPr>
        <p:spPr>
          <a:xfrm>
            <a:off x="9935306" y="5344652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83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5">
            <a:extLst>
              <a:ext uri="{FF2B5EF4-FFF2-40B4-BE49-F238E27FC236}">
                <a16:creationId xmlns:a16="http://schemas.microsoft.com/office/drawing/2014/main" id="{6F046F9C-2136-4E66-BCEE-E46B39671E91}"/>
              </a:ext>
            </a:extLst>
          </p:cNvPr>
          <p:cNvSpPr/>
          <p:nvPr/>
        </p:nvSpPr>
        <p:spPr>
          <a:xfrm>
            <a:off x="7313188" y="5233592"/>
            <a:ext cx="3599815" cy="1397635"/>
          </a:xfrm>
          <a:custGeom>
            <a:avLst/>
            <a:gdLst/>
            <a:ahLst/>
            <a:cxnLst/>
            <a:rect l="l" t="t" r="r" b="b"/>
            <a:pathLst>
              <a:path w="3599815" h="1397635">
                <a:moveTo>
                  <a:pt x="3599688" y="0"/>
                </a:moveTo>
                <a:lnTo>
                  <a:pt x="3599688" y="1197864"/>
                </a:lnTo>
                <a:lnTo>
                  <a:pt x="3598025" y="1206524"/>
                </a:lnTo>
                <a:lnTo>
                  <a:pt x="3559241" y="1240147"/>
                </a:lnTo>
                <a:lnTo>
                  <a:pt x="3521516" y="1256244"/>
                </a:lnTo>
                <a:lnTo>
                  <a:pt x="3472288" y="1271783"/>
                </a:lnTo>
                <a:lnTo>
                  <a:pt x="3412098" y="1286707"/>
                </a:lnTo>
                <a:lnTo>
                  <a:pt x="3341487" y="1300953"/>
                </a:lnTo>
                <a:lnTo>
                  <a:pt x="3302442" y="1307804"/>
                </a:lnTo>
                <a:lnTo>
                  <a:pt x="3260995" y="1314463"/>
                </a:lnTo>
                <a:lnTo>
                  <a:pt x="3217212" y="1320923"/>
                </a:lnTo>
                <a:lnTo>
                  <a:pt x="3171161" y="1327176"/>
                </a:lnTo>
                <a:lnTo>
                  <a:pt x="3122910" y="1333216"/>
                </a:lnTo>
                <a:lnTo>
                  <a:pt x="3072526" y="1339034"/>
                </a:lnTo>
                <a:lnTo>
                  <a:pt x="3020078" y="1344622"/>
                </a:lnTo>
                <a:lnTo>
                  <a:pt x="2965631" y="1349974"/>
                </a:lnTo>
                <a:lnTo>
                  <a:pt x="2909255" y="1355082"/>
                </a:lnTo>
                <a:lnTo>
                  <a:pt x="2851016" y="1359939"/>
                </a:lnTo>
                <a:lnTo>
                  <a:pt x="2790981" y="1364536"/>
                </a:lnTo>
                <a:lnTo>
                  <a:pt x="2729220" y="1368867"/>
                </a:lnTo>
                <a:lnTo>
                  <a:pt x="2665798" y="1372924"/>
                </a:lnTo>
                <a:lnTo>
                  <a:pt x="2600784" y="1376700"/>
                </a:lnTo>
                <a:lnTo>
                  <a:pt x="2534245" y="1380186"/>
                </a:lnTo>
                <a:lnTo>
                  <a:pt x="2466249" y="1383376"/>
                </a:lnTo>
                <a:lnTo>
                  <a:pt x="2396863" y="1386262"/>
                </a:lnTo>
                <a:lnTo>
                  <a:pt x="2326154" y="1388837"/>
                </a:lnTo>
                <a:lnTo>
                  <a:pt x="2254191" y="1391092"/>
                </a:lnTo>
                <a:lnTo>
                  <a:pt x="2181041" y="1393021"/>
                </a:lnTo>
                <a:lnTo>
                  <a:pt x="2106771" y="1394616"/>
                </a:lnTo>
                <a:lnTo>
                  <a:pt x="2031448" y="1395870"/>
                </a:lnTo>
                <a:lnTo>
                  <a:pt x="1955141" y="1396775"/>
                </a:lnTo>
                <a:lnTo>
                  <a:pt x="1877917" y="1397323"/>
                </a:lnTo>
                <a:lnTo>
                  <a:pt x="1799843" y="1397508"/>
                </a:lnTo>
                <a:lnTo>
                  <a:pt x="1721770" y="1397323"/>
                </a:lnTo>
                <a:lnTo>
                  <a:pt x="1644546" y="1396775"/>
                </a:lnTo>
                <a:lnTo>
                  <a:pt x="1568239" y="1395870"/>
                </a:lnTo>
                <a:lnTo>
                  <a:pt x="1492916" y="1394616"/>
                </a:lnTo>
                <a:lnTo>
                  <a:pt x="1418646" y="1393021"/>
                </a:lnTo>
                <a:lnTo>
                  <a:pt x="1345496" y="1391092"/>
                </a:lnTo>
                <a:lnTo>
                  <a:pt x="1273533" y="1388837"/>
                </a:lnTo>
                <a:lnTo>
                  <a:pt x="1202824" y="1386262"/>
                </a:lnTo>
                <a:lnTo>
                  <a:pt x="1133438" y="1383376"/>
                </a:lnTo>
                <a:lnTo>
                  <a:pt x="1065442" y="1380186"/>
                </a:lnTo>
                <a:lnTo>
                  <a:pt x="998903" y="1376700"/>
                </a:lnTo>
                <a:lnTo>
                  <a:pt x="933889" y="1372924"/>
                </a:lnTo>
                <a:lnTo>
                  <a:pt x="870467" y="1368867"/>
                </a:lnTo>
                <a:lnTo>
                  <a:pt x="808706" y="1364536"/>
                </a:lnTo>
                <a:lnTo>
                  <a:pt x="748671" y="1359939"/>
                </a:lnTo>
                <a:lnTo>
                  <a:pt x="690432" y="1355082"/>
                </a:lnTo>
                <a:lnTo>
                  <a:pt x="634056" y="1349974"/>
                </a:lnTo>
                <a:lnTo>
                  <a:pt x="579609" y="1344622"/>
                </a:lnTo>
                <a:lnTo>
                  <a:pt x="527161" y="1339034"/>
                </a:lnTo>
                <a:lnTo>
                  <a:pt x="476777" y="1333216"/>
                </a:lnTo>
                <a:lnTo>
                  <a:pt x="428526" y="1327176"/>
                </a:lnTo>
                <a:lnTo>
                  <a:pt x="382475" y="1320923"/>
                </a:lnTo>
                <a:lnTo>
                  <a:pt x="338692" y="1314463"/>
                </a:lnTo>
                <a:lnTo>
                  <a:pt x="297245" y="1307804"/>
                </a:lnTo>
                <a:lnTo>
                  <a:pt x="258200" y="1300953"/>
                </a:lnTo>
                <a:lnTo>
                  <a:pt x="187589" y="1286707"/>
                </a:lnTo>
                <a:lnTo>
                  <a:pt x="127399" y="1271783"/>
                </a:lnTo>
                <a:lnTo>
                  <a:pt x="78171" y="1256244"/>
                </a:lnTo>
                <a:lnTo>
                  <a:pt x="40446" y="1240147"/>
                </a:lnTo>
                <a:lnTo>
                  <a:pt x="6606" y="1215090"/>
                </a:lnTo>
                <a:lnTo>
                  <a:pt x="0" y="1197864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u="sng" cap="none" dirty="0">
                <a:solidFill>
                  <a:schemeClr val="accent6"/>
                </a:solidFill>
              </a:rPr>
              <a:t>R</a:t>
            </a:r>
            <a:r>
              <a:rPr lang="en-US" altLang="zh-TW" sz="3600" b="1" cap="none" dirty="0"/>
              <a:t>edundant </a:t>
            </a:r>
            <a:r>
              <a:rPr lang="en-US" altLang="zh-TW" sz="3600" b="1" u="sng" cap="none" dirty="0">
                <a:solidFill>
                  <a:schemeClr val="accent6"/>
                </a:solidFill>
              </a:rPr>
              <a:t>A</a:t>
            </a:r>
            <a:r>
              <a:rPr lang="en-US" altLang="zh-TW" sz="3600" b="1" cap="none" dirty="0"/>
              <a:t>rrays of </a:t>
            </a:r>
            <a:r>
              <a:rPr lang="en-US" altLang="zh-TW" sz="3600" b="1" u="sng" cap="none" dirty="0">
                <a:solidFill>
                  <a:schemeClr val="accent6"/>
                </a:solidFill>
              </a:rPr>
              <a:t>I</a:t>
            </a:r>
            <a:r>
              <a:rPr lang="en-US" altLang="zh-TW" sz="3600" b="1" cap="none" dirty="0"/>
              <a:t>nexpensive </a:t>
            </a:r>
            <a:r>
              <a:rPr lang="en-US" altLang="zh-TW" sz="3600" b="1" u="sng" cap="none" dirty="0">
                <a:solidFill>
                  <a:schemeClr val="accent6"/>
                </a:solidFill>
              </a:rPr>
              <a:t>D</a:t>
            </a:r>
            <a:r>
              <a:rPr lang="en-US" altLang="zh-TW" sz="3600" b="1" cap="none" dirty="0"/>
              <a:t>isks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RAID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edundant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rrays of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nexpensive</a:t>
            </a:r>
            <a:r>
              <a:rPr lang="en-US" altLang="zh-TW" sz="2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isks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306070" lvl="1" indent="-287020">
              <a:lnSpc>
                <a:spcPct val="120000"/>
              </a:lnSpc>
              <a:spcBef>
                <a:spcPts val="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Aggregates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multiple physical disks as one logical (and  bigger)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20000"/>
              </a:lnSpc>
              <a:spcBef>
                <a:spcPts val="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Developed by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researchers at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Berkeley 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late</a:t>
            </a:r>
            <a:r>
              <a:rPr lang="en-US" altLang="zh-TW" sz="24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80s.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har char="–"/>
            </a:pPr>
            <a:endParaRPr lang="en-US" altLang="zh-TW"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offers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following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advantages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transparently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with the same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interface as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single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20000"/>
              </a:lnSpc>
              <a:spcBef>
                <a:spcPts val="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more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disks</a:t>
            </a:r>
          </a:p>
          <a:p>
            <a:pPr marL="756285" marR="5080" lvl="2" indent="-287020">
              <a:lnSpc>
                <a:spcPct val="120000"/>
              </a:lnSpc>
              <a:spcBef>
                <a:spcPts val="0"/>
              </a:spcBef>
              <a:buFont typeface="Arial"/>
              <a:buChar char="–"/>
              <a:tabLst>
                <a:tab pos="2997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fault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tolerance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by  maintaining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redundancy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2" indent="-287020">
              <a:lnSpc>
                <a:spcPct val="120000"/>
              </a:lnSpc>
              <a:spcBef>
                <a:spcPts val="0"/>
              </a:spcBef>
              <a:buFont typeface="Arial"/>
              <a:buChar char="–"/>
              <a:tabLst>
                <a:tab pos="2997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parallelism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756920" algn="l"/>
              </a:tabLst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09E57108-2EF1-400C-B013-3D45BB5379D4}"/>
              </a:ext>
            </a:extLst>
          </p:cNvPr>
          <p:cNvSpPr/>
          <p:nvPr/>
        </p:nvSpPr>
        <p:spPr>
          <a:xfrm>
            <a:off x="10073151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3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C2A44C80-E021-4EE2-9F60-12426994E221}"/>
              </a:ext>
            </a:extLst>
          </p:cNvPr>
          <p:cNvSpPr/>
          <p:nvPr/>
        </p:nvSpPr>
        <p:spPr>
          <a:xfrm>
            <a:off x="10073151" y="5856908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482DD2CC-3747-4F66-ABEA-00FF34033F46}"/>
              </a:ext>
            </a:extLst>
          </p:cNvPr>
          <p:cNvSpPr/>
          <p:nvPr/>
        </p:nvSpPr>
        <p:spPr>
          <a:xfrm>
            <a:off x="10073151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3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AEED7FCD-CC38-4914-8214-35D7F2C24344}"/>
              </a:ext>
            </a:extLst>
          </p:cNvPr>
          <p:cNvSpPr/>
          <p:nvPr/>
        </p:nvSpPr>
        <p:spPr>
          <a:xfrm>
            <a:off x="9190756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4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4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4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BA1B76FE-7753-4BB4-9998-FC68DEE5D13B}"/>
              </a:ext>
            </a:extLst>
          </p:cNvPr>
          <p:cNvSpPr/>
          <p:nvPr/>
        </p:nvSpPr>
        <p:spPr>
          <a:xfrm>
            <a:off x="9190756" y="5856908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4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197CF7E8-4CFD-4E85-B248-3159B661889C}"/>
              </a:ext>
            </a:extLst>
          </p:cNvPr>
          <p:cNvSpPr/>
          <p:nvPr/>
        </p:nvSpPr>
        <p:spPr>
          <a:xfrm>
            <a:off x="9190756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4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4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5A2BA593-4F14-49CE-B2BD-732191DA4962}"/>
              </a:ext>
            </a:extLst>
          </p:cNvPr>
          <p:cNvSpPr/>
          <p:nvPr/>
        </p:nvSpPr>
        <p:spPr>
          <a:xfrm>
            <a:off x="8308359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4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4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4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B28889A8-D034-43FE-9D42-DE7673244F4F}"/>
              </a:ext>
            </a:extLst>
          </p:cNvPr>
          <p:cNvSpPr/>
          <p:nvPr/>
        </p:nvSpPr>
        <p:spPr>
          <a:xfrm>
            <a:off x="8308359" y="5856908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4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C9126053-9999-4A69-9ED1-F99AD5FB4568}"/>
              </a:ext>
            </a:extLst>
          </p:cNvPr>
          <p:cNvSpPr/>
          <p:nvPr/>
        </p:nvSpPr>
        <p:spPr>
          <a:xfrm>
            <a:off x="8308359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4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4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FB4E78E0-2986-4231-960A-63181B6A5214}"/>
              </a:ext>
            </a:extLst>
          </p:cNvPr>
          <p:cNvSpPr/>
          <p:nvPr/>
        </p:nvSpPr>
        <p:spPr>
          <a:xfrm>
            <a:off x="7425964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3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BF80D6BC-4B95-4EC0-88C8-1A0ED022E6FA}"/>
              </a:ext>
            </a:extLst>
          </p:cNvPr>
          <p:cNvSpPr/>
          <p:nvPr/>
        </p:nvSpPr>
        <p:spPr>
          <a:xfrm>
            <a:off x="7425964" y="5856908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DC94BA1A-EE30-4F10-9A74-476A8D94013D}"/>
              </a:ext>
            </a:extLst>
          </p:cNvPr>
          <p:cNvSpPr/>
          <p:nvPr/>
        </p:nvSpPr>
        <p:spPr>
          <a:xfrm>
            <a:off x="7425964" y="5724321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3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D750127-518C-43FD-9F89-488715EAD1B4}"/>
              </a:ext>
            </a:extLst>
          </p:cNvPr>
          <p:cNvSpPr txBox="1"/>
          <p:nvPr/>
        </p:nvSpPr>
        <p:spPr>
          <a:xfrm>
            <a:off x="7498734" y="6000723"/>
            <a:ext cx="3227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715" algn="l"/>
                <a:tab pos="1777364" algn="l"/>
                <a:tab pos="2660015" algn="l"/>
              </a:tabLst>
            </a:pPr>
            <a:r>
              <a:rPr sz="2200" spc="-105" dirty="0">
                <a:latin typeface="Arial"/>
                <a:cs typeface="Arial"/>
              </a:rPr>
              <a:t>HDD	HDD	HDD	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37C99EE1-C302-4540-86A8-4B37B472279E}"/>
              </a:ext>
            </a:extLst>
          </p:cNvPr>
          <p:cNvSpPr/>
          <p:nvPr/>
        </p:nvSpPr>
        <p:spPr>
          <a:xfrm>
            <a:off x="7785627" y="557649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>
            <a:extLst>
              <a:ext uri="{FF2B5EF4-FFF2-40B4-BE49-F238E27FC236}">
                <a16:creationId xmlns:a16="http://schemas.microsoft.com/office/drawing/2014/main" id="{334BF19F-7EA3-407D-8255-0F944CFFDA0C}"/>
              </a:ext>
            </a:extLst>
          </p:cNvPr>
          <p:cNvSpPr/>
          <p:nvPr/>
        </p:nvSpPr>
        <p:spPr>
          <a:xfrm>
            <a:off x="8668023" y="557649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EE46E59D-27D5-45A6-A314-A283932692C5}"/>
              </a:ext>
            </a:extLst>
          </p:cNvPr>
          <p:cNvSpPr/>
          <p:nvPr/>
        </p:nvSpPr>
        <p:spPr>
          <a:xfrm>
            <a:off x="9564136" y="557649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BE2D627B-7ED2-447D-B0A2-B09E4D34ED5F}"/>
              </a:ext>
            </a:extLst>
          </p:cNvPr>
          <p:cNvSpPr/>
          <p:nvPr/>
        </p:nvSpPr>
        <p:spPr>
          <a:xfrm>
            <a:off x="10428244" y="557649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157E65E7-E453-4417-B89D-E3F4EF23E351}"/>
              </a:ext>
            </a:extLst>
          </p:cNvPr>
          <p:cNvSpPr/>
          <p:nvPr/>
        </p:nvSpPr>
        <p:spPr>
          <a:xfrm>
            <a:off x="7313188" y="5033948"/>
            <a:ext cx="3599815" cy="399415"/>
          </a:xfrm>
          <a:custGeom>
            <a:avLst/>
            <a:gdLst/>
            <a:ahLst/>
            <a:cxnLst/>
            <a:rect l="l" t="t" r="r" b="b"/>
            <a:pathLst>
              <a:path w="3599815" h="399414">
                <a:moveTo>
                  <a:pt x="3599688" y="199644"/>
                </a:moveTo>
                <a:lnTo>
                  <a:pt x="3573622" y="233683"/>
                </a:lnTo>
                <a:lnTo>
                  <a:pt x="3521516" y="258014"/>
                </a:lnTo>
                <a:lnTo>
                  <a:pt x="3472288" y="273553"/>
                </a:lnTo>
                <a:lnTo>
                  <a:pt x="3412098" y="288475"/>
                </a:lnTo>
                <a:lnTo>
                  <a:pt x="3341487" y="302722"/>
                </a:lnTo>
                <a:lnTo>
                  <a:pt x="3302442" y="309573"/>
                </a:lnTo>
                <a:lnTo>
                  <a:pt x="3260995" y="316232"/>
                </a:lnTo>
                <a:lnTo>
                  <a:pt x="3217212" y="322692"/>
                </a:lnTo>
                <a:lnTo>
                  <a:pt x="3171161" y="328946"/>
                </a:lnTo>
                <a:lnTo>
                  <a:pt x="3122910" y="334986"/>
                </a:lnTo>
                <a:lnTo>
                  <a:pt x="3072526" y="340804"/>
                </a:lnTo>
                <a:lnTo>
                  <a:pt x="3020078" y="346393"/>
                </a:lnTo>
                <a:lnTo>
                  <a:pt x="2965631" y="351746"/>
                </a:lnTo>
                <a:lnTo>
                  <a:pt x="2909255" y="356855"/>
                </a:lnTo>
                <a:lnTo>
                  <a:pt x="2851016" y="361712"/>
                </a:lnTo>
                <a:lnTo>
                  <a:pt x="2790981" y="366310"/>
                </a:lnTo>
                <a:lnTo>
                  <a:pt x="2729220" y="370641"/>
                </a:lnTo>
                <a:lnTo>
                  <a:pt x="2665798" y="374699"/>
                </a:lnTo>
                <a:lnTo>
                  <a:pt x="2600784" y="378475"/>
                </a:lnTo>
                <a:lnTo>
                  <a:pt x="2534245" y="381962"/>
                </a:lnTo>
                <a:lnTo>
                  <a:pt x="2466249" y="385153"/>
                </a:lnTo>
                <a:lnTo>
                  <a:pt x="2396863" y="388039"/>
                </a:lnTo>
                <a:lnTo>
                  <a:pt x="2326154" y="390614"/>
                </a:lnTo>
                <a:lnTo>
                  <a:pt x="2254191" y="392870"/>
                </a:lnTo>
                <a:lnTo>
                  <a:pt x="2181041" y="394800"/>
                </a:lnTo>
                <a:lnTo>
                  <a:pt x="2106771" y="396395"/>
                </a:lnTo>
                <a:lnTo>
                  <a:pt x="2031448" y="397649"/>
                </a:lnTo>
                <a:lnTo>
                  <a:pt x="1955141" y="398554"/>
                </a:lnTo>
                <a:lnTo>
                  <a:pt x="1877917" y="399103"/>
                </a:lnTo>
                <a:lnTo>
                  <a:pt x="1799843" y="399288"/>
                </a:lnTo>
                <a:lnTo>
                  <a:pt x="1721770" y="399103"/>
                </a:lnTo>
                <a:lnTo>
                  <a:pt x="1644546" y="398554"/>
                </a:lnTo>
                <a:lnTo>
                  <a:pt x="1568239" y="397649"/>
                </a:lnTo>
                <a:lnTo>
                  <a:pt x="1492916" y="396395"/>
                </a:lnTo>
                <a:lnTo>
                  <a:pt x="1418646" y="394800"/>
                </a:lnTo>
                <a:lnTo>
                  <a:pt x="1345496" y="392870"/>
                </a:lnTo>
                <a:lnTo>
                  <a:pt x="1273533" y="390614"/>
                </a:lnTo>
                <a:lnTo>
                  <a:pt x="1202824" y="388039"/>
                </a:lnTo>
                <a:lnTo>
                  <a:pt x="1133438" y="385153"/>
                </a:lnTo>
                <a:lnTo>
                  <a:pt x="1065442" y="381962"/>
                </a:lnTo>
                <a:lnTo>
                  <a:pt x="998903" y="378475"/>
                </a:lnTo>
                <a:lnTo>
                  <a:pt x="933889" y="374699"/>
                </a:lnTo>
                <a:lnTo>
                  <a:pt x="870467" y="370641"/>
                </a:lnTo>
                <a:lnTo>
                  <a:pt x="808706" y="366310"/>
                </a:lnTo>
                <a:lnTo>
                  <a:pt x="748671" y="361712"/>
                </a:lnTo>
                <a:lnTo>
                  <a:pt x="690432" y="356855"/>
                </a:lnTo>
                <a:lnTo>
                  <a:pt x="634056" y="351746"/>
                </a:lnTo>
                <a:lnTo>
                  <a:pt x="579609" y="346393"/>
                </a:lnTo>
                <a:lnTo>
                  <a:pt x="527161" y="340804"/>
                </a:lnTo>
                <a:lnTo>
                  <a:pt x="476777" y="334986"/>
                </a:lnTo>
                <a:lnTo>
                  <a:pt x="428526" y="328946"/>
                </a:lnTo>
                <a:lnTo>
                  <a:pt x="382475" y="322692"/>
                </a:lnTo>
                <a:lnTo>
                  <a:pt x="338692" y="316232"/>
                </a:lnTo>
                <a:lnTo>
                  <a:pt x="297245" y="309573"/>
                </a:lnTo>
                <a:lnTo>
                  <a:pt x="258200" y="302722"/>
                </a:lnTo>
                <a:lnTo>
                  <a:pt x="187589" y="288475"/>
                </a:lnTo>
                <a:lnTo>
                  <a:pt x="127399" y="273553"/>
                </a:lnTo>
                <a:lnTo>
                  <a:pt x="78171" y="258014"/>
                </a:lnTo>
                <a:lnTo>
                  <a:pt x="40446" y="241920"/>
                </a:lnTo>
                <a:lnTo>
                  <a:pt x="6606" y="216866"/>
                </a:lnTo>
                <a:lnTo>
                  <a:pt x="0" y="199644"/>
                </a:lnTo>
                <a:lnTo>
                  <a:pt x="1662" y="190985"/>
                </a:lnTo>
                <a:lnTo>
                  <a:pt x="40446" y="157367"/>
                </a:lnTo>
                <a:lnTo>
                  <a:pt x="78171" y="141273"/>
                </a:lnTo>
                <a:lnTo>
                  <a:pt x="127399" y="125734"/>
                </a:lnTo>
                <a:lnTo>
                  <a:pt x="187589" y="110812"/>
                </a:lnTo>
                <a:lnTo>
                  <a:pt x="258200" y="96565"/>
                </a:lnTo>
                <a:lnTo>
                  <a:pt x="297245" y="89714"/>
                </a:lnTo>
                <a:lnTo>
                  <a:pt x="338692" y="83055"/>
                </a:lnTo>
                <a:lnTo>
                  <a:pt x="382475" y="76595"/>
                </a:lnTo>
                <a:lnTo>
                  <a:pt x="428526" y="70341"/>
                </a:lnTo>
                <a:lnTo>
                  <a:pt x="476777" y="64301"/>
                </a:lnTo>
                <a:lnTo>
                  <a:pt x="527161" y="58483"/>
                </a:lnTo>
                <a:lnTo>
                  <a:pt x="579609" y="52894"/>
                </a:lnTo>
                <a:lnTo>
                  <a:pt x="634056" y="47541"/>
                </a:lnTo>
                <a:lnTo>
                  <a:pt x="690432" y="42432"/>
                </a:lnTo>
                <a:lnTo>
                  <a:pt x="748671" y="37575"/>
                </a:lnTo>
                <a:lnTo>
                  <a:pt x="808706" y="32977"/>
                </a:lnTo>
                <a:lnTo>
                  <a:pt x="870467" y="28646"/>
                </a:lnTo>
                <a:lnTo>
                  <a:pt x="933889" y="24588"/>
                </a:lnTo>
                <a:lnTo>
                  <a:pt x="998903" y="20812"/>
                </a:lnTo>
                <a:lnTo>
                  <a:pt x="1065442" y="17325"/>
                </a:lnTo>
                <a:lnTo>
                  <a:pt x="1133438" y="14134"/>
                </a:lnTo>
                <a:lnTo>
                  <a:pt x="1202824" y="11248"/>
                </a:lnTo>
                <a:lnTo>
                  <a:pt x="1273533" y="8673"/>
                </a:lnTo>
                <a:lnTo>
                  <a:pt x="1345496" y="6417"/>
                </a:lnTo>
                <a:lnTo>
                  <a:pt x="1418646" y="4487"/>
                </a:lnTo>
                <a:lnTo>
                  <a:pt x="1492916" y="2892"/>
                </a:lnTo>
                <a:lnTo>
                  <a:pt x="1568239" y="1638"/>
                </a:lnTo>
                <a:lnTo>
                  <a:pt x="1644546" y="733"/>
                </a:lnTo>
                <a:lnTo>
                  <a:pt x="1721770" y="184"/>
                </a:lnTo>
                <a:lnTo>
                  <a:pt x="1799843" y="0"/>
                </a:lnTo>
                <a:lnTo>
                  <a:pt x="1877917" y="184"/>
                </a:lnTo>
                <a:lnTo>
                  <a:pt x="1955141" y="733"/>
                </a:lnTo>
                <a:lnTo>
                  <a:pt x="2031448" y="1638"/>
                </a:lnTo>
                <a:lnTo>
                  <a:pt x="2106771" y="2892"/>
                </a:lnTo>
                <a:lnTo>
                  <a:pt x="2181041" y="4487"/>
                </a:lnTo>
                <a:lnTo>
                  <a:pt x="2254191" y="6417"/>
                </a:lnTo>
                <a:lnTo>
                  <a:pt x="2326154" y="8673"/>
                </a:lnTo>
                <a:lnTo>
                  <a:pt x="2396863" y="11248"/>
                </a:lnTo>
                <a:lnTo>
                  <a:pt x="2466249" y="14134"/>
                </a:lnTo>
                <a:lnTo>
                  <a:pt x="2534245" y="17325"/>
                </a:lnTo>
                <a:lnTo>
                  <a:pt x="2600784" y="20812"/>
                </a:lnTo>
                <a:lnTo>
                  <a:pt x="2665798" y="24588"/>
                </a:lnTo>
                <a:lnTo>
                  <a:pt x="2729220" y="28646"/>
                </a:lnTo>
                <a:lnTo>
                  <a:pt x="2790981" y="32977"/>
                </a:lnTo>
                <a:lnTo>
                  <a:pt x="2851016" y="37575"/>
                </a:lnTo>
                <a:lnTo>
                  <a:pt x="2909255" y="42432"/>
                </a:lnTo>
                <a:lnTo>
                  <a:pt x="2965631" y="47541"/>
                </a:lnTo>
                <a:lnTo>
                  <a:pt x="3020078" y="52894"/>
                </a:lnTo>
                <a:lnTo>
                  <a:pt x="3072526" y="58483"/>
                </a:lnTo>
                <a:lnTo>
                  <a:pt x="3122910" y="64301"/>
                </a:lnTo>
                <a:lnTo>
                  <a:pt x="3171161" y="70341"/>
                </a:lnTo>
                <a:lnTo>
                  <a:pt x="3217212" y="76595"/>
                </a:lnTo>
                <a:lnTo>
                  <a:pt x="3260995" y="83055"/>
                </a:lnTo>
                <a:lnTo>
                  <a:pt x="3302442" y="89714"/>
                </a:lnTo>
                <a:lnTo>
                  <a:pt x="3341487" y="96565"/>
                </a:lnTo>
                <a:lnTo>
                  <a:pt x="3412098" y="110812"/>
                </a:lnTo>
                <a:lnTo>
                  <a:pt x="3472288" y="125734"/>
                </a:lnTo>
                <a:lnTo>
                  <a:pt x="3521516" y="141273"/>
                </a:lnTo>
                <a:lnTo>
                  <a:pt x="3559241" y="157367"/>
                </a:lnTo>
                <a:lnTo>
                  <a:pt x="3593081" y="182421"/>
                </a:lnTo>
                <a:lnTo>
                  <a:pt x="3599688" y="199644"/>
                </a:lnTo>
                <a:close/>
              </a:path>
            </a:pathLst>
          </a:custGeom>
          <a:solidFill>
            <a:schemeClr val="bg1"/>
          </a:solidFill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E302B02A-0059-4C9D-88CA-59CA170CB324}"/>
              </a:ext>
            </a:extLst>
          </p:cNvPr>
          <p:cNvSpPr/>
          <p:nvPr/>
        </p:nvSpPr>
        <p:spPr>
          <a:xfrm>
            <a:off x="7799344" y="5576492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39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06B9D5D0-C19B-43F7-B7AB-B0E99003AAE6}"/>
              </a:ext>
            </a:extLst>
          </p:cNvPr>
          <p:cNvSpPr txBox="1"/>
          <p:nvPr/>
        </p:nvSpPr>
        <p:spPr>
          <a:xfrm>
            <a:off x="8729237" y="5017184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ID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9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E7CBD3-8FFC-4987-9AAE-9B623607EC4A}"/>
              </a:ext>
            </a:extLst>
          </p:cNvPr>
          <p:cNvSpPr/>
          <p:nvPr/>
        </p:nvSpPr>
        <p:spPr>
          <a:xfrm>
            <a:off x="8384951" y="1772816"/>
            <a:ext cx="3628643" cy="3835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RAID Interface and Internals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765821" y="894730"/>
            <a:ext cx="11423004" cy="5661893"/>
          </a:xfrm>
        </p:spPr>
        <p:txBody>
          <a:bodyPr anchor="t">
            <a:noAutofit/>
          </a:bodyPr>
          <a:lstStyle/>
          <a:p>
            <a:pPr marL="355600" marR="16827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converts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logical I/O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from 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into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multiple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I/</a:t>
            </a:r>
            <a:r>
              <a:rPr lang="en-US" altLang="zh-TW" sz="2800" spc="-10" dirty="0" err="1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disks(s).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9C92EF-7536-49E5-9B00-2678EBC5FB7A}"/>
              </a:ext>
            </a:extLst>
          </p:cNvPr>
          <p:cNvSpPr/>
          <p:nvPr/>
        </p:nvSpPr>
        <p:spPr>
          <a:xfrm>
            <a:off x="11159393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3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3D05D5-EF24-432B-A45B-6883DEC41535}"/>
              </a:ext>
            </a:extLst>
          </p:cNvPr>
          <p:cNvSpPr/>
          <p:nvPr/>
        </p:nvSpPr>
        <p:spPr>
          <a:xfrm>
            <a:off x="11159393" y="4820054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2FA718E-05B9-4825-A506-C8A6724212F5}"/>
              </a:ext>
            </a:extLst>
          </p:cNvPr>
          <p:cNvSpPr/>
          <p:nvPr/>
        </p:nvSpPr>
        <p:spPr>
          <a:xfrm>
            <a:off x="11159393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3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7F23FFF-12E9-49EC-B109-DFC29BCFD085}"/>
              </a:ext>
            </a:extLst>
          </p:cNvPr>
          <p:cNvSpPr/>
          <p:nvPr/>
        </p:nvSpPr>
        <p:spPr>
          <a:xfrm>
            <a:off x="10276998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4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4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4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549358E-E429-4B49-B3E0-18EAA28CE1FA}"/>
              </a:ext>
            </a:extLst>
          </p:cNvPr>
          <p:cNvSpPr/>
          <p:nvPr/>
        </p:nvSpPr>
        <p:spPr>
          <a:xfrm>
            <a:off x="10276998" y="4820054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4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00E238F-D7AE-466C-9447-D5A9D894C0EE}"/>
              </a:ext>
            </a:extLst>
          </p:cNvPr>
          <p:cNvSpPr/>
          <p:nvPr/>
        </p:nvSpPr>
        <p:spPr>
          <a:xfrm>
            <a:off x="10276998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4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4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045C35D-B13A-4F56-9628-ED5602E72D33}"/>
              </a:ext>
            </a:extLst>
          </p:cNvPr>
          <p:cNvSpPr/>
          <p:nvPr/>
        </p:nvSpPr>
        <p:spPr>
          <a:xfrm>
            <a:off x="9394601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4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4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4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23C3E1-14FC-4161-860D-E42F80F525B7}"/>
              </a:ext>
            </a:extLst>
          </p:cNvPr>
          <p:cNvSpPr/>
          <p:nvPr/>
        </p:nvSpPr>
        <p:spPr>
          <a:xfrm>
            <a:off x="9394601" y="4820054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4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013BD14-897D-4A46-91C6-58C41C63D8FE}"/>
              </a:ext>
            </a:extLst>
          </p:cNvPr>
          <p:cNvSpPr/>
          <p:nvPr/>
        </p:nvSpPr>
        <p:spPr>
          <a:xfrm>
            <a:off x="9394601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4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4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68BF7687-9BDD-40D4-86E2-A8780985E190}"/>
              </a:ext>
            </a:extLst>
          </p:cNvPr>
          <p:cNvSpPr/>
          <p:nvPr/>
        </p:nvSpPr>
        <p:spPr>
          <a:xfrm>
            <a:off x="8512206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359663" y="0"/>
                </a:moveTo>
                <a:lnTo>
                  <a:pt x="295016" y="2134"/>
                </a:lnTo>
                <a:lnTo>
                  <a:pt x="234169" y="8288"/>
                </a:lnTo>
                <a:lnTo>
                  <a:pt x="178138" y="18090"/>
                </a:lnTo>
                <a:lnTo>
                  <a:pt x="127940" y="31165"/>
                </a:lnTo>
                <a:lnTo>
                  <a:pt x="84591" y="47141"/>
                </a:lnTo>
                <a:lnTo>
                  <a:pt x="49106" y="65644"/>
                </a:lnTo>
                <a:lnTo>
                  <a:pt x="5794" y="108741"/>
                </a:lnTo>
                <a:lnTo>
                  <a:pt x="0" y="132588"/>
                </a:lnTo>
                <a:lnTo>
                  <a:pt x="0" y="662940"/>
                </a:lnTo>
                <a:lnTo>
                  <a:pt x="22502" y="709205"/>
                </a:lnTo>
                <a:lnTo>
                  <a:pt x="84591" y="748365"/>
                </a:lnTo>
                <a:lnTo>
                  <a:pt x="127940" y="764345"/>
                </a:lnTo>
                <a:lnTo>
                  <a:pt x="178138" y="777426"/>
                </a:lnTo>
                <a:lnTo>
                  <a:pt x="234169" y="787233"/>
                </a:lnTo>
                <a:lnTo>
                  <a:pt x="295016" y="793391"/>
                </a:lnTo>
                <a:lnTo>
                  <a:pt x="359663" y="795528"/>
                </a:lnTo>
                <a:lnTo>
                  <a:pt x="424311" y="793391"/>
                </a:lnTo>
                <a:lnTo>
                  <a:pt x="485158" y="787233"/>
                </a:lnTo>
                <a:lnTo>
                  <a:pt x="541189" y="777426"/>
                </a:lnTo>
                <a:lnTo>
                  <a:pt x="591387" y="764345"/>
                </a:lnTo>
                <a:lnTo>
                  <a:pt x="634736" y="748365"/>
                </a:lnTo>
                <a:lnTo>
                  <a:pt x="670221" y="729860"/>
                </a:lnTo>
                <a:lnTo>
                  <a:pt x="713533" y="686773"/>
                </a:lnTo>
                <a:lnTo>
                  <a:pt x="719327" y="662940"/>
                </a:lnTo>
                <a:lnTo>
                  <a:pt x="719327" y="132588"/>
                </a:lnTo>
                <a:lnTo>
                  <a:pt x="696825" y="86302"/>
                </a:lnTo>
                <a:lnTo>
                  <a:pt x="634736" y="47141"/>
                </a:lnTo>
                <a:lnTo>
                  <a:pt x="591387" y="31165"/>
                </a:lnTo>
                <a:lnTo>
                  <a:pt x="541189" y="18090"/>
                </a:lnTo>
                <a:lnTo>
                  <a:pt x="485158" y="8288"/>
                </a:lnTo>
                <a:lnTo>
                  <a:pt x="424311" y="2134"/>
                </a:lnTo>
                <a:lnTo>
                  <a:pt x="359663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D0989DE-CB69-4B86-8C8A-50FA580AA158}"/>
              </a:ext>
            </a:extLst>
          </p:cNvPr>
          <p:cNvSpPr/>
          <p:nvPr/>
        </p:nvSpPr>
        <p:spPr>
          <a:xfrm>
            <a:off x="8512206" y="4820054"/>
            <a:ext cx="719455" cy="132715"/>
          </a:xfrm>
          <a:custGeom>
            <a:avLst/>
            <a:gdLst/>
            <a:ahLst/>
            <a:cxnLst/>
            <a:rect l="l" t="t" r="r" b="b"/>
            <a:pathLst>
              <a:path w="719454" h="132714">
                <a:moveTo>
                  <a:pt x="719327" y="0"/>
                </a:moveTo>
                <a:lnTo>
                  <a:pt x="696825" y="46285"/>
                </a:lnTo>
                <a:lnTo>
                  <a:pt x="634736" y="85446"/>
                </a:lnTo>
                <a:lnTo>
                  <a:pt x="591387" y="101422"/>
                </a:lnTo>
                <a:lnTo>
                  <a:pt x="541189" y="114497"/>
                </a:lnTo>
                <a:lnTo>
                  <a:pt x="485158" y="124299"/>
                </a:lnTo>
                <a:lnTo>
                  <a:pt x="424311" y="130453"/>
                </a:lnTo>
                <a:lnTo>
                  <a:pt x="359663" y="132587"/>
                </a:lnTo>
                <a:lnTo>
                  <a:pt x="295016" y="130453"/>
                </a:lnTo>
                <a:lnTo>
                  <a:pt x="234169" y="124299"/>
                </a:lnTo>
                <a:lnTo>
                  <a:pt x="178138" y="114497"/>
                </a:lnTo>
                <a:lnTo>
                  <a:pt x="127940" y="101422"/>
                </a:lnTo>
                <a:lnTo>
                  <a:pt x="84591" y="85446"/>
                </a:lnTo>
                <a:lnTo>
                  <a:pt x="49106" y="66943"/>
                </a:lnTo>
                <a:lnTo>
                  <a:pt x="5794" y="23846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C46923C2-BA4D-46E1-8AE4-F414DAD8A85B}"/>
              </a:ext>
            </a:extLst>
          </p:cNvPr>
          <p:cNvSpPr/>
          <p:nvPr/>
        </p:nvSpPr>
        <p:spPr>
          <a:xfrm>
            <a:off x="8512206" y="4687467"/>
            <a:ext cx="719455" cy="795655"/>
          </a:xfrm>
          <a:custGeom>
            <a:avLst/>
            <a:gdLst/>
            <a:ahLst/>
            <a:cxnLst/>
            <a:rect l="l" t="t" r="r" b="b"/>
            <a:pathLst>
              <a:path w="719454" h="795654">
                <a:moveTo>
                  <a:pt x="0" y="132588"/>
                </a:moveTo>
                <a:lnTo>
                  <a:pt x="22502" y="86302"/>
                </a:lnTo>
                <a:lnTo>
                  <a:pt x="84591" y="47141"/>
                </a:lnTo>
                <a:lnTo>
                  <a:pt x="127940" y="31165"/>
                </a:lnTo>
                <a:lnTo>
                  <a:pt x="178138" y="18090"/>
                </a:lnTo>
                <a:lnTo>
                  <a:pt x="234169" y="8288"/>
                </a:lnTo>
                <a:lnTo>
                  <a:pt x="295016" y="2134"/>
                </a:lnTo>
                <a:lnTo>
                  <a:pt x="359663" y="0"/>
                </a:lnTo>
                <a:lnTo>
                  <a:pt x="424311" y="2134"/>
                </a:lnTo>
                <a:lnTo>
                  <a:pt x="485158" y="8288"/>
                </a:lnTo>
                <a:lnTo>
                  <a:pt x="541189" y="18090"/>
                </a:lnTo>
                <a:lnTo>
                  <a:pt x="591387" y="31165"/>
                </a:lnTo>
                <a:lnTo>
                  <a:pt x="634736" y="47141"/>
                </a:lnTo>
                <a:lnTo>
                  <a:pt x="670221" y="65644"/>
                </a:lnTo>
                <a:lnTo>
                  <a:pt x="713533" y="108741"/>
                </a:lnTo>
                <a:lnTo>
                  <a:pt x="719327" y="132588"/>
                </a:lnTo>
                <a:lnTo>
                  <a:pt x="719327" y="662940"/>
                </a:lnTo>
                <a:lnTo>
                  <a:pt x="696825" y="709205"/>
                </a:lnTo>
                <a:lnTo>
                  <a:pt x="634736" y="748365"/>
                </a:lnTo>
                <a:lnTo>
                  <a:pt x="591387" y="764345"/>
                </a:lnTo>
                <a:lnTo>
                  <a:pt x="541189" y="777426"/>
                </a:lnTo>
                <a:lnTo>
                  <a:pt x="485158" y="787233"/>
                </a:lnTo>
                <a:lnTo>
                  <a:pt x="424311" y="793391"/>
                </a:lnTo>
                <a:lnTo>
                  <a:pt x="359663" y="795528"/>
                </a:lnTo>
                <a:lnTo>
                  <a:pt x="295016" y="793391"/>
                </a:lnTo>
                <a:lnTo>
                  <a:pt x="234169" y="787233"/>
                </a:lnTo>
                <a:lnTo>
                  <a:pt x="178138" y="777426"/>
                </a:lnTo>
                <a:lnTo>
                  <a:pt x="127940" y="764345"/>
                </a:lnTo>
                <a:lnTo>
                  <a:pt x="84591" y="748365"/>
                </a:lnTo>
                <a:lnTo>
                  <a:pt x="49106" y="729860"/>
                </a:lnTo>
                <a:lnTo>
                  <a:pt x="5794" y="686773"/>
                </a:lnTo>
                <a:lnTo>
                  <a:pt x="0" y="662940"/>
                </a:lnTo>
                <a:lnTo>
                  <a:pt x="0" y="132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EBAE581-0570-4465-9136-20AB2E2E9638}"/>
              </a:ext>
            </a:extLst>
          </p:cNvPr>
          <p:cNvSpPr txBox="1"/>
          <p:nvPr/>
        </p:nvSpPr>
        <p:spPr>
          <a:xfrm>
            <a:off x="8584976" y="4963869"/>
            <a:ext cx="3227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715" algn="l"/>
                <a:tab pos="1777364" algn="l"/>
                <a:tab pos="2660015" algn="l"/>
              </a:tabLst>
            </a:pPr>
            <a:r>
              <a:rPr sz="2200" spc="-105" dirty="0">
                <a:latin typeface="Arial"/>
                <a:cs typeface="Arial"/>
              </a:rPr>
              <a:t>HDD	HDD	HDD	</a:t>
            </a:r>
            <a:r>
              <a:rPr sz="2200" spc="-155" dirty="0">
                <a:latin typeface="Arial"/>
                <a:cs typeface="Arial"/>
              </a:rPr>
              <a:t>HDD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35ABFF2-136C-4F1F-B4E4-9D9258A249DD}"/>
              </a:ext>
            </a:extLst>
          </p:cNvPr>
          <p:cNvSpPr/>
          <p:nvPr/>
        </p:nvSpPr>
        <p:spPr>
          <a:xfrm>
            <a:off x="8871869" y="453963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F9E679B-99C9-4BAD-B96F-05E37F58E31E}"/>
              </a:ext>
            </a:extLst>
          </p:cNvPr>
          <p:cNvSpPr/>
          <p:nvPr/>
        </p:nvSpPr>
        <p:spPr>
          <a:xfrm>
            <a:off x="9754265" y="453963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D43DAF6-324F-4135-A522-6E91FDD04FAE}"/>
              </a:ext>
            </a:extLst>
          </p:cNvPr>
          <p:cNvSpPr/>
          <p:nvPr/>
        </p:nvSpPr>
        <p:spPr>
          <a:xfrm>
            <a:off x="10650378" y="453963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1F357413-0838-42F3-963D-2F94145BF9CC}"/>
              </a:ext>
            </a:extLst>
          </p:cNvPr>
          <p:cNvSpPr/>
          <p:nvPr/>
        </p:nvSpPr>
        <p:spPr>
          <a:xfrm>
            <a:off x="11514486" y="4539638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F68EDDA9-E6B3-4C25-8903-461C98BDFCA4}"/>
              </a:ext>
            </a:extLst>
          </p:cNvPr>
          <p:cNvSpPr/>
          <p:nvPr/>
        </p:nvSpPr>
        <p:spPr>
          <a:xfrm>
            <a:off x="8885586" y="453963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39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CC6213E-1537-48FD-8AEE-E5987924BD0B}"/>
              </a:ext>
            </a:extLst>
          </p:cNvPr>
          <p:cNvSpPr txBox="1"/>
          <p:nvPr/>
        </p:nvSpPr>
        <p:spPr>
          <a:xfrm>
            <a:off x="8398668" y="2860953"/>
            <a:ext cx="3599815" cy="55943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9535" rIns="0" bIns="0" rtlCol="0">
            <a:spAutoFit/>
          </a:bodyPr>
          <a:lstStyle/>
          <a:p>
            <a:pPr marL="1004569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11221E1C-4B33-426E-A8CB-72C9B268B52C}"/>
              </a:ext>
            </a:extLst>
          </p:cNvPr>
          <p:cNvSpPr txBox="1"/>
          <p:nvPr/>
        </p:nvSpPr>
        <p:spPr>
          <a:xfrm>
            <a:off x="8398668" y="1772816"/>
            <a:ext cx="3599815" cy="5581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8265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81424C7E-7014-4190-B394-0651AC5038EF}"/>
              </a:ext>
            </a:extLst>
          </p:cNvPr>
          <p:cNvSpPr/>
          <p:nvPr/>
        </p:nvSpPr>
        <p:spPr>
          <a:xfrm>
            <a:off x="9974483" y="3430929"/>
            <a:ext cx="449580" cy="52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8C509339-D43D-4C4E-83DC-23D75FE8FAD9}"/>
              </a:ext>
            </a:extLst>
          </p:cNvPr>
          <p:cNvSpPr/>
          <p:nvPr/>
        </p:nvSpPr>
        <p:spPr>
          <a:xfrm>
            <a:off x="9974483" y="2329077"/>
            <a:ext cx="449580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2BA5CCF2-F6A9-4B91-8CD5-3188FF89410D}"/>
              </a:ext>
            </a:extLst>
          </p:cNvPr>
          <p:cNvSpPr/>
          <p:nvPr/>
        </p:nvSpPr>
        <p:spPr>
          <a:xfrm>
            <a:off x="8384951" y="3431691"/>
            <a:ext cx="3628643" cy="2177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30B2D06B-8324-4105-9D1A-ED68B6688467}"/>
              </a:ext>
            </a:extLst>
          </p:cNvPr>
          <p:cNvSpPr txBox="1"/>
          <p:nvPr/>
        </p:nvSpPr>
        <p:spPr>
          <a:xfrm>
            <a:off x="9815479" y="3980330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1D141CE0-7DB6-41DD-9283-DA208EAE430B}"/>
              </a:ext>
            </a:extLst>
          </p:cNvPr>
          <p:cNvSpPr txBox="1">
            <a:spLocks/>
          </p:cNvSpPr>
          <p:nvPr/>
        </p:nvSpPr>
        <p:spPr>
          <a:xfrm>
            <a:off x="758964" y="1856521"/>
            <a:ext cx="8119764" cy="4380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355600" marR="16827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often built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as a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separate hardware </a:t>
            </a:r>
          </a:p>
          <a:p>
            <a:pPr marL="12700" marR="168275" indent="0">
              <a:lnSpc>
                <a:spcPct val="100000"/>
              </a:lnSpc>
              <a:spcBef>
                <a:spcPts val="95"/>
              </a:spcBef>
              <a:buFont typeface="Arial" pitchFamily="34" charset="0"/>
              <a:buNone/>
              <a:tabLst>
                <a:tab pos="354965" algn="l"/>
                <a:tab pos="355600" algn="l"/>
              </a:tabLst>
            </a:pPr>
            <a:r>
              <a:rPr lang="en-US" altLang="zh-TW" sz="2800" spc="5" dirty="0">
                <a:solidFill>
                  <a:srgbClr val="750E6C"/>
                </a:solidFill>
                <a:latin typeface="Arial"/>
                <a:cs typeface="Arial"/>
              </a:rPr>
              <a:t>   box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with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standard bus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a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host.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229870" lvl="1" indent="-287020">
              <a:lnSpc>
                <a:spcPct val="100000"/>
              </a:lnSpc>
              <a:spcBef>
                <a:spcPts val="595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microcontroller 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firmware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RAID</a:t>
            </a:r>
            <a:r>
              <a:rPr lang="en-US" altLang="zh-TW"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operations.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23495" lvl="1" indent="-28702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Some memory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buffer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data 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blocks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 they are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read/written.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Specialized logic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perform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 parity (redundancy)</a:t>
            </a:r>
            <a:r>
              <a:rPr lang="en-US" altLang="zh-TW" sz="2400" spc="-4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calculation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650875" indent="-342900">
              <a:lnSpc>
                <a:spcPts val="3170"/>
              </a:lnSpc>
              <a:spcBef>
                <a:spcPts val="919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RAID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also built by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software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 err="1">
                <a:solidFill>
                  <a:srgbClr val="333333"/>
                </a:solidFill>
                <a:latin typeface="Courier New"/>
                <a:cs typeface="Courier New"/>
              </a:rPr>
              <a:t>mdadm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800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3389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17232</TotalTime>
  <Words>4390</Words>
  <Application>Microsoft Office PowerPoint</Application>
  <PresentationFormat>自訂</PresentationFormat>
  <Paragraphs>826</Paragraphs>
  <Slides>49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1" baseType="lpstr">
      <vt:lpstr>Microsoft JhengHei UI</vt:lpstr>
      <vt:lpstr>微軟正黑體</vt:lpstr>
      <vt:lpstr>標楷體</vt:lpstr>
      <vt:lpstr>Arial</vt:lpstr>
      <vt:lpstr>Calibri</vt:lpstr>
      <vt:lpstr>Cambria Math</vt:lpstr>
      <vt:lpstr>Consolas</vt:lpstr>
      <vt:lpstr>Courier New</vt:lpstr>
      <vt:lpstr>Freestyle Script</vt:lpstr>
      <vt:lpstr>Times New Roman</vt:lpstr>
      <vt:lpstr>Wingdings</vt:lpstr>
      <vt:lpstr>世界國家/地區報告簡報</vt:lpstr>
      <vt:lpstr>File and Storage System Lecture 02: RAID and Data Integrity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520</cp:revision>
  <cp:lastPrinted>2020-01-09T04:10:42Z</cp:lastPrinted>
  <dcterms:created xsi:type="dcterms:W3CDTF">2019-11-24T21:24:40Z</dcterms:created>
  <dcterms:modified xsi:type="dcterms:W3CDTF">2021-03-16T11:43:11Z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