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41" r:id="rId3"/>
    <p:sldId id="350" r:id="rId4"/>
    <p:sldId id="351" r:id="rId5"/>
    <p:sldId id="352" r:id="rId6"/>
    <p:sldId id="353" r:id="rId7"/>
    <p:sldId id="354" r:id="rId8"/>
    <p:sldId id="355" r:id="rId9"/>
    <p:sldId id="388" r:id="rId10"/>
    <p:sldId id="356" r:id="rId11"/>
    <p:sldId id="357" r:id="rId12"/>
    <p:sldId id="358" r:id="rId13"/>
    <p:sldId id="359" r:id="rId14"/>
    <p:sldId id="389" r:id="rId15"/>
    <p:sldId id="360" r:id="rId16"/>
    <p:sldId id="361" r:id="rId17"/>
    <p:sldId id="390" r:id="rId18"/>
    <p:sldId id="362" r:id="rId19"/>
    <p:sldId id="363" r:id="rId20"/>
    <p:sldId id="364" r:id="rId21"/>
    <p:sldId id="365" r:id="rId22"/>
    <p:sldId id="391" r:id="rId23"/>
    <p:sldId id="366" r:id="rId24"/>
    <p:sldId id="367" r:id="rId25"/>
    <p:sldId id="392" r:id="rId26"/>
    <p:sldId id="368" r:id="rId27"/>
    <p:sldId id="369" r:id="rId28"/>
    <p:sldId id="393" r:id="rId29"/>
    <p:sldId id="370" r:id="rId30"/>
    <p:sldId id="399" r:id="rId31"/>
    <p:sldId id="401" r:id="rId32"/>
    <p:sldId id="400" r:id="rId33"/>
    <p:sldId id="402" r:id="rId34"/>
    <p:sldId id="394" r:id="rId35"/>
    <p:sldId id="371" r:id="rId36"/>
    <p:sldId id="372" r:id="rId37"/>
    <p:sldId id="398" r:id="rId38"/>
    <p:sldId id="395" r:id="rId39"/>
    <p:sldId id="374" r:id="rId40"/>
    <p:sldId id="397" r:id="rId41"/>
    <p:sldId id="375" r:id="rId42"/>
    <p:sldId id="396" r:id="rId43"/>
    <p:sldId id="271" r:id="rId44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CCCFED"/>
    <a:srgbClr val="B5DBC6"/>
    <a:srgbClr val="D8D8D8"/>
    <a:srgbClr val="0033CC"/>
    <a:srgbClr val="FBE5D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92586" autoAdjust="0"/>
  </p:normalViewPr>
  <p:slideViewPr>
    <p:cSldViewPr>
      <p:cViewPr varScale="1">
        <p:scale>
          <a:sx n="96" d="100"/>
          <a:sy n="96" d="100"/>
        </p:scale>
        <p:origin x="72" y="17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2022年3月28日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0156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852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786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3658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417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7712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9813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2434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5104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1538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2415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57168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3765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155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2663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7571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3406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7684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3258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2497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725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270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9777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1745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12500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231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5854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25260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39008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17307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36428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755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986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9198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541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98353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781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919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363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32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784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2022年3月28日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 and Storage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04: </a:t>
            </a:r>
            <a:r>
              <a:rPr lang="pt-BR" altLang="zh-TW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 System Designs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 16:10 - 18:00 &amp; W 11:10-12:00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#2: How to Find </a:t>
            </a:r>
            <a:r>
              <a:rPr lang="en-US" altLang="zh-TW" sz="3600" b="1" cap="none" dirty="0" err="1"/>
              <a:t>Inodes</a:t>
            </a:r>
            <a:r>
              <a:rPr lang="en-US" altLang="zh-TW" sz="3600" b="1" cap="none" dirty="0"/>
              <a:t>? (1/3)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UNIX file system keeps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inodes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at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fixed</a:t>
            </a:r>
            <a:r>
              <a:rPr lang="en-US" altLang="zh-TW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locations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LFS,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inodes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are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scattered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throughout</a:t>
            </a:r>
            <a:r>
              <a:rPr lang="en-US" altLang="zh-TW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6515FF73-C779-4D2F-B7EC-6BFEC24626E3}"/>
              </a:ext>
            </a:extLst>
          </p:cNvPr>
          <p:cNvSpPr/>
          <p:nvPr/>
        </p:nvSpPr>
        <p:spPr>
          <a:xfrm>
            <a:off x="1989956" y="1674565"/>
            <a:ext cx="8619331" cy="1826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FE5D7162-207A-479A-B18B-1A873CE7523D}"/>
              </a:ext>
            </a:extLst>
          </p:cNvPr>
          <p:cNvSpPr/>
          <p:nvPr/>
        </p:nvSpPr>
        <p:spPr>
          <a:xfrm>
            <a:off x="2782044" y="2060848"/>
            <a:ext cx="1275080" cy="288032"/>
          </a:xfrm>
          <a:custGeom>
            <a:avLst/>
            <a:gdLst/>
            <a:ahLst/>
            <a:cxnLst/>
            <a:rect l="l" t="t" r="r" b="b"/>
            <a:pathLst>
              <a:path w="1275080" h="275589">
                <a:moveTo>
                  <a:pt x="0" y="275082"/>
                </a:moveTo>
                <a:lnTo>
                  <a:pt x="1274826" y="275082"/>
                </a:lnTo>
                <a:lnTo>
                  <a:pt x="1274826" y="0"/>
                </a:lnTo>
                <a:lnTo>
                  <a:pt x="0" y="0"/>
                </a:lnTo>
                <a:lnTo>
                  <a:pt x="0" y="275082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1A4A1B7-FCBE-419E-AE38-BB1A606C1490}"/>
              </a:ext>
            </a:extLst>
          </p:cNvPr>
          <p:cNvSpPr/>
          <p:nvPr/>
        </p:nvSpPr>
        <p:spPr>
          <a:xfrm>
            <a:off x="2349996" y="4509120"/>
            <a:ext cx="7791079" cy="1676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D45DE5E-EA6A-4160-A55F-159704112B37}"/>
              </a:ext>
            </a:extLst>
          </p:cNvPr>
          <p:cNvSpPr/>
          <p:nvPr/>
        </p:nvSpPr>
        <p:spPr>
          <a:xfrm>
            <a:off x="6594721" y="4984588"/>
            <a:ext cx="947419" cy="952500"/>
          </a:xfrm>
          <a:custGeom>
            <a:avLst/>
            <a:gdLst/>
            <a:ahLst/>
            <a:cxnLst/>
            <a:rect l="l" t="t" r="r" b="b"/>
            <a:pathLst>
              <a:path w="947420" h="952500">
                <a:moveTo>
                  <a:pt x="0" y="952500"/>
                </a:moveTo>
                <a:lnTo>
                  <a:pt x="947165" y="952500"/>
                </a:lnTo>
                <a:lnTo>
                  <a:pt x="947165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77A4AFA-7A9B-4C5D-991F-372333CFCE2E}"/>
              </a:ext>
            </a:extLst>
          </p:cNvPr>
          <p:cNvSpPr/>
          <p:nvPr/>
        </p:nvSpPr>
        <p:spPr>
          <a:xfrm>
            <a:off x="8466955" y="4984588"/>
            <a:ext cx="948055" cy="952500"/>
          </a:xfrm>
          <a:custGeom>
            <a:avLst/>
            <a:gdLst/>
            <a:ahLst/>
            <a:cxnLst/>
            <a:rect l="l" t="t" r="r" b="b"/>
            <a:pathLst>
              <a:path w="948054" h="952500">
                <a:moveTo>
                  <a:pt x="0" y="952500"/>
                </a:moveTo>
                <a:lnTo>
                  <a:pt x="947927" y="952500"/>
                </a:lnTo>
                <a:lnTo>
                  <a:pt x="947927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302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#2: How to Find </a:t>
            </a:r>
            <a:r>
              <a:rPr lang="en-US" altLang="zh-TW" sz="3600" b="1" cap="none" dirty="0" err="1"/>
              <a:t>Inodes</a:t>
            </a:r>
            <a:r>
              <a:rPr lang="en-US" altLang="zh-TW" sz="3600" b="1" cap="none" dirty="0"/>
              <a:t>? (2/3)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spc="-5" dirty="0">
                <a:latin typeface="Arial"/>
                <a:cs typeface="Arial"/>
              </a:rPr>
              <a:t>Solution </a:t>
            </a:r>
            <a:r>
              <a:rPr lang="en-US" altLang="zh-TW" b="1" dirty="0">
                <a:latin typeface="Arial"/>
                <a:cs typeface="Arial"/>
              </a:rPr>
              <a:t>through </a:t>
            </a:r>
            <a:r>
              <a:rPr lang="en-US" altLang="zh-TW" b="1" dirty="0">
                <a:solidFill>
                  <a:srgbClr val="750E6C"/>
                </a:solidFill>
                <a:latin typeface="Arial"/>
                <a:cs typeface="Arial"/>
              </a:rPr>
              <a:t>Indirection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lang="en-US" altLang="zh-TW" b="1" dirty="0" err="1">
                <a:solidFill>
                  <a:srgbClr val="750E6C"/>
                </a:solidFill>
                <a:latin typeface="Arial"/>
                <a:cs typeface="Arial"/>
              </a:rPr>
              <a:t>Inode</a:t>
            </a:r>
            <a:r>
              <a:rPr lang="en-US" altLang="zh-TW" b="1" dirty="0">
                <a:solidFill>
                  <a:srgbClr val="750E6C"/>
                </a:solidFill>
                <a:latin typeface="Arial"/>
                <a:cs typeface="Arial"/>
              </a:rPr>
              <a:t> Map</a:t>
            </a:r>
            <a:r>
              <a:rPr lang="en-US" altLang="zh-TW" b="1" spc="-7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b="1" spc="-5" dirty="0" err="1">
                <a:solidFill>
                  <a:srgbClr val="750E6C"/>
                </a:solidFill>
                <a:latin typeface="Consolas"/>
                <a:cs typeface="Consolas"/>
              </a:rPr>
              <a:t>imap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Maps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lang="en-US" altLang="zh-TW" sz="22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an</a:t>
            </a:r>
            <a:r>
              <a:rPr lang="en-US" altLang="zh-TW" sz="22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200" u="sng" dirty="0" err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inode</a:t>
            </a:r>
            <a:r>
              <a:rPr lang="en-US" altLang="zh-TW" sz="22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-number</a:t>
            </a:r>
            <a:r>
              <a:rPr lang="en-US" altLang="zh-TW" sz="2200" spc="-6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</a:t>
            </a:r>
            <a:r>
              <a:rPr lang="en-US" altLang="zh-TW" sz="22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disk-address</a:t>
            </a:r>
            <a:r>
              <a:rPr lang="en-US" altLang="zh-TW" sz="2200" u="sng" spc="-6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 </a:t>
            </a:r>
            <a:r>
              <a:rPr lang="en-US" altLang="zh-TW" sz="22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of</a:t>
            </a:r>
            <a:r>
              <a:rPr lang="en-US" altLang="zh-TW" sz="2200" u="sng" spc="-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2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</a:t>
            </a:r>
            <a:r>
              <a:rPr lang="en-US" altLang="zh-TW" sz="2200" u="sng" dirty="0">
                <a:latin typeface="Arial"/>
                <a:cs typeface="Arial"/>
              </a:rPr>
              <a:t> </a:t>
            </a:r>
            <a:r>
              <a:rPr lang="en-US" altLang="zh-TW" sz="22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most recent version</a:t>
            </a:r>
            <a:r>
              <a:rPr lang="en-US" altLang="zh-TW" sz="2200" i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(i.e.,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one more</a:t>
            </a:r>
            <a:r>
              <a:rPr lang="en-US" altLang="zh-TW" sz="22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mapping!).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Implemented as an array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4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bytes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disk pointer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) per</a:t>
            </a:r>
            <a:r>
              <a:rPr lang="en-US" altLang="zh-TW" sz="2200" spc="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35" dirty="0">
                <a:solidFill>
                  <a:srgbClr val="333333"/>
                </a:solidFill>
                <a:latin typeface="Arial"/>
                <a:cs typeface="Arial"/>
              </a:rPr>
              <a:t>entry.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Updated whenever an </a:t>
            </a:r>
            <a:r>
              <a:rPr lang="en-US" altLang="zh-TW" sz="22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 is written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2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LFS places the </a:t>
            </a:r>
            <a:r>
              <a:rPr lang="en-US" altLang="zh-TW" dirty="0" err="1">
                <a:solidFill>
                  <a:srgbClr val="333333"/>
                </a:solidFill>
                <a:latin typeface="Consolas"/>
                <a:cs typeface="Consolas"/>
              </a:rPr>
              <a:t>imap</a:t>
            </a:r>
            <a:r>
              <a:rPr lang="en-US" altLang="zh-TW" spc="-8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right next to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where it is writing.</a:t>
            </a:r>
            <a:endParaRPr lang="en-US" altLang="zh-TW" dirty="0">
              <a:latin typeface="Arial"/>
              <a:cs typeface="Arial"/>
            </a:endParaRPr>
          </a:p>
          <a:p>
            <a:pPr marL="755650" marR="186055" lvl="1" indent="-285750">
              <a:lnSpc>
                <a:spcPts val="2830"/>
              </a:lnSpc>
              <a:spcBef>
                <a:spcPts val="785"/>
              </a:spcBef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E.g.,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when appending a data block,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new data block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(D),  its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node (I[k]),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200" spc="-5" dirty="0" err="1">
                <a:solidFill>
                  <a:srgbClr val="333333"/>
                </a:solidFill>
                <a:latin typeface="Consolas"/>
                <a:cs typeface="Consolas"/>
              </a:rPr>
              <a:t>imap</a:t>
            </a:r>
            <a:r>
              <a:rPr lang="en-US" altLang="zh-TW" sz="2200" spc="-6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written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disk together:</a:t>
            </a:r>
          </a:p>
          <a:p>
            <a:pPr marL="755650" marR="186055" lvl="1" indent="-285750">
              <a:lnSpc>
                <a:spcPts val="2830"/>
              </a:lnSpc>
              <a:spcBef>
                <a:spcPts val="785"/>
              </a:spcBef>
              <a:buChar char="–"/>
              <a:tabLst>
                <a:tab pos="755650" algn="l"/>
              </a:tabLst>
            </a:pPr>
            <a:endParaRPr lang="en-US" altLang="zh-TW" sz="22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marR="186055" lvl="1" indent="-285750">
              <a:lnSpc>
                <a:spcPts val="2830"/>
              </a:lnSpc>
              <a:spcBef>
                <a:spcPts val="785"/>
              </a:spcBef>
              <a:buChar char="–"/>
              <a:tabLst>
                <a:tab pos="755650" algn="l"/>
              </a:tabLst>
            </a:pPr>
            <a:endParaRPr lang="en-US" altLang="zh-TW" sz="22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marR="186055" lvl="1" indent="-285750">
              <a:lnSpc>
                <a:spcPts val="2830"/>
              </a:lnSpc>
              <a:spcBef>
                <a:spcPts val="785"/>
              </a:spcBef>
              <a:buChar char="–"/>
              <a:tabLst>
                <a:tab pos="755650" algn="l"/>
              </a:tabLst>
            </a:pPr>
            <a:endParaRPr lang="en-US" altLang="zh-TW" sz="22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marR="186055" lvl="1" indent="-285750">
              <a:lnSpc>
                <a:spcPts val="2830"/>
              </a:lnSpc>
              <a:spcBef>
                <a:spcPts val="785"/>
              </a:spcBef>
              <a:buChar char="–"/>
              <a:tabLst>
                <a:tab pos="755650" algn="l"/>
              </a:tabLst>
            </a:pPr>
            <a:endParaRPr lang="en-US" altLang="zh-TW" sz="22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marR="186055" lvl="1" indent="-285750">
              <a:lnSpc>
                <a:spcPts val="2830"/>
              </a:lnSpc>
              <a:spcBef>
                <a:spcPts val="785"/>
              </a:spcBef>
              <a:buFont typeface="Arial" pitchFamily="34" charset="0"/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Now we can find </a:t>
            </a:r>
            <a:r>
              <a:rPr lang="en-US" altLang="zh-TW" sz="2400" dirty="0" err="1">
                <a:solidFill>
                  <a:srgbClr val="333333"/>
                </a:solidFill>
                <a:latin typeface="Arial"/>
                <a:cs typeface="Arial"/>
              </a:rPr>
              <a:t>inodes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But how to find the</a:t>
            </a:r>
            <a:r>
              <a:rPr lang="en-US" altLang="zh-TW" sz="2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Consolas"/>
                <a:cs typeface="Consolas"/>
              </a:rPr>
              <a:t>imap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186055" lvl="1" indent="-285750">
              <a:lnSpc>
                <a:spcPts val="2830"/>
              </a:lnSpc>
              <a:spcBef>
                <a:spcPts val="785"/>
              </a:spcBef>
              <a:buChar char="–"/>
              <a:tabLst>
                <a:tab pos="755650" algn="l"/>
              </a:tabLst>
            </a:pP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7CBFD08-51ED-448E-B141-4255AEEC3ACB}"/>
              </a:ext>
            </a:extLst>
          </p:cNvPr>
          <p:cNvSpPr/>
          <p:nvPr/>
        </p:nvSpPr>
        <p:spPr>
          <a:xfrm>
            <a:off x="2433945" y="4149080"/>
            <a:ext cx="7320934" cy="1741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EBD4FD8-A0A8-4855-80F5-637A99656766}"/>
              </a:ext>
            </a:extLst>
          </p:cNvPr>
          <p:cNvSpPr/>
          <p:nvPr/>
        </p:nvSpPr>
        <p:spPr>
          <a:xfrm>
            <a:off x="4970492" y="4662668"/>
            <a:ext cx="1005205" cy="1024255"/>
          </a:xfrm>
          <a:custGeom>
            <a:avLst/>
            <a:gdLst/>
            <a:ahLst/>
            <a:cxnLst/>
            <a:rect l="l" t="t" r="r" b="b"/>
            <a:pathLst>
              <a:path w="1005204" h="1024254">
                <a:moveTo>
                  <a:pt x="0" y="1024127"/>
                </a:moveTo>
                <a:lnTo>
                  <a:pt x="1005077" y="1024127"/>
                </a:lnTo>
                <a:lnTo>
                  <a:pt x="1005077" y="0"/>
                </a:lnTo>
                <a:lnTo>
                  <a:pt x="0" y="0"/>
                </a:lnTo>
                <a:lnTo>
                  <a:pt x="0" y="102412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37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#2: How to Find </a:t>
            </a:r>
            <a:r>
              <a:rPr lang="en-US" altLang="zh-TW" sz="3600" b="1" cap="none" dirty="0" err="1"/>
              <a:t>Inodes</a:t>
            </a:r>
            <a:r>
              <a:rPr lang="en-US" altLang="zh-TW" sz="3600" b="1" cap="none" dirty="0"/>
              <a:t>? (3/3)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pieces of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imap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are also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spread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across the</a:t>
            </a: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dirty="0">
              <a:latin typeface="Arial"/>
              <a:cs typeface="Arial"/>
            </a:endParaRPr>
          </a:p>
          <a:p>
            <a:pPr marL="355600" marR="7112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Every file system must have some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fixed and</a:t>
            </a:r>
            <a:r>
              <a:rPr lang="en-US" altLang="zh-TW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known  location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on disk to being a file lookup.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"/>
              <a:buChar char="•"/>
            </a:pPr>
            <a:endParaRPr lang="en-US" altLang="zh-TW" sz="3600" dirty="0">
              <a:latin typeface="Arial"/>
              <a:cs typeface="Arial"/>
            </a:endParaRPr>
          </a:p>
          <a:p>
            <a:pPr marL="355600" marR="35750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Complete Solution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Checkpoint Region</a:t>
            </a:r>
            <a:r>
              <a:rPr lang="en-US" altLang="zh-TW" spc="-8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dirty="0">
                <a:solidFill>
                  <a:srgbClr val="750E6C"/>
                </a:solidFill>
                <a:latin typeface="Consolas"/>
                <a:cs typeface="Consolas"/>
              </a:rPr>
              <a:t>CR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)  records disk pointers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latest pieces of</a:t>
            </a:r>
            <a:r>
              <a:rPr lang="en-US" altLang="zh-TW" spc="-7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dirty="0" err="1">
                <a:solidFill>
                  <a:srgbClr val="750E6C"/>
                </a:solidFill>
                <a:latin typeface="Consolas"/>
                <a:cs typeface="Consolas"/>
              </a:rPr>
              <a:t>imap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Flushed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disk periodically (e.g., every 30</a:t>
            </a:r>
            <a:r>
              <a:rPr lang="en-US" altLang="zh-TW" sz="2000" spc="-3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seconds).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4027C59-8F7C-4273-9DA3-5F0A8B5CB754}"/>
              </a:ext>
            </a:extLst>
          </p:cNvPr>
          <p:cNvSpPr/>
          <p:nvPr/>
        </p:nvSpPr>
        <p:spPr>
          <a:xfrm>
            <a:off x="2638028" y="4293395"/>
            <a:ext cx="7791074" cy="172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3F356FA-EF95-47C1-8F87-09666393E413}"/>
              </a:ext>
            </a:extLst>
          </p:cNvPr>
          <p:cNvSpPr/>
          <p:nvPr/>
        </p:nvSpPr>
        <p:spPr>
          <a:xfrm>
            <a:off x="2703182" y="4754025"/>
            <a:ext cx="1043305" cy="1037590"/>
          </a:xfrm>
          <a:custGeom>
            <a:avLst/>
            <a:gdLst/>
            <a:ahLst/>
            <a:cxnLst/>
            <a:rect l="l" t="t" r="r" b="b"/>
            <a:pathLst>
              <a:path w="1043305" h="1037589">
                <a:moveTo>
                  <a:pt x="0" y="1037082"/>
                </a:moveTo>
                <a:lnTo>
                  <a:pt x="1043177" y="1037082"/>
                </a:lnTo>
                <a:lnTo>
                  <a:pt x="1043177" y="0"/>
                </a:lnTo>
                <a:lnTo>
                  <a:pt x="0" y="0"/>
                </a:lnTo>
                <a:lnTo>
                  <a:pt x="0" y="103708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53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Example: Reading a File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pc="-16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read a file from disk, LFS needs</a:t>
            </a:r>
            <a:r>
              <a:rPr lang="en-US" altLang="zh-TW" spc="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lnSpc>
                <a:spcPct val="120000"/>
              </a:lnSpc>
              <a:spcBef>
                <a:spcPts val="0"/>
              </a:spcBef>
              <a:buNone/>
              <a:tabLst>
                <a:tab pos="926465" algn="l"/>
              </a:tabLst>
            </a:pPr>
            <a:r>
              <a:rPr lang="zh-TW" altLang="en-US" dirty="0">
                <a:latin typeface="Wingdings"/>
                <a:cs typeface="Wingdings"/>
              </a:rPr>
              <a:t>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Read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checkpoint region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find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latest</a:t>
            </a:r>
            <a:r>
              <a:rPr lang="en-US" altLang="zh-TW" sz="22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 err="1">
                <a:solidFill>
                  <a:srgbClr val="333333"/>
                </a:solidFill>
                <a:latin typeface="Consolas"/>
                <a:cs typeface="Consolas"/>
              </a:rPr>
              <a:t>imap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lang="en-US" altLang="zh-TW" sz="2200" dirty="0">
              <a:latin typeface="Arial"/>
              <a:cs typeface="Arial"/>
            </a:endParaRPr>
          </a:p>
          <a:p>
            <a:pPr marL="241300" indent="0">
              <a:lnSpc>
                <a:spcPct val="120000"/>
              </a:lnSpc>
              <a:spcBef>
                <a:spcPts val="0"/>
              </a:spcBef>
              <a:buNone/>
              <a:tabLst>
                <a:tab pos="926465" algn="l"/>
              </a:tabLst>
            </a:pPr>
            <a:r>
              <a:rPr lang="en-US" altLang="zh-TW" dirty="0">
                <a:latin typeface="Wingdings"/>
                <a:cs typeface="Wingdings"/>
              </a:rPr>
              <a:t>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Read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latest </a:t>
            </a:r>
            <a:r>
              <a:rPr lang="en-US" altLang="zh-TW" sz="2200" dirty="0" err="1">
                <a:solidFill>
                  <a:srgbClr val="333333"/>
                </a:solidFill>
                <a:latin typeface="Consolas"/>
                <a:cs typeface="Consolas"/>
              </a:rPr>
              <a:t>imap</a:t>
            </a:r>
            <a:r>
              <a:rPr lang="en-US" altLang="zh-TW" sz="2200" spc="-60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disk location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lang="en-US" altLang="zh-TW" sz="2200" dirty="0">
              <a:latin typeface="Arial"/>
              <a:cs typeface="Arial"/>
            </a:endParaRPr>
          </a:p>
          <a:p>
            <a:pPr marL="241300" indent="0">
              <a:lnSpc>
                <a:spcPct val="120000"/>
              </a:lnSpc>
              <a:spcBef>
                <a:spcPts val="0"/>
              </a:spcBef>
              <a:buNone/>
              <a:tabLst>
                <a:tab pos="926465" algn="l"/>
              </a:tabLst>
            </a:pPr>
            <a:r>
              <a:rPr lang="zh-TW" altLang="en-US" dirty="0">
                <a:latin typeface="Wingdings"/>
                <a:cs typeface="Wingdings"/>
              </a:rPr>
              <a:t>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Read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most recent version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the </a:t>
            </a:r>
            <a:r>
              <a:rPr lang="en-US" altLang="zh-TW" sz="22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2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200" spc="-5" dirty="0">
                <a:solidFill>
                  <a:srgbClr val="333333"/>
                </a:solidFill>
                <a:latin typeface="Consolas"/>
                <a:cs typeface="Consolas"/>
              </a:rPr>
              <a:t>I[k]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);</a:t>
            </a:r>
            <a:endParaRPr lang="en-US" altLang="zh-TW" sz="2200" dirty="0">
              <a:latin typeface="Arial"/>
              <a:cs typeface="Arial"/>
            </a:endParaRPr>
          </a:p>
          <a:p>
            <a:pPr marL="241300" indent="0">
              <a:lnSpc>
                <a:spcPct val="120000"/>
              </a:lnSpc>
              <a:spcBef>
                <a:spcPts val="0"/>
              </a:spcBef>
              <a:buNone/>
              <a:tabLst>
                <a:tab pos="926465" algn="l"/>
              </a:tabLst>
            </a:pPr>
            <a:r>
              <a:rPr lang="zh-TW" altLang="en-US" dirty="0">
                <a:latin typeface="Wingdings"/>
                <a:cs typeface="Wingdings"/>
              </a:rPr>
              <a:t>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Read data blocks using direct/indirect pointer as</a:t>
            </a:r>
            <a:r>
              <a:rPr lang="en-US" altLang="zh-TW" sz="22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usual.</a:t>
            </a:r>
          </a:p>
          <a:p>
            <a:pPr marL="355600" indent="-342900">
              <a:lnSpc>
                <a:spcPct val="12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endParaRPr lang="en-US" altLang="zh-TW" spc="-16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endParaRPr lang="en-US" altLang="zh-TW" spc="-16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endParaRPr lang="en-US" altLang="zh-TW" spc="-16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lnSpc>
                <a:spcPct val="120000"/>
              </a:lnSpc>
              <a:spcBef>
                <a:spcPts val="725"/>
              </a:spcBef>
              <a:buNone/>
              <a:tabLst>
                <a:tab pos="354965" algn="l"/>
                <a:tab pos="355600" algn="l"/>
              </a:tabLst>
            </a:pPr>
            <a:endParaRPr lang="en-US" altLang="zh-TW" spc="-16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lnSpc>
                <a:spcPct val="120000"/>
              </a:lnSpc>
              <a:spcBef>
                <a:spcPts val="725"/>
              </a:spcBef>
              <a:buNone/>
              <a:tabLst>
                <a:tab pos="354965" algn="l"/>
                <a:tab pos="355600" algn="l"/>
              </a:tabLst>
            </a:pPr>
            <a:endParaRPr lang="en-US" altLang="zh-TW" spc="-16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pc="-16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perform the same number of I/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Os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as UNIX FS,  LFS must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cache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checkpoint region (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CR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)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and</a:t>
            </a:r>
            <a:r>
              <a:rPr lang="en-US" altLang="zh-TW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 entire </a:t>
            </a:r>
            <a:r>
              <a:rPr lang="en-US" altLang="zh-TW" u="sng" dirty="0" err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imap</a:t>
            </a:r>
            <a:r>
              <a:rPr lang="en-US" altLang="zh-TW" spc="-80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in the system </a:t>
            </a:r>
            <a:r>
              <a:rPr lang="en-US" altLang="zh-TW" spc="-30" dirty="0">
                <a:solidFill>
                  <a:srgbClr val="333333"/>
                </a:solidFill>
                <a:latin typeface="Arial"/>
                <a:cs typeface="Arial"/>
              </a:rPr>
              <a:t>memory.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endParaRPr lang="en-US" altLang="zh-TW" sz="2800" spc="-16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indent="0">
              <a:lnSpc>
                <a:spcPct val="120000"/>
              </a:lnSpc>
              <a:spcBef>
                <a:spcPts val="630"/>
              </a:spcBef>
              <a:buNone/>
              <a:tabLst>
                <a:tab pos="926465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632917D-F5E8-4288-900E-052C7B18A41F}"/>
              </a:ext>
            </a:extLst>
          </p:cNvPr>
          <p:cNvSpPr/>
          <p:nvPr/>
        </p:nvSpPr>
        <p:spPr>
          <a:xfrm>
            <a:off x="2306887" y="3356992"/>
            <a:ext cx="7791074" cy="172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388F724D-0E27-4C31-AE37-F353AFB0EA3A}"/>
              </a:ext>
            </a:extLst>
          </p:cNvPr>
          <p:cNvSpPr txBox="1"/>
          <p:nvPr/>
        </p:nvSpPr>
        <p:spPr>
          <a:xfrm>
            <a:off x="1135448" y="5081017"/>
            <a:ext cx="8746490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8285">
              <a:lnSpc>
                <a:spcPts val="3310"/>
              </a:lnSpc>
              <a:spcBef>
                <a:spcPts val="100"/>
              </a:spcBef>
              <a:tabLst>
                <a:tab pos="2576195" algn="l"/>
                <a:tab pos="3634104" algn="l"/>
                <a:tab pos="4692015" algn="l"/>
                <a:tab pos="5454015" algn="l"/>
                <a:tab pos="5967095" algn="l"/>
              </a:tabLst>
            </a:pPr>
            <a:r>
              <a:rPr lang="zh-TW" altLang="en-US" sz="2800" dirty="0">
                <a:latin typeface="Wingdings"/>
                <a:cs typeface="Wingdings"/>
              </a:rPr>
              <a:t>          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altLang="zh-TW" sz="2800" dirty="0">
                <a:latin typeface="Times New Roman"/>
                <a:cs typeface="Times New Roman"/>
              </a:rPr>
              <a:t>     </a:t>
            </a:r>
            <a:r>
              <a:rPr sz="2800" dirty="0">
                <a:latin typeface="Wingdings"/>
                <a:cs typeface="Wingdings"/>
              </a:rPr>
              <a:t>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altLang="zh-TW" sz="28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Wingdings"/>
                <a:cs typeface="Wingdings"/>
              </a:rPr>
              <a:t></a:t>
            </a:r>
            <a:r>
              <a:rPr sz="2800" dirty="0">
                <a:solidFill>
                  <a:srgbClr val="750E6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2800" dirty="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6705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Log-structured File System (LFS)</a:t>
            </a: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Key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Idea: </a:t>
            </a:r>
            <a:r>
              <a:rPr lang="en-US" altLang="zh-TW" sz="2400" spc="-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Writing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Sequentially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Indirect Mapping and Checkpoint</a:t>
            </a:r>
            <a:r>
              <a:rPr lang="en-US" altLang="zh-TW" sz="2400" spc="9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Region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Directories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Garbage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Collection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Crash Recovery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File Implementation: Block</a:t>
            </a:r>
            <a:r>
              <a:rPr lang="en-US" altLang="zh-TW" sz="2800" spc="-20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Indexed</a:t>
            </a:r>
            <a:r>
              <a:rPr lang="en-US" altLang="zh-TW" sz="2400" spc="-1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Linked</a:t>
            </a:r>
            <a:r>
              <a:rPr lang="en-US" altLang="zh-TW" sz="2400" spc="-1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Contiguous</a:t>
            </a:r>
            <a:r>
              <a:rPr lang="en-US" altLang="zh-TW" sz="2400" spc="-11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650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#3: What about Directories? (1/2)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directory structure of LFS is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identical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UNIX</a:t>
            </a: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FS.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har char="–"/>
              <a:tabLst>
                <a:tab pos="75565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directory is a collection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(</a:t>
            </a:r>
            <a:r>
              <a:rPr lang="en-US" altLang="zh-TW" dirty="0">
                <a:solidFill>
                  <a:srgbClr val="750E6C"/>
                </a:solidFill>
                <a:latin typeface="Consolas"/>
                <a:cs typeface="Consolas"/>
              </a:rPr>
              <a:t>name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, </a:t>
            </a:r>
            <a:r>
              <a:rPr lang="en-US" altLang="zh-TW" dirty="0" err="1">
                <a:solidFill>
                  <a:srgbClr val="750E6C"/>
                </a:solidFill>
                <a:latin typeface="Consolas"/>
                <a:cs typeface="Consolas"/>
              </a:rPr>
              <a:t>inode</a:t>
            </a:r>
            <a:r>
              <a:rPr lang="en-US" altLang="zh-TW" dirty="0">
                <a:solidFill>
                  <a:srgbClr val="750E6C"/>
                </a:solidFill>
                <a:latin typeface="Consolas"/>
                <a:cs typeface="Consolas"/>
              </a:rPr>
              <a:t>-num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lang="en-US" altLang="zh-TW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entries.</a:t>
            </a:r>
            <a:endParaRPr lang="en-US" altLang="zh-TW" dirty="0">
              <a:latin typeface="Arial"/>
              <a:cs typeface="Arial"/>
            </a:endParaRPr>
          </a:p>
          <a:p>
            <a:pPr marL="355600" marR="17780" indent="-342900">
              <a:lnSpc>
                <a:spcPct val="10000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When creating a file, LFS writes</a:t>
            </a:r>
            <a:r>
              <a:rPr lang="en-US" altLang="zh-TW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 data and the new  </a:t>
            </a:r>
            <a:r>
              <a:rPr lang="en-US" altLang="zh-TW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inode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u="sng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the directory and its </a:t>
            </a:r>
            <a:r>
              <a:rPr lang="en-US" altLang="zh-TW" u="sng" dirty="0" err="1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inode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and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 latest</a:t>
            </a:r>
            <a:r>
              <a:rPr lang="en-US" altLang="zh-TW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imap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LFS will do so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sequentially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disk as</a:t>
            </a:r>
            <a:r>
              <a:rPr lang="en-US" altLang="zh-TW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follows: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17780" indent="-342900">
              <a:lnSpc>
                <a:spcPct val="10000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When reading a file in the </a:t>
            </a:r>
            <a:r>
              <a:rPr lang="en-US" altLang="zh-TW" spc="-20" dirty="0">
                <a:solidFill>
                  <a:srgbClr val="333333"/>
                </a:solidFill>
                <a:latin typeface="Arial"/>
                <a:cs typeface="Arial"/>
              </a:rPr>
              <a:t>directory,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LFS looks up </a:t>
            </a:r>
            <a:r>
              <a:rPr lang="en-US" altLang="zh-TW" dirty="0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lang="en-US" altLang="zh-TW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Arial"/>
                <a:cs typeface="Arial"/>
              </a:rPr>
              <a:t>imap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latin typeface="Arial"/>
                <a:cs typeface="Arial"/>
              </a:rPr>
              <a:t>(often cached in memory)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lang="en-US" altLang="zh-TW" dirty="0">
                <a:solidFill>
                  <a:srgbClr val="750E6C"/>
                </a:solidFill>
                <a:latin typeface="Wingdings"/>
                <a:cs typeface="Wingdings"/>
              </a:rPr>
              <a:t></a:t>
            </a:r>
            <a:r>
              <a:rPr lang="en-US" altLang="zh-TW" dirty="0">
                <a:solidFill>
                  <a:srgbClr val="750E6C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directory </a:t>
            </a:r>
            <a:r>
              <a:rPr lang="en-US" altLang="zh-TW" dirty="0" err="1">
                <a:solidFill>
                  <a:srgbClr val="750E6C"/>
                </a:solidFill>
                <a:latin typeface="Arial"/>
                <a:cs typeface="Arial"/>
              </a:rPr>
              <a:t>inode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, </a:t>
            </a:r>
            <a:r>
              <a:rPr lang="en-US" altLang="zh-TW" dirty="0">
                <a:solidFill>
                  <a:srgbClr val="750E6C"/>
                </a:solidFill>
                <a:latin typeface="Wingdings"/>
                <a:cs typeface="Wingdings"/>
              </a:rPr>
              <a:t></a:t>
            </a:r>
            <a:r>
              <a:rPr lang="en-US" altLang="zh-TW" dirty="0">
                <a:solidFill>
                  <a:srgbClr val="750E6C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directory data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Wingdings"/>
                <a:cs typeface="Wingdings"/>
              </a:rPr>
              <a:t></a:t>
            </a:r>
            <a:r>
              <a:rPr lang="en-US" altLang="zh-TW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Arial"/>
                <a:cs typeface="Arial"/>
              </a:rPr>
              <a:t>imap</a:t>
            </a:r>
            <a:r>
              <a:rPr lang="en-US" altLang="zh-TW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Wingdings"/>
                <a:cs typeface="Wingdings"/>
              </a:rPr>
              <a:t></a:t>
            </a:r>
            <a:r>
              <a:rPr lang="en-US" altLang="zh-TW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Arial"/>
                <a:cs typeface="Arial"/>
              </a:rPr>
              <a:t>file </a:t>
            </a:r>
            <a:r>
              <a:rPr lang="en-US" altLang="zh-TW" dirty="0" err="1">
                <a:solidFill>
                  <a:srgbClr val="0000FF"/>
                </a:solidFill>
                <a:latin typeface="Arial"/>
                <a:cs typeface="Arial"/>
              </a:rPr>
              <a:t>inode</a:t>
            </a:r>
            <a:r>
              <a:rPr lang="en-US" altLang="zh-TW" dirty="0">
                <a:solidFill>
                  <a:srgbClr val="0000FF"/>
                </a:solidFill>
                <a:latin typeface="Arial"/>
                <a:cs typeface="Arial"/>
              </a:rPr>
              <a:t>, and </a:t>
            </a:r>
            <a:r>
              <a:rPr lang="en-US" altLang="zh-TW" dirty="0">
                <a:solidFill>
                  <a:srgbClr val="0000FF"/>
                </a:solidFill>
                <a:latin typeface="Wingdings"/>
                <a:cs typeface="Wingdings"/>
              </a:rPr>
              <a:t></a:t>
            </a:r>
            <a:r>
              <a:rPr lang="en-US" altLang="zh-TW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lang="en-US" altLang="zh-TW" spc="1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Arial"/>
                <a:cs typeface="Arial"/>
              </a:rPr>
              <a:t>data.</a:t>
            </a:r>
            <a:endParaRPr lang="en-US" altLang="zh-TW" dirty="0">
              <a:latin typeface="Arial"/>
              <a:cs typeface="Arial"/>
            </a:endParaRPr>
          </a:p>
          <a:p>
            <a:pPr marL="355600" marR="17780" indent="-342900">
              <a:lnSpc>
                <a:spcPct val="10000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AEC6216-7744-454F-B062-0CA66C03302E}"/>
              </a:ext>
            </a:extLst>
          </p:cNvPr>
          <p:cNvSpPr/>
          <p:nvPr/>
        </p:nvSpPr>
        <p:spPr>
          <a:xfrm>
            <a:off x="2782044" y="3068960"/>
            <a:ext cx="7600950" cy="172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4B519E2-5AF0-4363-ACA4-91904268D5C4}"/>
              </a:ext>
            </a:extLst>
          </p:cNvPr>
          <p:cNvSpPr txBox="1"/>
          <p:nvPr/>
        </p:nvSpPr>
        <p:spPr>
          <a:xfrm>
            <a:off x="2155553" y="4641094"/>
            <a:ext cx="8746490" cy="43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8285">
              <a:lnSpc>
                <a:spcPts val="3310"/>
              </a:lnSpc>
              <a:spcBef>
                <a:spcPts val="100"/>
              </a:spcBef>
              <a:tabLst>
                <a:tab pos="2576195" algn="l"/>
                <a:tab pos="3634104" algn="l"/>
                <a:tab pos="4692015" algn="l"/>
                <a:tab pos="5454015" algn="l"/>
                <a:tab pos="5967095" algn="l"/>
              </a:tabLst>
            </a:pPr>
            <a:r>
              <a:rPr sz="2800" dirty="0">
                <a:solidFill>
                  <a:srgbClr val="0000FF"/>
                </a:solidFill>
                <a:latin typeface="Wingdings"/>
                <a:cs typeface="Wingdings"/>
              </a:rPr>
              <a:t>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0000FF"/>
                </a:solidFill>
                <a:latin typeface="Wingdings"/>
                <a:cs typeface="Wingdings"/>
              </a:rPr>
              <a:t>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750E6C"/>
                </a:solidFill>
                <a:latin typeface="Wingdings"/>
                <a:cs typeface="Wingdings"/>
              </a:rPr>
              <a:t></a:t>
            </a:r>
            <a:r>
              <a:rPr sz="2800" dirty="0">
                <a:solidFill>
                  <a:srgbClr val="750E6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750E6C"/>
                </a:solidFill>
                <a:latin typeface="Wingdings"/>
                <a:cs typeface="Wingdings"/>
              </a:rPr>
              <a:t></a:t>
            </a:r>
            <a:r>
              <a:rPr sz="2800" dirty="0">
                <a:solidFill>
                  <a:srgbClr val="750E6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FF0000"/>
                </a:solidFill>
                <a:latin typeface="Wingdings"/>
                <a:cs typeface="Wingdings"/>
              </a:rPr>
              <a:t></a:t>
            </a:r>
            <a:endParaRPr sz="2800" dirty="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1220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#3: What about Directories? (2/2)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25019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dirty="0">
                <a:solidFill>
                  <a:srgbClr val="FF0000"/>
                </a:solidFill>
                <a:latin typeface="Arial"/>
                <a:cs typeface="Arial"/>
              </a:rPr>
              <a:t>Recursive Update Problem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serious problem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arisen in any file system that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never updates in</a:t>
            </a:r>
            <a:r>
              <a:rPr lang="en-US" altLang="zh-TW" u="sng" spc="-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place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755650" marR="582930" lvl="1" indent="-285750">
              <a:lnSpc>
                <a:spcPct val="100000"/>
              </a:lnSpc>
              <a:spcBef>
                <a:spcPts val="615"/>
              </a:spcBef>
              <a:buFont typeface="Arial" pitchFamily="34" charset="0"/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Whenever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lang="en-US" altLang="zh-TW" sz="22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 is updated,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its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location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disk</a:t>
            </a:r>
            <a:r>
              <a:rPr lang="en-US" altLang="zh-TW" sz="22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changes.</a:t>
            </a:r>
            <a:endParaRPr lang="en-US" altLang="zh-TW" sz="2200" dirty="0">
              <a:latin typeface="Arial"/>
              <a:cs typeface="Arial"/>
            </a:endParaRPr>
          </a:p>
          <a:p>
            <a:pPr marL="984250" marR="582930" lvl="2" indent="-285750">
              <a:lnSpc>
                <a:spcPct val="100000"/>
              </a:lnSpc>
              <a:spcBef>
                <a:spcPts val="615"/>
              </a:spcBef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keep track of </a:t>
            </a:r>
            <a:r>
              <a:rPr lang="en-US" altLang="zh-TW" sz="2200" dirty="0" err="1">
                <a:solidFill>
                  <a:srgbClr val="333333"/>
                </a:solidFill>
                <a:latin typeface="Arial"/>
                <a:cs typeface="Arial"/>
              </a:rPr>
              <a:t>inodes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, a directory may record a collection of (name, </a:t>
            </a:r>
            <a:r>
              <a:rPr lang="en-US" altLang="zh-TW" sz="2200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-location) entries.</a:t>
            </a:r>
          </a:p>
          <a:p>
            <a:pPr marL="755650" marR="582930" lvl="1" indent="-285750">
              <a:lnSpc>
                <a:spcPct val="100000"/>
              </a:lnSpc>
              <a:spcBef>
                <a:spcPts val="615"/>
              </a:spcBef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would have also entailed </a:t>
            </a:r>
            <a:r>
              <a:rPr lang="en-US" altLang="zh-TW" sz="2200" b="1" spc="-5" dirty="0">
                <a:solidFill>
                  <a:srgbClr val="FF0000"/>
                </a:solidFill>
                <a:latin typeface="Arial"/>
                <a:cs typeface="Arial"/>
              </a:rPr>
              <a:t>recursive updates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 directory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points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file, 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parent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that  </a:t>
            </a:r>
            <a:r>
              <a:rPr lang="en-US" altLang="zh-TW" sz="2200" spc="-20" dirty="0">
                <a:solidFill>
                  <a:srgbClr val="333333"/>
                </a:solidFill>
                <a:latin typeface="Arial"/>
                <a:cs typeface="Arial"/>
              </a:rPr>
              <a:t>directory,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…,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way up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lang="en-US" altLang="zh-TW" sz="22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tree.</a:t>
            </a:r>
            <a:endParaRPr lang="en-US" altLang="zh-TW"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"/>
              <a:buChar char="–"/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LFS cleverly avoids this problem with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 err="1">
                <a:solidFill>
                  <a:srgbClr val="750E6C"/>
                </a:solidFill>
                <a:latin typeface="Consolas"/>
                <a:cs typeface="Consolas"/>
              </a:rPr>
              <a:t>imap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directory is a collection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200" spc="-5" dirty="0">
                <a:solidFill>
                  <a:srgbClr val="333333"/>
                </a:solidFill>
                <a:latin typeface="Consolas"/>
                <a:cs typeface="Consolas"/>
              </a:rPr>
              <a:t>name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200" dirty="0" err="1">
                <a:solidFill>
                  <a:srgbClr val="333333"/>
                </a:solidFill>
                <a:latin typeface="Consolas"/>
                <a:cs typeface="Consolas"/>
              </a:rPr>
              <a:t>inode</a:t>
            </a:r>
            <a:r>
              <a:rPr lang="en-US" altLang="zh-TW" sz="2200" dirty="0">
                <a:solidFill>
                  <a:srgbClr val="333333"/>
                </a:solidFill>
                <a:latin typeface="Consolas"/>
                <a:cs typeface="Consolas"/>
              </a:rPr>
              <a:t>-</a:t>
            </a:r>
            <a:r>
              <a:rPr lang="en-US" altLang="zh-TW" sz="2200" dirty="0">
                <a:solidFill>
                  <a:srgbClr val="0000FF"/>
                </a:solidFill>
                <a:latin typeface="Consolas"/>
                <a:cs typeface="Consolas"/>
              </a:rPr>
              <a:t>num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lang="en-US" altLang="zh-TW" sz="2200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entries.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 err="1">
                <a:solidFill>
                  <a:srgbClr val="333333"/>
                </a:solidFill>
                <a:latin typeface="Arial"/>
                <a:cs typeface="Arial"/>
              </a:rPr>
              <a:t>imap</a:t>
            </a:r>
            <a:r>
              <a:rPr lang="en-US" altLang="zh-TW" sz="22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keeps</a:t>
            </a:r>
            <a:r>
              <a:rPr lang="en-US" altLang="zh-TW" sz="2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 err="1">
                <a:solidFill>
                  <a:srgbClr val="333333"/>
                </a:solidFill>
                <a:latin typeface="Consolas"/>
                <a:cs typeface="Consolas"/>
              </a:rPr>
              <a:t>inode</a:t>
            </a:r>
            <a:r>
              <a:rPr lang="en-US" altLang="zh-TW" sz="2200" dirty="0">
                <a:solidFill>
                  <a:srgbClr val="333333"/>
                </a:solidFill>
                <a:latin typeface="Consolas"/>
                <a:cs typeface="Consolas"/>
              </a:rPr>
              <a:t>-</a:t>
            </a:r>
            <a:r>
              <a:rPr lang="en-US" altLang="zh-TW" sz="2200" dirty="0">
                <a:solidFill>
                  <a:srgbClr val="0000FF"/>
                </a:solidFill>
                <a:latin typeface="Consolas"/>
                <a:cs typeface="Consolas"/>
              </a:rPr>
              <a:t>num</a:t>
            </a:r>
            <a:r>
              <a:rPr lang="en-US" altLang="zh-TW" sz="2200" spc="-6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 err="1">
                <a:solidFill>
                  <a:srgbClr val="333333"/>
                </a:solidFill>
                <a:latin typeface="Consolas"/>
                <a:cs typeface="Consolas"/>
              </a:rPr>
              <a:t>inode</a:t>
            </a:r>
            <a:r>
              <a:rPr lang="en-US" altLang="zh-TW" sz="2200" dirty="0">
                <a:solidFill>
                  <a:srgbClr val="333333"/>
                </a:solidFill>
                <a:latin typeface="Consolas"/>
                <a:cs typeface="Consolas"/>
              </a:rPr>
              <a:t>-</a:t>
            </a:r>
            <a:r>
              <a:rPr lang="en-US" altLang="zh-TW" sz="2200" dirty="0">
                <a:solidFill>
                  <a:srgbClr val="FF0000"/>
                </a:solidFill>
                <a:latin typeface="Consolas"/>
                <a:cs typeface="Consolas"/>
              </a:rPr>
              <a:t>location</a:t>
            </a:r>
            <a:r>
              <a:rPr lang="en-US" altLang="zh-TW" sz="2200" spc="-6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mappings.</a:t>
            </a:r>
            <a:endParaRPr lang="en-US" altLang="zh-TW" sz="2200" dirty="0">
              <a:latin typeface="Arial"/>
              <a:cs typeface="Arial"/>
            </a:endParaRPr>
          </a:p>
          <a:p>
            <a:pPr marL="1155700" marR="506095" lvl="2">
              <a:lnSpc>
                <a:spcPct val="100000"/>
              </a:lnSpc>
              <a:spcBef>
                <a:spcPts val="545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Even though the location of an </a:t>
            </a:r>
            <a:r>
              <a:rPr lang="en-US" altLang="zh-TW" sz="22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 may change, the change is </a:t>
            </a:r>
            <a:r>
              <a:rPr lang="en-US" altLang="zh-TW" sz="22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never reflected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 in the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directory</a:t>
            </a:r>
            <a:r>
              <a:rPr lang="en-US" altLang="zh-TW" sz="220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itself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59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Log-structured File System (LFS)</a:t>
            </a: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Key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Idea: </a:t>
            </a:r>
            <a:r>
              <a:rPr lang="en-US" altLang="zh-TW" sz="2400" spc="-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Writing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Sequentially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Indirect Mapping and Checkpoint</a:t>
            </a:r>
            <a:r>
              <a:rPr lang="en-US" altLang="zh-TW" sz="2400" spc="9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Region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Directories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Garbage</a:t>
            </a:r>
            <a:r>
              <a:rPr lang="en-US" altLang="zh-TW" sz="2400" spc="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Collection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Crash Recovery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File Implementation: Block</a:t>
            </a:r>
            <a:r>
              <a:rPr lang="en-US" altLang="zh-TW" sz="2800" spc="-20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Indexed</a:t>
            </a:r>
            <a:r>
              <a:rPr lang="en-US" altLang="zh-TW" sz="2400" spc="-1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Linked</a:t>
            </a:r>
            <a:r>
              <a:rPr lang="en-US" altLang="zh-TW" sz="2400" spc="-1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Contiguous</a:t>
            </a:r>
            <a:r>
              <a:rPr lang="en-US" altLang="zh-TW" sz="2400" spc="-11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12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#4: Garbage Collection (1/4)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LFS </a:t>
            </a:r>
            <a:r>
              <a:rPr lang="en-US" altLang="zh-TW" i="1" spc="-25" dirty="0">
                <a:solidFill>
                  <a:srgbClr val="FF0000"/>
                </a:solidFill>
                <a:latin typeface="Arial"/>
                <a:cs typeface="Arial"/>
              </a:rPr>
              <a:t>never overwrites </a:t>
            </a: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but writes to free locations.</a:t>
            </a: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Font typeface="Arial" pitchFamily="34" charset="0"/>
              <a:buChar char="–"/>
              <a:tabLst>
                <a:tab pos="755650" algn="l"/>
              </a:tabLst>
            </a:pP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Multiple versions of data may co-exist across the disk. </a:t>
            </a: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Font typeface="Arial" pitchFamily="34" charset="0"/>
              <a:buChar char="–"/>
              <a:tabLst>
                <a:tab pos="755650" algn="l"/>
              </a:tabLst>
            </a:pP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The old version(s) of data are usually called garbage.</a:t>
            </a:r>
          </a:p>
          <a:p>
            <a:pPr marL="12700" indent="0">
              <a:lnSpc>
                <a:spcPct val="120000"/>
              </a:lnSpc>
              <a:spcBef>
                <a:spcPts val="3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lnSpc>
                <a:spcPct val="120000"/>
              </a:lnSpc>
              <a:spcBef>
                <a:spcPts val="3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lnSpc>
                <a:spcPct val="120000"/>
              </a:lnSpc>
              <a:spcBef>
                <a:spcPts val="3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lnSpc>
                <a:spcPct val="120000"/>
              </a:lnSpc>
              <a:spcBef>
                <a:spcPts val="3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lnSpc>
                <a:spcPct val="120000"/>
              </a:lnSpc>
              <a:spcBef>
                <a:spcPts val="3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One could keep older versions and allow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accessing.</a:t>
            </a: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Font typeface="Arial" pitchFamily="34" charset="0"/>
              <a:buChar char="–"/>
              <a:tabLst>
                <a:tab pos="7556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Such a file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is known as a </a:t>
            </a:r>
            <a:r>
              <a:rPr lang="en-US" altLang="zh-TW" sz="2200" b="1" spc="-5" dirty="0">
                <a:solidFill>
                  <a:srgbClr val="750E6C"/>
                </a:solidFill>
                <a:latin typeface="Arial"/>
                <a:cs typeface="Arial"/>
              </a:rPr>
              <a:t>versioning file</a:t>
            </a:r>
            <a:r>
              <a:rPr lang="en-US" altLang="zh-TW" sz="2200" b="1" spc="8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200" b="1" spc="-5" dirty="0">
                <a:solidFill>
                  <a:srgbClr val="750E6C"/>
                </a:solidFill>
                <a:latin typeface="Arial"/>
                <a:cs typeface="Arial"/>
              </a:rPr>
              <a:t>system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LFS keeps only the latest </a:t>
            </a:r>
            <a:r>
              <a:rPr lang="en-US" altLang="zh-TW" i="1" dirty="0">
                <a:solidFill>
                  <a:srgbClr val="333333"/>
                </a:solidFill>
                <a:latin typeface="Palatino Linotype"/>
                <a:cs typeface="Palatino Linotype"/>
              </a:rPr>
              <a:t>live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versions of data, and periodically cleans old </a:t>
            </a:r>
            <a:r>
              <a:rPr lang="en-US" altLang="zh-TW" i="1" dirty="0">
                <a:solidFill>
                  <a:srgbClr val="333333"/>
                </a:solidFill>
                <a:latin typeface="Palatino Linotype"/>
                <a:cs typeface="Palatino Linotype"/>
              </a:rPr>
              <a:t>dead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versions of</a:t>
            </a:r>
            <a:r>
              <a:rPr lang="en-US" altLang="zh-TW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data.</a:t>
            </a:r>
            <a:endParaRPr lang="en-US" altLang="zh-TW" sz="2400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Font typeface="Arial" pitchFamily="34" charset="0"/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process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cleaning is called </a:t>
            </a:r>
            <a:r>
              <a:rPr lang="en-US" altLang="zh-TW" sz="2200" b="1" spc="-5" dirty="0">
                <a:solidFill>
                  <a:srgbClr val="750E6C"/>
                </a:solidFill>
                <a:latin typeface="Arial"/>
                <a:cs typeface="Arial"/>
              </a:rPr>
              <a:t>garbage collection</a:t>
            </a:r>
            <a:r>
              <a:rPr lang="en-US" altLang="zh-TW" sz="2200" b="1" spc="12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200" b="1" spc="-5" dirty="0">
                <a:solidFill>
                  <a:srgbClr val="750E6C"/>
                </a:solidFill>
                <a:latin typeface="Arial"/>
                <a:cs typeface="Arial"/>
              </a:rPr>
              <a:t>(GC)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 pitchFamily="34" charset="0"/>
              <a:buChar char="–"/>
              <a:tabLst>
                <a:tab pos="75565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endParaRPr lang="en-US" altLang="zh-TW" sz="2800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D4FC5F2-9AD0-42A5-9369-DA1593ED5F9A}"/>
              </a:ext>
            </a:extLst>
          </p:cNvPr>
          <p:cNvSpPr/>
          <p:nvPr/>
        </p:nvSpPr>
        <p:spPr>
          <a:xfrm>
            <a:off x="1917948" y="2780928"/>
            <a:ext cx="8743950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2FC710-F002-4A8F-866D-867D220059F9}"/>
              </a:ext>
            </a:extLst>
          </p:cNvPr>
          <p:cNvSpPr/>
          <p:nvPr/>
        </p:nvSpPr>
        <p:spPr>
          <a:xfrm>
            <a:off x="1778385" y="2411596"/>
            <a:ext cx="9023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0345">
              <a:lnSpc>
                <a:spcPct val="100000"/>
              </a:lnSpc>
              <a:spcBef>
                <a:spcPts val="844"/>
              </a:spcBef>
              <a:tabLst>
                <a:tab pos="4483735" algn="l"/>
              </a:tabLst>
            </a:pPr>
            <a:r>
              <a:rPr lang="en-US" altLang="zh-TW" b="1" u="sng" spc="-5" dirty="0">
                <a:uFill>
                  <a:solidFill>
                    <a:srgbClr val="000000"/>
                  </a:solidFill>
                </a:uFill>
                <a:cs typeface="Arial"/>
              </a:rPr>
              <a:t>Case 1: Updating a data</a:t>
            </a:r>
            <a:r>
              <a:rPr lang="en-US" altLang="zh-TW" b="1" u="sng" spc="7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n-US" altLang="zh-TW" b="1" u="sng" spc="-5" dirty="0">
                <a:uFill>
                  <a:solidFill>
                    <a:srgbClr val="000000"/>
                  </a:solidFill>
                </a:uFill>
                <a:cs typeface="Arial"/>
              </a:rPr>
              <a:t>block</a:t>
            </a:r>
            <a:r>
              <a:rPr lang="en-US" altLang="zh-TW" b="1" u="sng" spc="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n-US" altLang="zh-TW" b="1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D0</a:t>
            </a:r>
            <a:r>
              <a:rPr lang="en-US" altLang="zh-TW" b="1" spc="-5" dirty="0">
                <a:latin typeface="Consolas"/>
                <a:cs typeface="Consolas"/>
              </a:rPr>
              <a:t>	  </a:t>
            </a:r>
            <a:r>
              <a:rPr lang="en-US" altLang="zh-TW" b="1" u="sng" spc="-5" dirty="0">
                <a:uFill>
                  <a:solidFill>
                    <a:srgbClr val="000000"/>
                  </a:solidFill>
                </a:uFill>
                <a:cs typeface="Arial"/>
              </a:rPr>
              <a:t>Case 2: Appending a data block</a:t>
            </a:r>
            <a:r>
              <a:rPr lang="en-US" altLang="zh-TW" b="1" u="sng" spc="-4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n-US" altLang="zh-TW" b="1" u="sng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D1</a:t>
            </a:r>
            <a:endParaRPr lang="en-US" altLang="zh-TW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125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#4: Garbage Collection (2/4)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LFS adopts a segment-based cleaning as follows:</a:t>
            </a:r>
          </a:p>
          <a:p>
            <a:pPr marL="698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Reads in </a:t>
            </a:r>
            <a:r>
              <a:rPr lang="zh-TW" altLang="en-US" sz="2200" spc="-25" dirty="0">
                <a:solidFill>
                  <a:srgbClr val="333333"/>
                </a:solidFill>
                <a:latin typeface="Arial"/>
                <a:cs typeface="Arial"/>
              </a:rPr>
              <a:t>𝑀 </a:t>
            </a: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partially-used segments;</a:t>
            </a:r>
          </a:p>
          <a:p>
            <a:pPr marL="698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Determines which blocks are live within these segments;</a:t>
            </a:r>
          </a:p>
          <a:p>
            <a:pPr marL="698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Compacts only live contents into </a:t>
            </a:r>
            <a:r>
              <a:rPr lang="zh-TW" altLang="en-US" sz="2200" spc="-25" dirty="0">
                <a:solidFill>
                  <a:srgbClr val="333333"/>
                </a:solidFill>
                <a:latin typeface="Arial"/>
                <a:cs typeface="Arial"/>
              </a:rPr>
              <a:t>𝑁 </a:t>
            </a: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new segments (</a:t>
            </a:r>
            <a:r>
              <a:rPr lang="zh-TW" altLang="en-US" sz="2200" spc="-25" dirty="0">
                <a:solidFill>
                  <a:srgbClr val="333333"/>
                </a:solidFill>
                <a:latin typeface="Arial"/>
                <a:cs typeface="Arial"/>
              </a:rPr>
              <a:t>𝑁 </a:t>
            </a: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&lt; </a:t>
            </a:r>
            <a:r>
              <a:rPr lang="zh-TW" altLang="en-US" sz="2200" spc="-25" dirty="0">
                <a:solidFill>
                  <a:srgbClr val="333333"/>
                </a:solidFill>
                <a:latin typeface="Arial"/>
                <a:cs typeface="Arial"/>
              </a:rPr>
              <a:t>𝑀</a:t>
            </a: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);</a:t>
            </a:r>
          </a:p>
          <a:p>
            <a:pPr marL="698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Writes out </a:t>
            </a:r>
            <a:r>
              <a:rPr lang="zh-TW" altLang="en-US" sz="2200" spc="-25" dirty="0">
                <a:solidFill>
                  <a:srgbClr val="333333"/>
                </a:solidFill>
                <a:latin typeface="Arial"/>
                <a:cs typeface="Arial"/>
              </a:rPr>
              <a:t>𝑁 </a:t>
            </a: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segments to disk in new locations;</a:t>
            </a:r>
          </a:p>
          <a:p>
            <a:pPr marL="698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Frees old M segments for subsequent writing.</a:t>
            </a:r>
          </a:p>
          <a:p>
            <a:pPr marL="35560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endParaRPr lang="en-US" altLang="zh-TW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Two more problems:</a:t>
            </a:r>
          </a:p>
          <a:p>
            <a:pPr marL="584200" lvl="1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How to determine if a block is live (or dead)?</a:t>
            </a:r>
          </a:p>
          <a:p>
            <a:pPr marL="584200" lvl="1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How often, and which segments to clean?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88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Schedule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4C803B1-E7A1-4389-B607-8106A2FBD7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8" name="內容版面配置區 1">
            <a:extLst>
              <a:ext uri="{FF2B5EF4-FFF2-40B4-BE49-F238E27FC236}">
                <a16:creationId xmlns:a16="http://schemas.microsoft.com/office/drawing/2014/main" id="{1C5AC458-F0AA-433C-A562-B4A2DB46F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968210"/>
              </p:ext>
            </p:extLst>
          </p:nvPr>
        </p:nvGraphicFramePr>
        <p:xfrm>
          <a:off x="695697" y="913805"/>
          <a:ext cx="11017251" cy="5648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2171">
                  <a:extLst>
                    <a:ext uri="{9D8B030D-6E8A-4147-A177-3AD203B41FA5}">
                      <a16:colId xmlns:a16="http://schemas.microsoft.com/office/drawing/2014/main" val="17458662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10115953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425115937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059672772"/>
                    </a:ext>
                  </a:extLst>
                </a:gridCol>
                <a:gridCol w="1442072">
                  <a:extLst>
                    <a:ext uri="{9D8B030D-6E8A-4147-A177-3AD203B41FA5}">
                      <a16:colId xmlns:a16="http://schemas.microsoft.com/office/drawing/2014/main" val="170289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W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Lecture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Notes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Homework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8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Feb. 21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00: 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 Information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4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Feb. 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Peace Memorial Day</a:t>
                      </a:r>
                      <a:endParaRPr lang="zh-TW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2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01: System Calls &amp; I/O Devices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0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14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02: 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 and Data Integrity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7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21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03: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System Basics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3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04: File System Designs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i="1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HW01</a:t>
                      </a:r>
                      <a:endParaRPr lang="zh-TW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1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Tomb Sweeping Day</a:t>
                      </a:r>
                      <a:endParaRPr lang="zh-TW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5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05: Distributed File Systems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5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Midterm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6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25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1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07: Next-generation Hard Disk Drive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92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i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0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i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8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23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i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3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30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08: Persistent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8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6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0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13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7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20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6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242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#4: Garbage Collection (3/4)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LFS adds extra information, at the head of each  segment, called the segment summary block (SS).</a:t>
            </a:r>
          </a:p>
          <a:p>
            <a:pPr marL="584200" lvl="1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354965" algn="l"/>
                <a:tab pos="355600" algn="l"/>
              </a:tabLst>
            </a:pP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It records, for each data block D in the segment, its </a:t>
            </a:r>
            <a:r>
              <a:rPr lang="en-US" altLang="zh-TW" sz="2200" u="sng" spc="-2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200" u="sng" spc="-25" dirty="0">
                <a:solidFill>
                  <a:srgbClr val="333333"/>
                </a:solidFill>
                <a:latin typeface="Arial"/>
                <a:cs typeface="Arial"/>
              </a:rPr>
              <a:t> number N </a:t>
            </a: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200" u="sng" spc="-25" dirty="0">
                <a:solidFill>
                  <a:srgbClr val="333333"/>
                </a:solidFill>
                <a:latin typeface="Arial"/>
                <a:cs typeface="Arial"/>
              </a:rPr>
              <a:t>its offset T (e.g., (k, 0))</a:t>
            </a: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584200" lvl="1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354965" algn="l"/>
                <a:tab pos="355600" algn="l"/>
              </a:tabLst>
            </a:pPr>
            <a:endParaRPr lang="en-US" altLang="zh-TW" sz="2200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584200" lvl="1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354965" algn="l"/>
                <a:tab pos="355600" algn="l"/>
              </a:tabLst>
            </a:pPr>
            <a:endParaRPr lang="en-US" altLang="zh-TW" sz="2200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584200" lvl="1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354965" algn="l"/>
                <a:tab pos="355600" algn="l"/>
              </a:tabLst>
            </a:pPr>
            <a:endParaRPr lang="en-US" altLang="zh-TW" sz="2200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584200" lvl="1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354965" algn="l"/>
                <a:tab pos="355600" algn="l"/>
              </a:tabLst>
            </a:pPr>
            <a:endParaRPr lang="en-US" altLang="zh-TW" sz="2200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584200" lvl="1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354965" algn="l"/>
                <a:tab pos="3556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i="1" dirty="0">
                <a:solidFill>
                  <a:srgbClr val="750E6C"/>
                </a:solidFill>
                <a:latin typeface="Palatino Linotype"/>
                <a:cs typeface="Palatino Linotype"/>
              </a:rPr>
              <a:t>liveness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for a block </a:t>
            </a:r>
            <a:r>
              <a:rPr lang="en-US" altLang="zh-TW" sz="2200" dirty="0">
                <a:solidFill>
                  <a:srgbClr val="333333"/>
                </a:solidFill>
                <a:latin typeface="Consolas"/>
                <a:cs typeface="Consolas"/>
              </a:rPr>
              <a:t>D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address </a:t>
            </a:r>
            <a:r>
              <a:rPr lang="en-US" altLang="zh-TW" sz="2200" dirty="0">
                <a:solidFill>
                  <a:srgbClr val="333333"/>
                </a:solidFill>
                <a:latin typeface="Consolas"/>
                <a:cs typeface="Consolas"/>
              </a:rPr>
              <a:t>A</a:t>
            </a:r>
            <a:r>
              <a:rPr lang="en-US" altLang="zh-TW" sz="2200" spc="-10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can be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determined:</a:t>
            </a:r>
            <a:endParaRPr lang="en-US" altLang="zh-TW" sz="2200" dirty="0">
              <a:latin typeface="Arial"/>
              <a:cs typeface="Arial"/>
            </a:endParaRPr>
          </a:p>
          <a:p>
            <a:pPr marL="584200" lvl="1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354965" algn="l"/>
                <a:tab pos="355600" algn="l"/>
              </a:tabLst>
            </a:pPr>
            <a:endParaRPr lang="en-US" altLang="zh-TW" sz="2200" spc="-2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BACB71-7FAB-4A68-8261-D91511F6CB7A}"/>
              </a:ext>
            </a:extLst>
          </p:cNvPr>
          <p:cNvSpPr/>
          <p:nvPr/>
        </p:nvSpPr>
        <p:spPr>
          <a:xfrm>
            <a:off x="6526460" y="4810198"/>
            <a:ext cx="5291609" cy="176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TW" spc="-5" dirty="0">
                <a:cs typeface="Arial"/>
              </a:rPr>
              <a:t>Optimization:</a:t>
            </a:r>
            <a:endParaRPr lang="en-US" altLang="zh-TW" dirty="0"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zh-TW" spc="-5" dirty="0">
                <a:cs typeface="Arial"/>
              </a:rPr>
              <a:t>Kee</a:t>
            </a:r>
            <a:r>
              <a:rPr lang="en-US" altLang="zh-TW" dirty="0">
                <a:cs typeface="Arial"/>
              </a:rPr>
              <a:t>p</a:t>
            </a:r>
            <a:r>
              <a:rPr lang="en-US" altLang="zh-TW" spc="-5" dirty="0">
                <a:cs typeface="Arial"/>
              </a:rPr>
              <a:t>ing a </a:t>
            </a:r>
            <a:r>
              <a:rPr lang="en-US" altLang="zh-TW" spc="-5" dirty="0">
                <a:solidFill>
                  <a:srgbClr val="750E6C"/>
                </a:solidFill>
                <a:cs typeface="Arial"/>
              </a:rPr>
              <a:t>version number </a:t>
            </a:r>
            <a:r>
              <a:rPr lang="en-US" altLang="zh-TW" dirty="0">
                <a:cs typeface="Arial"/>
              </a:rPr>
              <a:t>in </a:t>
            </a:r>
            <a:r>
              <a:rPr lang="en-US" altLang="zh-TW" spc="-5" dirty="0">
                <a:cs typeface="Arial"/>
              </a:rPr>
              <a:t>both </a:t>
            </a:r>
            <a:r>
              <a:rPr lang="en-US" altLang="zh-TW" spc="-5" dirty="0" err="1">
                <a:solidFill>
                  <a:srgbClr val="FF0000"/>
                </a:solidFill>
                <a:cs typeface="Arial"/>
              </a:rPr>
              <a:t>imap</a:t>
            </a:r>
            <a:r>
              <a:rPr lang="en-US" altLang="zh-TW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TW" spc="-5" dirty="0">
                <a:cs typeface="Arial"/>
              </a:rPr>
              <a:t>and </a:t>
            </a:r>
            <a:r>
              <a:rPr lang="en-US" altLang="zh-TW" spc="-5" dirty="0">
                <a:solidFill>
                  <a:srgbClr val="FF0000"/>
                </a:solidFill>
                <a:cs typeface="Arial"/>
              </a:rPr>
              <a:t>SS</a:t>
            </a:r>
            <a:r>
              <a:rPr lang="en-US" altLang="zh-TW" spc="-5" dirty="0">
                <a:cs typeface="Arial"/>
              </a:rPr>
              <a:t>, extra reads </a:t>
            </a:r>
            <a:r>
              <a:rPr lang="en-US" altLang="zh-TW" spc="-10" dirty="0">
                <a:cs typeface="Arial"/>
              </a:rPr>
              <a:t>of </a:t>
            </a:r>
            <a:r>
              <a:rPr lang="en-US" altLang="zh-TW" spc="-5" dirty="0" err="1">
                <a:cs typeface="Arial"/>
              </a:rPr>
              <a:t>inodes</a:t>
            </a:r>
            <a:r>
              <a:rPr lang="en-US" altLang="zh-TW" spc="-5" dirty="0">
                <a:cs typeface="Arial"/>
              </a:rPr>
              <a:t> can be further</a:t>
            </a:r>
            <a:r>
              <a:rPr lang="en-US" altLang="zh-TW" spc="-10" dirty="0">
                <a:cs typeface="Arial"/>
              </a:rPr>
              <a:t> </a:t>
            </a:r>
            <a:r>
              <a:rPr lang="en-US" altLang="zh-TW" spc="-5" dirty="0">
                <a:cs typeface="Arial"/>
              </a:rPr>
              <a:t>avoided.</a:t>
            </a:r>
            <a:endParaRPr lang="en-US" altLang="zh-TW" dirty="0">
              <a:cs typeface="Arial"/>
            </a:endParaRPr>
          </a:p>
          <a:p>
            <a:pPr marL="298450" marR="5080" indent="-28575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933450" algn="l"/>
                <a:tab pos="1892935" algn="l"/>
                <a:tab pos="2893060" algn="l"/>
                <a:tab pos="3782060" algn="l"/>
              </a:tabLst>
            </a:pPr>
            <a:r>
              <a:rPr lang="en-US" altLang="zh-TW" spc="-5" dirty="0">
                <a:cs typeface="Arial"/>
              </a:rPr>
              <a:t>T</a:t>
            </a:r>
            <a:r>
              <a:rPr lang="en-US" altLang="zh-TW" spc="-10" dirty="0">
                <a:cs typeface="Arial"/>
              </a:rPr>
              <a:t>h</a:t>
            </a:r>
            <a:r>
              <a:rPr lang="en-US" altLang="zh-TW" spc="-5" dirty="0">
                <a:cs typeface="Arial"/>
              </a:rPr>
              <a:t>e version number should </a:t>
            </a:r>
            <a:r>
              <a:rPr lang="en-US" altLang="zh-TW" spc="-10" dirty="0">
                <a:cs typeface="Arial"/>
              </a:rPr>
              <a:t>be </a:t>
            </a:r>
            <a:r>
              <a:rPr lang="en-US" altLang="zh-TW" spc="-5" dirty="0">
                <a:cs typeface="Arial"/>
              </a:rPr>
              <a:t>incremented whenever the </a:t>
            </a:r>
            <a:r>
              <a:rPr lang="en-US" altLang="zh-TW" dirty="0">
                <a:cs typeface="Arial"/>
              </a:rPr>
              <a:t>file</a:t>
            </a:r>
            <a:r>
              <a:rPr lang="en-US" altLang="zh-TW" spc="520" dirty="0">
                <a:cs typeface="Arial"/>
              </a:rPr>
              <a:t> </a:t>
            </a:r>
            <a:r>
              <a:rPr lang="en-US" altLang="zh-TW" dirty="0">
                <a:cs typeface="Arial"/>
              </a:rPr>
              <a:t>is </a:t>
            </a:r>
            <a:r>
              <a:rPr lang="en-US" altLang="zh-TW" spc="-5" dirty="0">
                <a:cs typeface="Arial"/>
              </a:rPr>
              <a:t>truncated or</a:t>
            </a:r>
            <a:r>
              <a:rPr lang="en-US" altLang="zh-TW" spc="-50" dirty="0">
                <a:cs typeface="Arial"/>
              </a:rPr>
              <a:t> </a:t>
            </a:r>
            <a:r>
              <a:rPr lang="en-US" altLang="zh-TW" spc="-5" dirty="0">
                <a:cs typeface="Arial"/>
              </a:rPr>
              <a:t>deleted.</a:t>
            </a:r>
            <a:endParaRPr lang="en-US" altLang="zh-TW" dirty="0"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477645" algn="l"/>
                <a:tab pos="1808480" algn="l"/>
                <a:tab pos="2816225" algn="l"/>
                <a:tab pos="3865245" algn="l"/>
              </a:tabLst>
            </a:pPr>
            <a:endParaRPr lang="en-US" altLang="zh-TW" dirty="0">
              <a:cs typeface="Arial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DCD19E95-5560-40D6-BD02-EDB27CF65B23}"/>
              </a:ext>
            </a:extLst>
          </p:cNvPr>
          <p:cNvSpPr/>
          <p:nvPr/>
        </p:nvSpPr>
        <p:spPr>
          <a:xfrm>
            <a:off x="2102167" y="4679541"/>
            <a:ext cx="3992245" cy="2006600"/>
          </a:xfrm>
          <a:custGeom>
            <a:avLst/>
            <a:gdLst/>
            <a:ahLst/>
            <a:cxnLst/>
            <a:rect l="l" t="t" r="r" b="b"/>
            <a:pathLst>
              <a:path w="3992245" h="2006600">
                <a:moveTo>
                  <a:pt x="0" y="2006346"/>
                </a:moveTo>
                <a:lnTo>
                  <a:pt x="3992117" y="2006346"/>
                </a:lnTo>
                <a:lnTo>
                  <a:pt x="3992117" y="0"/>
                </a:lnTo>
                <a:lnTo>
                  <a:pt x="0" y="0"/>
                </a:lnTo>
                <a:lnTo>
                  <a:pt x="0" y="200634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F556D67C-5DD5-44AE-B8EE-24C6EB0F5EC1}"/>
              </a:ext>
            </a:extLst>
          </p:cNvPr>
          <p:cNvSpPr txBox="1"/>
          <p:nvPr/>
        </p:nvSpPr>
        <p:spPr>
          <a:xfrm>
            <a:off x="2181160" y="4741517"/>
            <a:ext cx="379857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70865" algn="l"/>
                <a:tab pos="989965" algn="l"/>
                <a:tab pos="1129665" algn="l"/>
              </a:tabLst>
            </a:pPr>
            <a:r>
              <a:rPr sz="2000" spc="-5" dirty="0">
                <a:latin typeface="Consolas"/>
                <a:cs typeface="Consolas"/>
              </a:rPr>
              <a:t>(N,	</a:t>
            </a:r>
            <a:r>
              <a:rPr sz="2000" dirty="0">
                <a:latin typeface="Consolas"/>
                <a:cs typeface="Consolas"/>
              </a:rPr>
              <a:t>T)	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9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SegmentSummary[A];  </a:t>
            </a:r>
            <a:r>
              <a:rPr sz="2000" spc="-5" dirty="0">
                <a:latin typeface="Consolas"/>
                <a:cs typeface="Consolas"/>
              </a:rPr>
              <a:t>inode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=	Read(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imap[N]</a:t>
            </a:r>
            <a:r>
              <a:rPr sz="2000" spc="-5" dirty="0">
                <a:latin typeface="Consolas"/>
                <a:cs typeface="Consolas"/>
              </a:rPr>
              <a:t>);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if (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inode[T] </a:t>
            </a:r>
            <a:r>
              <a:rPr sz="2000" spc="-5" dirty="0">
                <a:latin typeface="Consolas"/>
                <a:cs typeface="Consolas"/>
              </a:rPr>
              <a:t>== A)</a:t>
            </a:r>
            <a:endParaRPr sz="2000" dirty="0">
              <a:latin typeface="Consolas"/>
              <a:cs typeface="Consolas"/>
            </a:endParaRPr>
          </a:p>
          <a:p>
            <a:pPr marL="570865">
              <a:lnSpc>
                <a:spcPct val="100000"/>
              </a:lnSpc>
              <a:tabLst>
                <a:tab pos="1828164" algn="l"/>
                <a:tab pos="2527300" algn="l"/>
              </a:tabLst>
            </a:pPr>
            <a:r>
              <a:rPr sz="2000" spc="-5" dirty="0">
                <a:latin typeface="Consolas"/>
                <a:cs typeface="Consolas"/>
              </a:rPr>
              <a:t>//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block	D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is	alive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nsolas"/>
                <a:cs typeface="Consolas"/>
              </a:rPr>
              <a:t>else</a:t>
            </a:r>
            <a:endParaRPr sz="2000" dirty="0">
              <a:latin typeface="Consolas"/>
              <a:cs typeface="Consolas"/>
            </a:endParaRPr>
          </a:p>
          <a:p>
            <a:pPr marL="570865">
              <a:lnSpc>
                <a:spcPct val="100000"/>
              </a:lnSpc>
              <a:tabLst>
                <a:tab pos="1828164" algn="l"/>
                <a:tab pos="2527300" algn="l"/>
              </a:tabLst>
            </a:pPr>
            <a:r>
              <a:rPr sz="2000" spc="-5" dirty="0">
                <a:latin typeface="Consolas"/>
                <a:cs typeface="Consolas"/>
              </a:rPr>
              <a:t>//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block	D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is	garbage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85B8500-C2EB-4629-AF41-BEF93F32079F}"/>
              </a:ext>
            </a:extLst>
          </p:cNvPr>
          <p:cNvSpPr/>
          <p:nvPr/>
        </p:nvSpPr>
        <p:spPr>
          <a:xfrm>
            <a:off x="3309296" y="2564904"/>
            <a:ext cx="6434327" cy="1584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965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#4: Garbage Collection (4/4)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When to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clean?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Either </a:t>
            </a:r>
            <a:r>
              <a:rPr lang="en-US" altLang="zh-TW" sz="2200" spc="-15" dirty="0">
                <a:solidFill>
                  <a:srgbClr val="333333"/>
                </a:solidFill>
                <a:latin typeface="Arial"/>
                <a:cs typeface="Arial"/>
              </a:rPr>
              <a:t>periodically,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during idle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time, </a:t>
            </a:r>
            <a:r>
              <a:rPr lang="en-US" altLang="zh-TW" sz="2200" spc="-1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disk is</a:t>
            </a:r>
            <a:r>
              <a:rPr lang="en-US" altLang="zh-TW" sz="22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full.</a:t>
            </a:r>
            <a:endParaRPr lang="en-US" altLang="zh-TW"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33"/>
              </a:buClr>
              <a:buFont typeface="Arial"/>
              <a:buChar char="–"/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9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Which segments are worth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cleaning?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LFS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tries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segregate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hot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200" spc="-5" dirty="0">
                <a:solidFill>
                  <a:srgbClr val="0000FF"/>
                </a:solidFill>
                <a:latin typeface="Arial"/>
                <a:cs typeface="Arial"/>
              </a:rPr>
              <a:t>cold</a:t>
            </a:r>
            <a:r>
              <a:rPr lang="en-US" altLang="zh-TW" sz="22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segments.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hot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segment consists of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frequently-over-written</a:t>
            </a:r>
            <a:r>
              <a:rPr lang="en-US" altLang="zh-TW" sz="22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200" spc="-5" dirty="0">
                <a:solidFill>
                  <a:srgbClr val="0000FF"/>
                </a:solidFill>
                <a:latin typeface="Arial"/>
                <a:cs typeface="Arial"/>
              </a:rPr>
              <a:t>cold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segment may only have </a:t>
            </a:r>
            <a:r>
              <a:rPr lang="en-US" altLang="zh-TW" sz="2200" spc="-5" dirty="0">
                <a:solidFill>
                  <a:srgbClr val="0000FF"/>
                </a:solidFill>
                <a:latin typeface="Arial"/>
                <a:cs typeface="Arial"/>
              </a:rPr>
              <a:t>a few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over-written (dead)</a:t>
            </a:r>
            <a:r>
              <a:rPr lang="en-US" altLang="zh-TW" sz="2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LFS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cleans</a:t>
            </a:r>
            <a:r>
              <a:rPr lang="en-US" altLang="zh-TW" sz="2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cold</a:t>
            </a:r>
            <a:r>
              <a:rPr lang="en-US" altLang="zh-TW" sz="2200" u="sng" spc="-5" dirty="0">
                <a:solidFill>
                  <a:srgbClr val="333333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segments </a:t>
            </a:r>
            <a:r>
              <a:rPr lang="en-US" altLang="zh-TW"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sooner</a:t>
            </a:r>
            <a:r>
              <a:rPr lang="en-US" altLang="zh-TW" sz="2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hot</a:t>
            </a:r>
            <a:r>
              <a:rPr lang="en-US" altLang="zh-TW" sz="2200" u="sng" spc="-10" dirty="0">
                <a:solidFill>
                  <a:srgbClr val="333333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200" u="sng" spc="-5" dirty="0">
                <a:solidFill>
                  <a:srgbClr val="333333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segments</a:t>
            </a:r>
            <a:r>
              <a:rPr lang="en-US" altLang="zh-TW" sz="2200" u="sng" spc="125" dirty="0">
                <a:solidFill>
                  <a:srgbClr val="333333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2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later</a:t>
            </a: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1155700" marR="209550" lvl="2">
              <a:lnSpc>
                <a:spcPct val="100000"/>
              </a:lnSpc>
              <a:spcBef>
                <a:spcPts val="495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Since as time goes </a:t>
            </a:r>
            <a:r>
              <a:rPr lang="en-US" altLang="zh-TW" sz="2200" spc="-55" dirty="0">
                <a:solidFill>
                  <a:srgbClr val="333333"/>
                </a:solidFill>
                <a:latin typeface="Arial"/>
                <a:cs typeface="Arial"/>
              </a:rPr>
              <a:t>by,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more and more blocks in the hot segment  may get over-written (in new</a:t>
            </a:r>
            <a:r>
              <a:rPr lang="en-US" altLang="zh-TW" sz="2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segments).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This policy is heuristic but not</a:t>
            </a:r>
            <a:r>
              <a:rPr lang="en-US" altLang="zh-TW" sz="22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perfect.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319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Log-structured File System (LFS)</a:t>
            </a: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Key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Idea: </a:t>
            </a:r>
            <a:r>
              <a:rPr lang="en-US" altLang="zh-TW" sz="2400" spc="-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Writing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Sequentially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Indirect Mapping and Checkpoint</a:t>
            </a:r>
            <a:r>
              <a:rPr lang="en-US" altLang="zh-TW" sz="2400" spc="9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Region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Directories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Garbage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Collection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Crash Recovery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File Implementation: Block</a:t>
            </a:r>
            <a:r>
              <a:rPr lang="en-US" altLang="zh-TW" sz="2800" spc="-20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Indexed</a:t>
            </a:r>
            <a:r>
              <a:rPr lang="en-US" altLang="zh-TW" sz="2400" spc="-1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Linked</a:t>
            </a:r>
            <a:r>
              <a:rPr lang="en-US" altLang="zh-TW" sz="2400" spc="-1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Contiguous</a:t>
            </a:r>
            <a:r>
              <a:rPr lang="en-US" altLang="zh-TW" sz="2400" spc="-11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38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#5: Crash Recovery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Crashes when writing to the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checkpoint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region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755650" marR="18923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Solution: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Keeps </a:t>
            </a:r>
            <a:r>
              <a:rPr lang="en-US" altLang="zh-TW" sz="2200" b="1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lang="en-US" altLang="zh-TW" sz="2200" b="1" spc="-5" dirty="0">
                <a:solidFill>
                  <a:srgbClr val="FF0000"/>
                </a:solidFill>
                <a:latin typeface="Arial"/>
                <a:cs typeface="Arial"/>
              </a:rPr>
              <a:t>CRs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(e.g., one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head and one 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end) and writes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them</a:t>
            </a:r>
            <a:r>
              <a:rPr lang="en-US" altLang="zh-TW" sz="22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20" dirty="0">
                <a:solidFill>
                  <a:srgbClr val="333333"/>
                </a:solidFill>
                <a:latin typeface="Arial"/>
                <a:cs typeface="Arial"/>
              </a:rPr>
              <a:t>alternately.</a:t>
            </a:r>
            <a:endParaRPr lang="en-US" altLang="zh-TW" sz="2200" dirty="0">
              <a:latin typeface="Arial"/>
              <a:cs typeface="Arial"/>
            </a:endParaRPr>
          </a:p>
          <a:p>
            <a:pPr marL="1155700" marR="508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It first writes a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header (with a timestamp)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, then the body of CR, and  then an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end marker (with a</a:t>
            </a:r>
            <a:r>
              <a:rPr lang="en-US" altLang="zh-TW" sz="2200" spc="-1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timestamp)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Inconsistent pair of timestamps implies an</a:t>
            </a:r>
            <a:r>
              <a:rPr lang="en-US" altLang="zh-TW" sz="22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20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r>
              <a:rPr lang="en-US" altLang="zh-TW" sz="2200" spc="-2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Crashes when writing to a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Arial"/>
                <a:cs typeface="Arial"/>
              </a:rPr>
              <a:t>segment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dirty="0">
              <a:latin typeface="Arial"/>
              <a:cs typeface="Arial"/>
            </a:endParaRPr>
          </a:p>
          <a:p>
            <a:pPr marL="755650" marR="18923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Roll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Forwarding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Starts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last checkpoint region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rebuilds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 “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non-checkpointed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” but “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committed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”  segments (please read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paper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details).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18923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endParaRPr lang="en-US" altLang="zh-TW" sz="22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E4BFF76-8E94-4FE5-8AC5-0F3D42EBEC62}"/>
              </a:ext>
            </a:extLst>
          </p:cNvPr>
          <p:cNvSpPr/>
          <p:nvPr/>
        </p:nvSpPr>
        <p:spPr>
          <a:xfrm>
            <a:off x="2133972" y="3284984"/>
            <a:ext cx="8849720" cy="1605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332A141-FAE5-423E-9E09-CBBB960A66A6}"/>
              </a:ext>
            </a:extLst>
          </p:cNvPr>
          <p:cNvSpPr txBox="1"/>
          <p:nvPr/>
        </p:nvSpPr>
        <p:spPr>
          <a:xfrm>
            <a:off x="9693632" y="3694243"/>
            <a:ext cx="972819" cy="99441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  <a:spcBef>
                <a:spcPts val="5"/>
              </a:spcBef>
            </a:pPr>
            <a:r>
              <a:rPr sz="3600" baseline="13888" dirty="0">
                <a:latin typeface="Arial"/>
                <a:cs typeface="Arial"/>
              </a:rPr>
              <a:t>CR</a:t>
            </a:r>
            <a:r>
              <a:rPr sz="1600" dirty="0">
                <a:latin typeface="Arial"/>
                <a:cs typeface="Arial"/>
              </a:rPr>
              <a:t>old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9E1C0E-C369-4BC5-8D76-A440ED760EA9}"/>
              </a:ext>
            </a:extLst>
          </p:cNvPr>
          <p:cNvSpPr/>
          <p:nvPr/>
        </p:nvSpPr>
        <p:spPr>
          <a:xfrm>
            <a:off x="2191742" y="3694243"/>
            <a:ext cx="972819" cy="994410"/>
          </a:xfrm>
          <a:custGeom>
            <a:avLst/>
            <a:gdLst/>
            <a:ahLst/>
            <a:cxnLst/>
            <a:rect l="l" t="t" r="r" b="b"/>
            <a:pathLst>
              <a:path w="972819" h="994410">
                <a:moveTo>
                  <a:pt x="0" y="994410"/>
                </a:moveTo>
                <a:lnTo>
                  <a:pt x="972312" y="994410"/>
                </a:lnTo>
                <a:lnTo>
                  <a:pt x="972312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01DD94D-80F6-4E64-9E1E-EB7888791483}"/>
              </a:ext>
            </a:extLst>
          </p:cNvPr>
          <p:cNvSpPr/>
          <p:nvPr/>
        </p:nvSpPr>
        <p:spPr>
          <a:xfrm>
            <a:off x="5729708" y="3694243"/>
            <a:ext cx="2917825" cy="994410"/>
          </a:xfrm>
          <a:custGeom>
            <a:avLst/>
            <a:gdLst/>
            <a:ahLst/>
            <a:cxnLst/>
            <a:rect l="l" t="t" r="r" b="b"/>
            <a:pathLst>
              <a:path w="2917825" h="994410">
                <a:moveTo>
                  <a:pt x="0" y="994410"/>
                </a:moveTo>
                <a:lnTo>
                  <a:pt x="2917698" y="994410"/>
                </a:lnTo>
                <a:lnTo>
                  <a:pt x="2917698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021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Recall: Metadata Journaling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0873208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sequence of metadata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journaling:</a:t>
            </a:r>
            <a:endParaRPr lang="en-US" altLang="zh-TW" sz="2800" dirty="0">
              <a:latin typeface="Arial"/>
              <a:cs typeface="Arial"/>
            </a:endParaRPr>
          </a:p>
          <a:p>
            <a:pPr marL="900000" indent="-457200">
              <a:lnSpc>
                <a:spcPct val="100000"/>
              </a:lnSpc>
              <a:spcBef>
                <a:spcPts val="590"/>
              </a:spcBef>
              <a:buNone/>
              <a:tabLst>
                <a:tab pos="926465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pc="-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Write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: Write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final</a:t>
            </a:r>
            <a:r>
              <a:rPr lang="en-US" altLang="zh-TW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location</a:t>
            </a:r>
            <a:endParaRPr lang="en-US" altLang="zh-TW" dirty="0">
              <a:latin typeface="Arial"/>
              <a:cs typeface="Arial"/>
            </a:endParaRPr>
          </a:p>
          <a:p>
            <a:pPr marL="900000" indent="-457200">
              <a:lnSpc>
                <a:spcPct val="100000"/>
              </a:lnSpc>
              <a:spcBef>
                <a:spcPts val="590"/>
              </a:spcBef>
              <a:buNone/>
              <a:tabLst>
                <a:tab pos="926465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pc="-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Journal Metadata </a:t>
            </a: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Write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: Write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begin block (</a:t>
            </a:r>
            <a:r>
              <a:rPr lang="en-US" altLang="zh-TW" spc="-5" dirty="0" err="1">
                <a:solidFill>
                  <a:srgbClr val="333333"/>
                </a:solidFill>
                <a:latin typeface="Consolas"/>
                <a:cs typeface="Consolas"/>
              </a:rPr>
              <a:t>TxB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) and metadata 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I[v2]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B[v2]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) to</a:t>
            </a:r>
            <a:r>
              <a:rPr lang="en-US" altLang="zh-TW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log</a:t>
            </a:r>
            <a:endParaRPr lang="en-US" altLang="zh-TW" dirty="0">
              <a:latin typeface="Arial"/>
              <a:cs typeface="Arial"/>
            </a:endParaRPr>
          </a:p>
          <a:p>
            <a:pPr marL="900000" indent="-457200">
              <a:lnSpc>
                <a:spcPct val="100000"/>
              </a:lnSpc>
              <a:spcBef>
                <a:spcPts val="580"/>
              </a:spcBef>
              <a:buNone/>
              <a:tabLst>
                <a:tab pos="926465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pc="-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Journal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Commit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transaction commit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r>
              <a:rPr lang="en-US" altLang="zh-TW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dirty="0" err="1">
                <a:solidFill>
                  <a:srgbClr val="333333"/>
                </a:solidFill>
                <a:latin typeface="Consolas"/>
                <a:cs typeface="Consolas"/>
              </a:rPr>
              <a:t>TxE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dirty="0">
              <a:latin typeface="Arial"/>
              <a:cs typeface="Arial"/>
            </a:endParaRPr>
          </a:p>
          <a:p>
            <a:pPr marL="900000" marR="561975" indent="-457200">
              <a:lnSpc>
                <a:spcPct val="100000"/>
              </a:lnSpc>
              <a:spcBef>
                <a:spcPts val="630"/>
              </a:spcBef>
              <a:buNone/>
              <a:tabLst>
                <a:tab pos="926465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Wingdings"/>
                <a:cs typeface="Wingdings"/>
              </a:rPr>
              <a:t></a:t>
            </a:r>
            <a:r>
              <a:rPr lang="en-US" altLang="zh-TW" spc="-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Checkpoint Metadata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contents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metadata update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their final locations within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r>
              <a:rPr lang="en-US" altLang="zh-TW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endParaRPr lang="en-US" altLang="zh-TW" dirty="0">
              <a:latin typeface="Arial"/>
              <a:cs typeface="Arial"/>
            </a:endParaRPr>
          </a:p>
          <a:p>
            <a:pPr marL="900000" indent="-457200">
              <a:lnSpc>
                <a:spcPct val="100000"/>
              </a:lnSpc>
              <a:spcBef>
                <a:spcPts val="575"/>
              </a:spcBef>
              <a:buNone/>
              <a:tabLst>
                <a:tab pos="926465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Wingdings"/>
                <a:cs typeface="Wingdings"/>
              </a:rPr>
              <a:t></a:t>
            </a:r>
            <a:r>
              <a:rPr lang="en-US" altLang="zh-TW" spc="-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Free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Mark 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transaction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free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journal</a:t>
            </a:r>
            <a:r>
              <a:rPr lang="en-US" altLang="zh-TW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superblock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Notes: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36639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Forcing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 write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complete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(Step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1)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before issuing  writes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journal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(Step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2) is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altLang="zh-TW" sz="24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required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44577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only real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requirement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that Steps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1 and 2 complete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 before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issuing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journal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commit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(Step</a:t>
            </a:r>
            <a:r>
              <a:rPr lang="en-US" altLang="zh-TW" sz="24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3).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ED7905A-6CC5-4657-8558-DE2CCA55CC74}"/>
              </a:ext>
            </a:extLst>
          </p:cNvPr>
          <p:cNvSpPr/>
          <p:nvPr/>
        </p:nvSpPr>
        <p:spPr>
          <a:xfrm>
            <a:off x="1269876" y="2636912"/>
            <a:ext cx="9577064" cy="45719"/>
          </a:xfrm>
          <a:custGeom>
            <a:avLst/>
            <a:gdLst/>
            <a:ahLst/>
            <a:cxnLst/>
            <a:rect l="l" t="t" r="r" b="b"/>
            <a:pathLst>
              <a:path w="8407400">
                <a:moveTo>
                  <a:pt x="0" y="0"/>
                </a:moveTo>
                <a:lnTo>
                  <a:pt x="8407400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2096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Log-structured File System (LFS)</a:t>
            </a: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Key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Idea: </a:t>
            </a:r>
            <a:r>
              <a:rPr lang="en-US" altLang="zh-TW" sz="2400" spc="-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Writing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Sequentially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Indirect Mapping and Checkpoint</a:t>
            </a:r>
            <a:r>
              <a:rPr lang="en-US" altLang="zh-TW" sz="2400" spc="9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Region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Directories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Garbage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Collection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Crash Recovery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File Implementation: Block</a:t>
            </a:r>
            <a:r>
              <a:rPr lang="en-US" altLang="zh-TW" sz="2800" spc="-204" dirty="0"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Allocation</a:t>
            </a: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Indexed</a:t>
            </a:r>
            <a:r>
              <a:rPr lang="en-US" altLang="zh-TW" sz="2400" spc="-12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Linked</a:t>
            </a:r>
            <a:r>
              <a:rPr lang="en-US" altLang="zh-TW" sz="2400" spc="-12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Contiguous</a:t>
            </a:r>
            <a:r>
              <a:rPr lang="en-US" altLang="zh-TW" sz="2400" spc="-114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609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Big Family of File Systems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20C18-585B-4D4E-82D3-25ADDFB279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DE4EC1-057E-40A8-A330-2A66609FE01E}"/>
              </a:ext>
            </a:extLst>
          </p:cNvPr>
          <p:cNvSpPr/>
          <p:nvPr/>
        </p:nvSpPr>
        <p:spPr>
          <a:xfrm>
            <a:off x="1822237" y="1412776"/>
            <a:ext cx="8544349" cy="458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042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File Implementation: Block Allocation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Block Allocation: How to allocate disk space to</a:t>
            </a:r>
            <a:r>
              <a:rPr lang="en-US" altLang="zh-TW" spc="-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files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It is a typical way to classify file system</a:t>
            </a:r>
            <a:r>
              <a:rPr lang="en-US" altLang="zh-TW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designs:</a:t>
            </a:r>
            <a:endParaRPr lang="en-US" altLang="zh-TW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926465" algn="l"/>
              </a:tabLst>
            </a:pPr>
            <a:r>
              <a:rPr lang="en-US" altLang="zh-TW" sz="2200" b="1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2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Indexed Allocation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index block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keeps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block</a:t>
            </a:r>
            <a:r>
              <a:rPr lang="en-US" altLang="zh-TW" sz="2200" spc="1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pointers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1">
              <a:lnSpc>
                <a:spcPct val="100000"/>
              </a:lnSpc>
              <a:spcBef>
                <a:spcPts val="445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Examples: </a:t>
            </a:r>
            <a:r>
              <a:rPr lang="en-US" altLang="zh-TW" sz="2200" spc="-5" dirty="0">
                <a:solidFill>
                  <a:srgbClr val="333333"/>
                </a:solidFill>
                <a:latin typeface="Consolas"/>
                <a:cs typeface="Consolas"/>
              </a:rPr>
              <a:t>UNIX FS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200" spc="-5" dirty="0">
                <a:solidFill>
                  <a:srgbClr val="333333"/>
                </a:solidFill>
                <a:latin typeface="Consolas"/>
                <a:cs typeface="Consolas"/>
              </a:rPr>
              <a:t>FFS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200" spc="-5" dirty="0">
                <a:solidFill>
                  <a:srgbClr val="333333"/>
                </a:solidFill>
                <a:latin typeface="Consolas"/>
                <a:cs typeface="Consolas"/>
              </a:rPr>
              <a:t>ext2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Consolas"/>
                <a:cs typeface="Consolas"/>
              </a:rPr>
              <a:t>LFS</a:t>
            </a:r>
            <a:endParaRPr lang="en-US" altLang="zh-TW" sz="22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926465" algn="l"/>
              </a:tabLst>
            </a:pPr>
            <a:r>
              <a:rPr lang="en-US" altLang="zh-TW" sz="2200" b="1" spc="-5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Linked Allocation: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each file is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linked</a:t>
            </a:r>
            <a:r>
              <a:rPr lang="en-US" altLang="zh-TW" sz="2200" spc="-5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blocks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1">
              <a:lnSpc>
                <a:spcPct val="100000"/>
              </a:lnSpc>
              <a:spcBef>
                <a:spcPts val="44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Examples: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10" dirty="0">
                <a:solidFill>
                  <a:srgbClr val="333333"/>
                </a:solidFill>
                <a:latin typeface="Consolas"/>
                <a:cs typeface="Consolas"/>
              </a:rPr>
              <a:t>FAT</a:t>
            </a:r>
            <a:endParaRPr lang="en-US" altLang="zh-TW" sz="22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926465" algn="l"/>
              </a:tabLst>
            </a:pPr>
            <a:r>
              <a:rPr lang="en-US" altLang="zh-TW" sz="2200" b="1" spc="-5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Contiguous Allocation: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each file is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contiguous</a:t>
            </a:r>
            <a:r>
              <a:rPr lang="en-US" altLang="zh-TW" sz="2200" spc="2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blocks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1">
              <a:lnSpc>
                <a:spcPct val="100000"/>
              </a:lnSpc>
              <a:spcBef>
                <a:spcPts val="445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Examples: </a:t>
            </a:r>
            <a:r>
              <a:rPr lang="en-US" altLang="zh-TW" sz="2200" spc="-10" dirty="0">
                <a:solidFill>
                  <a:srgbClr val="333333"/>
                </a:solidFill>
                <a:latin typeface="Consolas"/>
                <a:cs typeface="Consolas"/>
              </a:rPr>
              <a:t>ext4</a:t>
            </a:r>
            <a:endParaRPr lang="en-US" altLang="zh-TW" sz="2200" dirty="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0AE5DEB-8656-4D45-9FE0-7F7F78350CAD}"/>
              </a:ext>
            </a:extLst>
          </p:cNvPr>
          <p:cNvSpPr/>
          <p:nvPr/>
        </p:nvSpPr>
        <p:spPr>
          <a:xfrm>
            <a:off x="1654684" y="1640338"/>
            <a:ext cx="8879456" cy="1567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749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Log-structured File System (LFS)</a:t>
            </a: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Key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Idea: </a:t>
            </a:r>
            <a:r>
              <a:rPr lang="en-US" altLang="zh-TW" sz="2400" spc="-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Writing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Sequentially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Indirect Mapping and Checkpoint</a:t>
            </a:r>
            <a:r>
              <a:rPr lang="en-US" altLang="zh-TW" sz="2400" spc="9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Region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Directories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Garbage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Collection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Crash Recovery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File Implementation: Block</a:t>
            </a:r>
            <a:r>
              <a:rPr lang="en-US" altLang="zh-TW" sz="2800" spc="-204" dirty="0"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Allocation</a:t>
            </a: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Indexed</a:t>
            </a:r>
            <a:r>
              <a:rPr lang="en-US" altLang="zh-TW" sz="2400" spc="-12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Linked</a:t>
            </a:r>
            <a:r>
              <a:rPr lang="en-US" altLang="zh-TW" sz="2400" spc="-1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Contiguous</a:t>
            </a:r>
            <a:r>
              <a:rPr lang="en-US" altLang="zh-TW" sz="2400" spc="-11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343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3600" b="1" spc="-5" dirty="0">
                <a:solidFill>
                  <a:srgbClr val="1F4E79"/>
                </a:solidFill>
                <a:latin typeface="Wingdings"/>
                <a:cs typeface="Wingdings"/>
              </a:rPr>
              <a:t></a:t>
            </a:r>
            <a:r>
              <a:rPr lang="zh-TW" altLang="en-US" sz="3600" b="1" spc="-5" dirty="0">
                <a:solidFill>
                  <a:srgbClr val="F8E3B1"/>
                </a:solidFill>
                <a:latin typeface="Wingdings"/>
                <a:cs typeface="Wingdings"/>
              </a:rPr>
              <a:t> </a:t>
            </a:r>
            <a:r>
              <a:rPr lang="en-US" altLang="zh-TW" sz="3600" b="1" cap="none" dirty="0"/>
              <a:t>Indexed Allocation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Each file has its own </a:t>
            </a:r>
            <a:r>
              <a:rPr lang="en-US" altLang="zh-TW" dirty="0">
                <a:solidFill>
                  <a:srgbClr val="45969F"/>
                </a:solidFill>
                <a:latin typeface="Arial"/>
                <a:cs typeface="Arial"/>
              </a:rPr>
              <a:t>index block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which keeps</a:t>
            </a:r>
            <a:r>
              <a:rPr lang="en-US" altLang="zh-TW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track  of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all block pointers/locations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a</a:t>
            </a:r>
            <a:r>
              <a:rPr lang="en-US" altLang="zh-TW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  <a:endParaRPr lang="en-US" altLang="zh-TW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937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zh-TW" altLang="en-US" sz="2200" spc="-5" dirty="0">
                <a:solidFill>
                  <a:srgbClr val="333333"/>
                </a:solidFill>
                <a:latin typeface="Cambria Math"/>
                <a:cs typeface="Cambria Math"/>
              </a:rPr>
              <a:t>𝑖</a:t>
            </a:r>
            <a:r>
              <a:rPr lang="zh-TW" altLang="en-US" sz="2200" spc="-7" baseline="24305" dirty="0">
                <a:solidFill>
                  <a:srgbClr val="333333"/>
                </a:solidFill>
                <a:latin typeface="Cambria Math"/>
                <a:cs typeface="Cambria Math"/>
              </a:rPr>
              <a:t>𝑡</a:t>
            </a:r>
            <a:r>
              <a:rPr lang="en-US" altLang="zh-TW" sz="2200" spc="-7" baseline="24305" dirty="0">
                <a:solidFill>
                  <a:srgbClr val="333333"/>
                </a:solidFill>
                <a:latin typeface="Cambria Math"/>
                <a:cs typeface="Cambria Math"/>
              </a:rPr>
              <a:t>ℎ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entry in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index block points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zh-TW" altLang="en-US" sz="2200" dirty="0">
                <a:solidFill>
                  <a:srgbClr val="333333"/>
                </a:solidFill>
                <a:latin typeface="Cambria Math"/>
                <a:cs typeface="Cambria Math"/>
              </a:rPr>
              <a:t>𝑖</a:t>
            </a:r>
            <a:r>
              <a:rPr lang="zh-TW" altLang="en-US" sz="2200" baseline="24305" dirty="0">
                <a:solidFill>
                  <a:srgbClr val="333333"/>
                </a:solidFill>
                <a:latin typeface="Cambria Math"/>
                <a:cs typeface="Cambria Math"/>
              </a:rPr>
              <a:t>𝑡</a:t>
            </a:r>
            <a:r>
              <a:rPr lang="en-US" altLang="zh-TW" sz="2200" baseline="24305" dirty="0">
                <a:solidFill>
                  <a:srgbClr val="333333"/>
                </a:solidFill>
                <a:latin typeface="Cambria Math"/>
                <a:cs typeface="Cambria Math"/>
              </a:rPr>
              <a:t>ℎ</a:t>
            </a:r>
            <a:r>
              <a:rPr lang="en-US" altLang="zh-TW" sz="2200" spc="142" baseline="2430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block.</a:t>
            </a:r>
            <a:endParaRPr lang="en-US" altLang="zh-TW" sz="2200" dirty="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Potential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Issues:</a:t>
            </a:r>
            <a:endParaRPr lang="en-US" altLang="zh-TW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937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index block could be </a:t>
            </a:r>
            <a:r>
              <a:rPr lang="en-US" altLang="zh-TW" sz="2200" dirty="0">
                <a:solidFill>
                  <a:srgbClr val="FF0000"/>
                </a:solidFill>
                <a:latin typeface="Arial"/>
                <a:cs typeface="Arial"/>
              </a:rPr>
              <a:t>far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away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lang="en-US" altLang="zh-TW" sz="22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200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937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Data blocks are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scattered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across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2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AE221FD-D701-4294-B4F5-3A953DF4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82" y="3489064"/>
            <a:ext cx="6928073" cy="31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Log-structured File System (LFS)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Idea: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Writing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Sequentially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Indirect Mapping and Checkpoint</a:t>
            </a:r>
            <a:r>
              <a:rPr lang="en-US" altLang="zh-TW" sz="24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Region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Directories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Garbage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Collection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Crash Recovery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 Implementation: Block</a:t>
            </a:r>
            <a:r>
              <a:rPr lang="en-US" altLang="zh-TW" sz="2800" spc="-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Allocation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Indexed</a:t>
            </a:r>
            <a:r>
              <a:rPr lang="en-US" altLang="zh-TW" sz="24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Linked</a:t>
            </a:r>
            <a:r>
              <a:rPr lang="en-US" altLang="zh-TW" sz="24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Contiguous</a:t>
            </a:r>
            <a:r>
              <a:rPr lang="en-US" altLang="zh-TW" sz="24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983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Recall: UNIX FS and its Variants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altLang="zh-TW" b="1" dirty="0">
                <a:solidFill>
                  <a:srgbClr val="333333"/>
                </a:solidFill>
                <a:latin typeface="Consolas"/>
                <a:cs typeface="Consolas"/>
              </a:rPr>
              <a:t>UNIX file system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(and its variants </a:t>
            </a:r>
            <a:r>
              <a:rPr lang="en-US" altLang="zh-TW" b="1" dirty="0">
                <a:solidFill>
                  <a:srgbClr val="333333"/>
                </a:solidFill>
                <a:latin typeface="Consolas"/>
                <a:cs typeface="Consolas"/>
              </a:rPr>
              <a:t>FFS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b="1" dirty="0" err="1">
                <a:solidFill>
                  <a:srgbClr val="333333"/>
                </a:solidFill>
                <a:latin typeface="Consolas"/>
                <a:cs typeface="Consolas"/>
              </a:rPr>
              <a:t>ext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b="1" dirty="0">
                <a:solidFill>
                  <a:srgbClr val="333333"/>
                </a:solidFill>
                <a:latin typeface="Consolas"/>
                <a:cs typeface="Consolas"/>
              </a:rPr>
              <a:t>ext2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 etc.) are typical representatives of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indexed</a:t>
            </a:r>
            <a:r>
              <a:rPr lang="en-US" altLang="zh-TW" spc="-1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allocation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E3950F3-3F02-4308-829F-84C0B408094F}"/>
              </a:ext>
            </a:extLst>
          </p:cNvPr>
          <p:cNvSpPr txBox="1"/>
          <p:nvPr/>
        </p:nvSpPr>
        <p:spPr>
          <a:xfrm>
            <a:off x="2290338" y="3531015"/>
            <a:ext cx="8201659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29845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Metadata Region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tracks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data and file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298450" algn="l"/>
              </a:tabLst>
            </a:pPr>
            <a:r>
              <a:rPr sz="2400" b="1" dirty="0">
                <a:solidFill>
                  <a:srgbClr val="750E6C"/>
                </a:solidFill>
                <a:latin typeface="Arial"/>
                <a:cs typeface="Arial"/>
              </a:rPr>
              <a:t>Data </a:t>
            </a:r>
            <a:r>
              <a:rPr sz="2400" b="1" spc="-5" dirty="0">
                <a:solidFill>
                  <a:srgbClr val="750E6C"/>
                </a:solidFill>
                <a:latin typeface="Arial"/>
                <a:cs typeface="Arial"/>
              </a:rPr>
              <a:t>Region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: stores </a:t>
            </a:r>
            <a:r>
              <a:rPr sz="2400" spc="-5" dirty="0">
                <a:solidFill>
                  <a:srgbClr val="750E6C"/>
                </a:solidFill>
                <a:latin typeface="Arial"/>
                <a:cs typeface="Arial"/>
              </a:rPr>
              <a:t>user data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occupies most</a:t>
            </a:r>
            <a:r>
              <a:rPr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space.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3F591FD9-5C8C-4CB4-BE42-94A36DB7CBBA}"/>
              </a:ext>
            </a:extLst>
          </p:cNvPr>
          <p:cNvSpPr/>
          <p:nvPr/>
        </p:nvSpPr>
        <p:spPr>
          <a:xfrm>
            <a:off x="1911894" y="1835836"/>
            <a:ext cx="8619331" cy="1753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942D7E1-9DA6-4CE1-8DAB-E9C8BD81DB30}"/>
              </a:ext>
            </a:extLst>
          </p:cNvPr>
          <p:cNvSpPr/>
          <p:nvPr/>
        </p:nvSpPr>
        <p:spPr>
          <a:xfrm>
            <a:off x="1871745" y="1745843"/>
            <a:ext cx="2177415" cy="1042035"/>
          </a:xfrm>
          <a:custGeom>
            <a:avLst/>
            <a:gdLst/>
            <a:ahLst/>
            <a:cxnLst/>
            <a:rect l="l" t="t" r="r" b="b"/>
            <a:pathLst>
              <a:path w="2177415" h="1042035">
                <a:moveTo>
                  <a:pt x="0" y="1041653"/>
                </a:moveTo>
                <a:lnTo>
                  <a:pt x="2177034" y="1041653"/>
                </a:lnTo>
                <a:lnTo>
                  <a:pt x="2177034" y="0"/>
                </a:lnTo>
                <a:lnTo>
                  <a:pt x="0" y="0"/>
                </a:lnTo>
                <a:lnTo>
                  <a:pt x="0" y="104165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5F4889E-BB9E-46C9-BF5A-8FF0F6FCD4F1}"/>
              </a:ext>
            </a:extLst>
          </p:cNvPr>
          <p:cNvSpPr/>
          <p:nvPr/>
        </p:nvSpPr>
        <p:spPr>
          <a:xfrm>
            <a:off x="1845940" y="4664439"/>
            <a:ext cx="8828721" cy="1969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05F0E48F-0AAB-41F9-9678-2CBA11EE01E0}"/>
              </a:ext>
            </a:extLst>
          </p:cNvPr>
          <p:cNvSpPr/>
          <p:nvPr/>
        </p:nvSpPr>
        <p:spPr>
          <a:xfrm>
            <a:off x="1735348" y="4594961"/>
            <a:ext cx="9029700" cy="2108835"/>
          </a:xfrm>
          <a:custGeom>
            <a:avLst/>
            <a:gdLst/>
            <a:ahLst/>
            <a:cxnLst/>
            <a:rect l="l" t="t" r="r" b="b"/>
            <a:pathLst>
              <a:path w="9029700" h="2108834">
                <a:moveTo>
                  <a:pt x="0" y="2108454"/>
                </a:moveTo>
                <a:lnTo>
                  <a:pt x="9029700" y="2108454"/>
                </a:lnTo>
                <a:lnTo>
                  <a:pt x="9029700" y="0"/>
                </a:lnTo>
                <a:lnTo>
                  <a:pt x="0" y="0"/>
                </a:lnTo>
                <a:lnTo>
                  <a:pt x="0" y="2108454"/>
                </a:lnTo>
                <a:close/>
              </a:path>
            </a:pathLst>
          </a:custGeom>
          <a:ln w="38099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10D6130F-3433-4811-89BD-0D2679288E57}"/>
              </a:ext>
            </a:extLst>
          </p:cNvPr>
          <p:cNvSpPr/>
          <p:nvPr/>
        </p:nvSpPr>
        <p:spPr>
          <a:xfrm>
            <a:off x="1732300" y="2787496"/>
            <a:ext cx="139700" cy="1826895"/>
          </a:xfrm>
          <a:custGeom>
            <a:avLst/>
            <a:gdLst/>
            <a:ahLst/>
            <a:cxnLst/>
            <a:rect l="l" t="t" r="r" b="b"/>
            <a:pathLst>
              <a:path w="139700" h="1826895">
                <a:moveTo>
                  <a:pt x="139700" y="0"/>
                </a:moveTo>
                <a:lnTo>
                  <a:pt x="0" y="1826640"/>
                </a:ln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6364DFF-26D9-4594-9C2E-2D9110873B33}"/>
              </a:ext>
            </a:extLst>
          </p:cNvPr>
          <p:cNvSpPr/>
          <p:nvPr/>
        </p:nvSpPr>
        <p:spPr>
          <a:xfrm>
            <a:off x="4048780" y="2787496"/>
            <a:ext cx="6697345" cy="1795780"/>
          </a:xfrm>
          <a:custGeom>
            <a:avLst/>
            <a:gdLst/>
            <a:ahLst/>
            <a:cxnLst/>
            <a:rect l="l" t="t" r="r" b="b"/>
            <a:pathLst>
              <a:path w="6697345" h="1795779">
                <a:moveTo>
                  <a:pt x="0" y="0"/>
                </a:moveTo>
                <a:lnTo>
                  <a:pt x="6697091" y="1795652"/>
                </a:ln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7447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Recall: UNIX FS and its Variants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altLang="zh-TW" b="1" dirty="0">
                <a:solidFill>
                  <a:srgbClr val="333333"/>
                </a:solidFill>
                <a:latin typeface="Consolas"/>
                <a:cs typeface="Consolas"/>
              </a:rPr>
              <a:t>UNIX file system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(and its variants </a:t>
            </a:r>
            <a:r>
              <a:rPr lang="en-US" altLang="zh-TW" b="1" dirty="0">
                <a:solidFill>
                  <a:srgbClr val="333333"/>
                </a:solidFill>
                <a:latin typeface="Consolas"/>
                <a:cs typeface="Consolas"/>
              </a:rPr>
              <a:t>FFS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b="1" dirty="0" err="1">
                <a:solidFill>
                  <a:srgbClr val="333333"/>
                </a:solidFill>
                <a:latin typeface="Consolas"/>
                <a:cs typeface="Consolas"/>
              </a:rPr>
              <a:t>ext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b="1" dirty="0">
                <a:solidFill>
                  <a:srgbClr val="333333"/>
                </a:solidFill>
                <a:latin typeface="Consolas"/>
                <a:cs typeface="Consolas"/>
              </a:rPr>
              <a:t>ext2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 etc.) are typical representatives of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indexed</a:t>
            </a:r>
            <a:r>
              <a:rPr lang="en-US" altLang="zh-TW" spc="-1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allocation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E3950F3-3F02-4308-829F-84C0B408094F}"/>
              </a:ext>
            </a:extLst>
          </p:cNvPr>
          <p:cNvSpPr txBox="1"/>
          <p:nvPr/>
        </p:nvSpPr>
        <p:spPr>
          <a:xfrm>
            <a:off x="2290338" y="3531015"/>
            <a:ext cx="8201659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29845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Metadata Region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tracks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data and file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298450" algn="l"/>
              </a:tabLst>
            </a:pPr>
            <a:r>
              <a:rPr sz="2400" b="1" dirty="0">
                <a:solidFill>
                  <a:srgbClr val="750E6C"/>
                </a:solidFill>
                <a:latin typeface="Arial"/>
                <a:cs typeface="Arial"/>
              </a:rPr>
              <a:t>Data </a:t>
            </a:r>
            <a:r>
              <a:rPr sz="2400" b="1" spc="-5" dirty="0">
                <a:solidFill>
                  <a:srgbClr val="750E6C"/>
                </a:solidFill>
                <a:latin typeface="Arial"/>
                <a:cs typeface="Arial"/>
              </a:rPr>
              <a:t>Region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: stores </a:t>
            </a:r>
            <a:r>
              <a:rPr sz="2400" spc="-5" dirty="0">
                <a:solidFill>
                  <a:srgbClr val="750E6C"/>
                </a:solidFill>
                <a:latin typeface="Arial"/>
                <a:cs typeface="Arial"/>
              </a:rPr>
              <a:t>user data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occupies most</a:t>
            </a:r>
            <a:r>
              <a:rPr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space.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3F591FD9-5C8C-4CB4-BE42-94A36DB7CBBA}"/>
              </a:ext>
            </a:extLst>
          </p:cNvPr>
          <p:cNvSpPr/>
          <p:nvPr/>
        </p:nvSpPr>
        <p:spPr>
          <a:xfrm>
            <a:off x="1911894" y="1835836"/>
            <a:ext cx="8619331" cy="1753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942D7E1-9DA6-4CE1-8DAB-E9C8BD81DB30}"/>
              </a:ext>
            </a:extLst>
          </p:cNvPr>
          <p:cNvSpPr/>
          <p:nvPr/>
        </p:nvSpPr>
        <p:spPr>
          <a:xfrm>
            <a:off x="1871745" y="1745843"/>
            <a:ext cx="2177415" cy="1042035"/>
          </a:xfrm>
          <a:custGeom>
            <a:avLst/>
            <a:gdLst/>
            <a:ahLst/>
            <a:cxnLst/>
            <a:rect l="l" t="t" r="r" b="b"/>
            <a:pathLst>
              <a:path w="2177415" h="1042035">
                <a:moveTo>
                  <a:pt x="0" y="1041653"/>
                </a:moveTo>
                <a:lnTo>
                  <a:pt x="2177034" y="1041653"/>
                </a:lnTo>
                <a:lnTo>
                  <a:pt x="2177034" y="0"/>
                </a:lnTo>
                <a:lnTo>
                  <a:pt x="0" y="0"/>
                </a:lnTo>
                <a:lnTo>
                  <a:pt x="0" y="104165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5F4889E-BB9E-46C9-BF5A-8FF0F6FCD4F1}"/>
              </a:ext>
            </a:extLst>
          </p:cNvPr>
          <p:cNvSpPr/>
          <p:nvPr/>
        </p:nvSpPr>
        <p:spPr>
          <a:xfrm>
            <a:off x="1845940" y="4664439"/>
            <a:ext cx="8828721" cy="1969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05F0E48F-0AAB-41F9-9678-2CBA11EE01E0}"/>
              </a:ext>
            </a:extLst>
          </p:cNvPr>
          <p:cNvSpPr/>
          <p:nvPr/>
        </p:nvSpPr>
        <p:spPr>
          <a:xfrm>
            <a:off x="1735348" y="4594961"/>
            <a:ext cx="9029700" cy="2108835"/>
          </a:xfrm>
          <a:custGeom>
            <a:avLst/>
            <a:gdLst/>
            <a:ahLst/>
            <a:cxnLst/>
            <a:rect l="l" t="t" r="r" b="b"/>
            <a:pathLst>
              <a:path w="9029700" h="2108834">
                <a:moveTo>
                  <a:pt x="0" y="2108454"/>
                </a:moveTo>
                <a:lnTo>
                  <a:pt x="9029700" y="2108454"/>
                </a:lnTo>
                <a:lnTo>
                  <a:pt x="9029700" y="0"/>
                </a:lnTo>
                <a:lnTo>
                  <a:pt x="0" y="0"/>
                </a:lnTo>
                <a:lnTo>
                  <a:pt x="0" y="2108454"/>
                </a:lnTo>
                <a:close/>
              </a:path>
            </a:pathLst>
          </a:custGeom>
          <a:ln w="38099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10D6130F-3433-4811-89BD-0D2679288E57}"/>
              </a:ext>
            </a:extLst>
          </p:cNvPr>
          <p:cNvSpPr/>
          <p:nvPr/>
        </p:nvSpPr>
        <p:spPr>
          <a:xfrm>
            <a:off x="1732300" y="2787496"/>
            <a:ext cx="139700" cy="1826895"/>
          </a:xfrm>
          <a:custGeom>
            <a:avLst/>
            <a:gdLst/>
            <a:ahLst/>
            <a:cxnLst/>
            <a:rect l="l" t="t" r="r" b="b"/>
            <a:pathLst>
              <a:path w="139700" h="1826895">
                <a:moveTo>
                  <a:pt x="139700" y="0"/>
                </a:moveTo>
                <a:lnTo>
                  <a:pt x="0" y="1826640"/>
                </a:ln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6364DFF-26D9-4594-9C2E-2D9110873B33}"/>
              </a:ext>
            </a:extLst>
          </p:cNvPr>
          <p:cNvSpPr/>
          <p:nvPr/>
        </p:nvSpPr>
        <p:spPr>
          <a:xfrm>
            <a:off x="4048780" y="2787496"/>
            <a:ext cx="6697345" cy="1795780"/>
          </a:xfrm>
          <a:custGeom>
            <a:avLst/>
            <a:gdLst/>
            <a:ahLst/>
            <a:cxnLst/>
            <a:rect l="l" t="t" r="r" b="b"/>
            <a:pathLst>
              <a:path w="6697345" h="1795779">
                <a:moveTo>
                  <a:pt x="0" y="0"/>
                </a:moveTo>
                <a:lnTo>
                  <a:pt x="6697091" y="1795652"/>
                </a:ln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2577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Recall: Multi-Level Index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Multi-level index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supports files of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big</a:t>
            </a:r>
            <a:r>
              <a:rPr lang="en-US" altLang="zh-TW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sizes.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674E2A-FCEF-456A-881C-9FA14F007499}"/>
              </a:ext>
            </a:extLst>
          </p:cNvPr>
          <p:cNvSpPr/>
          <p:nvPr/>
        </p:nvSpPr>
        <p:spPr>
          <a:xfrm>
            <a:off x="1917948" y="1392764"/>
            <a:ext cx="8496944" cy="5963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F3A6752-4B3C-490F-B565-EF3E5316A514}"/>
              </a:ext>
            </a:extLst>
          </p:cNvPr>
          <p:cNvSpPr/>
          <p:nvPr/>
        </p:nvSpPr>
        <p:spPr>
          <a:xfrm>
            <a:off x="2494012" y="1409848"/>
            <a:ext cx="7936992" cy="5900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D7C5B6D-2BAF-4177-8206-BEB85F3E9EC6}"/>
              </a:ext>
            </a:extLst>
          </p:cNvPr>
          <p:cNvSpPr txBox="1"/>
          <p:nvPr/>
        </p:nvSpPr>
        <p:spPr>
          <a:xfrm>
            <a:off x="2045447" y="5073545"/>
            <a:ext cx="169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ext2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inode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15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pointers: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B8E4E86D-B25D-4AD4-8F31-4238A08233BC}"/>
              </a:ext>
            </a:extLst>
          </p:cNvPr>
          <p:cNvSpPr txBox="1"/>
          <p:nvPr/>
        </p:nvSpPr>
        <p:spPr>
          <a:xfrm>
            <a:off x="2045447" y="5622186"/>
            <a:ext cx="2813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12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pointers;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indirect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pointer;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double indirect pointer;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triple </a:t>
            </a:r>
            <a:r>
              <a:rPr sz="1800" dirty="0">
                <a:latin typeface="Arial"/>
                <a:cs typeface="Arial"/>
              </a:rPr>
              <a:t>indirect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pointer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129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Recall: Log-structured File System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LFS can be also considered as indexed allocation, in  which the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indirection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is further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introduced: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dirty="0">
                <a:solidFill>
                  <a:srgbClr val="750E6C"/>
                </a:solidFill>
                <a:latin typeface="Arial"/>
                <a:cs typeface="Arial"/>
              </a:rPr>
              <a:t>Checkpoint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Region</a:t>
            </a:r>
            <a:r>
              <a:rPr lang="en-US" altLang="zh-TW" sz="2200" spc="2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200" b="1" spc="-5" dirty="0">
                <a:solidFill>
                  <a:srgbClr val="750E6C"/>
                </a:solidFill>
                <a:latin typeface="Consolas"/>
                <a:cs typeface="Consolas"/>
              </a:rPr>
              <a:t>CR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):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5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Records disk pointers to all latest pieces of</a:t>
            </a:r>
            <a:r>
              <a:rPr lang="en-US" altLang="zh-TW" sz="22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b="1" spc="-5" dirty="0" err="1">
                <a:solidFill>
                  <a:srgbClr val="333333"/>
                </a:solidFill>
                <a:latin typeface="Consolas"/>
                <a:cs typeface="Consolas"/>
              </a:rPr>
              <a:t>imap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53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Flushed to disk periodically (e.g., every 30</a:t>
            </a:r>
            <a:r>
              <a:rPr lang="en-US" altLang="zh-TW" sz="22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seconds).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Char char="–"/>
              <a:tabLst>
                <a:tab pos="7556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 err="1">
                <a:solidFill>
                  <a:srgbClr val="750E6C"/>
                </a:solidFill>
                <a:latin typeface="Arial"/>
                <a:cs typeface="Arial"/>
              </a:rPr>
              <a:t>Inode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 Map</a:t>
            </a:r>
            <a:r>
              <a:rPr lang="en-US" altLang="zh-TW" sz="2200" spc="1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200" b="1" spc="-5" dirty="0" err="1">
                <a:solidFill>
                  <a:srgbClr val="750E6C"/>
                </a:solidFill>
                <a:latin typeface="Consolas"/>
                <a:cs typeface="Consolas"/>
              </a:rPr>
              <a:t>imap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200" dirty="0">
              <a:latin typeface="Arial"/>
              <a:cs typeface="Arial"/>
            </a:endParaRPr>
          </a:p>
          <a:p>
            <a:pPr marL="1155700" marR="450850" lvl="2">
              <a:lnSpc>
                <a:spcPct val="102000"/>
              </a:lnSpc>
              <a:spcBef>
                <a:spcPts val="45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Maps</a:t>
            </a:r>
            <a:r>
              <a:rPr lang="en-US" altLang="zh-TW" sz="2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from an</a:t>
            </a:r>
            <a:r>
              <a:rPr lang="en-US" altLang="zh-TW" sz="2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10" dirty="0" err="1">
                <a:solidFill>
                  <a:srgbClr val="333333"/>
                </a:solidFill>
                <a:latin typeface="Consolas"/>
                <a:cs typeface="Consolas"/>
              </a:rPr>
              <a:t>inode</a:t>
            </a:r>
            <a:r>
              <a:rPr lang="en-US" altLang="zh-TW" sz="2200" spc="-10" dirty="0">
                <a:solidFill>
                  <a:srgbClr val="333333"/>
                </a:solidFill>
                <a:latin typeface="Consolas"/>
                <a:cs typeface="Consolas"/>
              </a:rPr>
              <a:t>-number</a:t>
            </a:r>
            <a:r>
              <a:rPr lang="en-US" altLang="zh-TW" sz="2200" spc="-5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to the</a:t>
            </a:r>
            <a:r>
              <a:rPr lang="en-US" altLang="zh-TW" sz="2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10" dirty="0">
                <a:solidFill>
                  <a:srgbClr val="333333"/>
                </a:solidFill>
                <a:latin typeface="Consolas"/>
                <a:cs typeface="Consolas"/>
              </a:rPr>
              <a:t>disk-address</a:t>
            </a:r>
            <a:r>
              <a:rPr lang="en-US" altLang="zh-TW" sz="2200" spc="-5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most  recent version</a:t>
            </a:r>
            <a:r>
              <a:rPr lang="en-US" altLang="zh-TW" sz="2200" i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of the </a:t>
            </a:r>
            <a:r>
              <a:rPr lang="en-US" altLang="zh-TW" sz="2200" b="1" spc="-5" dirty="0" err="1">
                <a:solidFill>
                  <a:srgbClr val="FF0000"/>
                </a:solidFill>
                <a:latin typeface="Arial"/>
                <a:cs typeface="Arial"/>
              </a:rPr>
              <a:t>inode</a:t>
            </a:r>
            <a:r>
              <a:rPr lang="en-US" altLang="zh-TW" sz="2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(i.e., one more</a:t>
            </a:r>
            <a:r>
              <a:rPr lang="en-US" altLang="zh-TW" sz="2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mapping!).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Updated whenever an </a:t>
            </a:r>
            <a:r>
              <a:rPr lang="en-US" altLang="zh-TW" sz="22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 is written to</a:t>
            </a:r>
            <a:r>
              <a:rPr lang="en-US" altLang="zh-TW" sz="22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34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Placed right next to where data block (</a:t>
            </a:r>
            <a:r>
              <a:rPr lang="en-US" altLang="zh-TW" sz="2200" b="1" spc="-5" dirty="0">
                <a:solidFill>
                  <a:srgbClr val="333333"/>
                </a:solidFill>
                <a:latin typeface="Consolas"/>
                <a:cs typeface="Consolas"/>
              </a:rPr>
              <a:t>D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) and </a:t>
            </a:r>
            <a:r>
              <a:rPr lang="en-US" altLang="zh-TW" sz="2200" b="1" spc="-5" dirty="0" err="1">
                <a:solidFill>
                  <a:srgbClr val="FF0000"/>
                </a:solidFill>
                <a:latin typeface="Arial"/>
                <a:cs typeface="Arial"/>
              </a:rPr>
              <a:t>inode</a:t>
            </a:r>
            <a:r>
              <a:rPr lang="en-US" altLang="zh-TW" sz="2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200" b="1" spc="-5" dirty="0">
                <a:solidFill>
                  <a:srgbClr val="FF0000"/>
                </a:solidFill>
                <a:latin typeface="Consolas"/>
                <a:cs typeface="Consolas"/>
              </a:rPr>
              <a:t>I[k]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lang="en-US" altLang="zh-TW" sz="22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reside.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306C642-48D4-4030-8ACD-6EEF180C16FA}"/>
              </a:ext>
            </a:extLst>
          </p:cNvPr>
          <p:cNvSpPr/>
          <p:nvPr/>
        </p:nvSpPr>
        <p:spPr>
          <a:xfrm>
            <a:off x="2349996" y="4945335"/>
            <a:ext cx="7791074" cy="172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CDAA688-665C-4189-B078-1AEE7C112DBF}"/>
              </a:ext>
            </a:extLst>
          </p:cNvPr>
          <p:cNvSpPr/>
          <p:nvPr/>
        </p:nvSpPr>
        <p:spPr>
          <a:xfrm>
            <a:off x="7261469" y="5392248"/>
            <a:ext cx="1046480" cy="1052830"/>
          </a:xfrm>
          <a:custGeom>
            <a:avLst/>
            <a:gdLst/>
            <a:ahLst/>
            <a:cxnLst/>
            <a:rect l="l" t="t" r="r" b="b"/>
            <a:pathLst>
              <a:path w="1046479" h="1052829">
                <a:moveTo>
                  <a:pt x="0" y="1052322"/>
                </a:moveTo>
                <a:lnTo>
                  <a:pt x="1046226" y="1052322"/>
                </a:lnTo>
                <a:lnTo>
                  <a:pt x="1046226" y="0"/>
                </a:lnTo>
                <a:lnTo>
                  <a:pt x="0" y="0"/>
                </a:lnTo>
                <a:lnTo>
                  <a:pt x="0" y="105232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74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Log-structured File System (LFS)</a:t>
            </a: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Key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Idea: </a:t>
            </a:r>
            <a:r>
              <a:rPr lang="en-US" altLang="zh-TW" sz="2400" spc="-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Writing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Sequentially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Indirect Mapping and Checkpoint</a:t>
            </a:r>
            <a:r>
              <a:rPr lang="en-US" altLang="zh-TW" sz="2400" spc="9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Region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Directories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Garbage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Collection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Crash Recovery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File Implementation: Block</a:t>
            </a:r>
            <a:r>
              <a:rPr lang="en-US" altLang="zh-TW" sz="2800" spc="-204" dirty="0"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Allocation</a:t>
            </a: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Indexed</a:t>
            </a:r>
            <a:r>
              <a:rPr lang="en-US" altLang="zh-TW" sz="2400" spc="-1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Linked</a:t>
            </a:r>
            <a:r>
              <a:rPr lang="en-US" altLang="zh-TW" sz="2400" spc="-12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Contiguous</a:t>
            </a:r>
            <a:r>
              <a:rPr lang="en-US" altLang="zh-TW" sz="2400" spc="-11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968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3600" b="1" spc="-5" dirty="0">
                <a:solidFill>
                  <a:srgbClr val="1F4E79"/>
                </a:solidFill>
                <a:latin typeface="Wingdings"/>
                <a:cs typeface="Wingdings"/>
              </a:rPr>
              <a:t></a:t>
            </a:r>
            <a:r>
              <a:rPr lang="zh-TW" altLang="en-US" sz="3600" b="1" spc="-5" dirty="0">
                <a:solidFill>
                  <a:srgbClr val="F8E3B1"/>
                </a:solidFill>
                <a:latin typeface="Wingdings"/>
                <a:cs typeface="Wingdings"/>
              </a:rPr>
              <a:t> </a:t>
            </a:r>
            <a:r>
              <a:rPr lang="en-US" altLang="zh-TW" sz="3600" b="1" cap="none" dirty="0"/>
              <a:t>Linked Allocation (1/2)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11112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Each file is a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linked list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disk blocks, which may</a:t>
            </a:r>
            <a:r>
              <a:rPr lang="en-US" altLang="zh-TW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be  scattered anywhere on the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directory maintains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b="1" spc="-5" dirty="0">
                <a:solidFill>
                  <a:srgbClr val="750E6C"/>
                </a:solidFill>
                <a:latin typeface="Arial"/>
                <a:cs typeface="Arial"/>
              </a:rPr>
              <a:t>first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200" b="1" spc="-5" dirty="0">
                <a:solidFill>
                  <a:srgbClr val="750E6C"/>
                </a:solidFill>
                <a:latin typeface="Arial"/>
                <a:cs typeface="Arial"/>
              </a:rPr>
              <a:t>last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blocks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file; 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every block contains a </a:t>
            </a:r>
            <a:r>
              <a:rPr lang="en-US" altLang="zh-TW" sz="2200" b="1" spc="-5" dirty="0">
                <a:solidFill>
                  <a:srgbClr val="FF0000"/>
                </a:solidFill>
                <a:latin typeface="Arial"/>
                <a:cs typeface="Arial"/>
              </a:rPr>
              <a:t>pointer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next</a:t>
            </a:r>
            <a:r>
              <a:rPr lang="en-US" altLang="zh-TW" sz="22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block.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Each 512-byte block is of 508-byte user data and 4-byte</a:t>
            </a:r>
            <a:r>
              <a:rPr lang="en-US" altLang="zh-TW" sz="22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20" dirty="0">
                <a:solidFill>
                  <a:srgbClr val="333333"/>
                </a:solidFill>
                <a:latin typeface="Arial"/>
                <a:cs typeface="Arial"/>
              </a:rPr>
              <a:t>pointer.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file can easily continue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grow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there are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free</a:t>
            </a:r>
            <a:r>
              <a:rPr lang="en-US" altLang="zh-TW" sz="22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791F09B-E3E9-48FA-A697-82DA1CEE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3482013"/>
            <a:ext cx="6572795" cy="304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6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3600" b="1" spc="-5" dirty="0">
                <a:solidFill>
                  <a:srgbClr val="1F4E79"/>
                </a:solidFill>
                <a:latin typeface="Wingdings"/>
                <a:cs typeface="Wingdings"/>
              </a:rPr>
              <a:t></a:t>
            </a:r>
            <a:r>
              <a:rPr lang="zh-TW" altLang="en-US" sz="3600" b="1" spc="-5" dirty="0">
                <a:solidFill>
                  <a:srgbClr val="F8E3B1"/>
                </a:solidFill>
                <a:latin typeface="Wingdings"/>
                <a:cs typeface="Wingdings"/>
              </a:rPr>
              <a:t> </a:t>
            </a:r>
            <a:r>
              <a:rPr lang="en-US" altLang="zh-TW" sz="3600" b="1" cap="none" dirty="0"/>
              <a:t>Linked Allocation (2/2)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93700" indent="-342900">
              <a:lnSpc>
                <a:spcPct val="100000"/>
              </a:lnSpc>
              <a:spcBef>
                <a:spcPts val="785"/>
              </a:spcBef>
              <a:tabLst>
                <a:tab pos="393065" algn="l"/>
                <a:tab pos="3937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Potential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Issues:</a:t>
            </a:r>
            <a:endParaRPr lang="en-US" altLang="zh-TW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937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can be used effectively </a:t>
            </a:r>
            <a:r>
              <a:rPr lang="en-US" altLang="zh-TW" sz="2200" b="1" dirty="0">
                <a:solidFill>
                  <a:srgbClr val="333333"/>
                </a:solidFill>
                <a:latin typeface="Arial"/>
                <a:cs typeface="Arial"/>
              </a:rPr>
              <a:t>only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sequential-access</a:t>
            </a:r>
            <a:r>
              <a:rPr lang="en-US" altLang="zh-TW" sz="22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files.</a:t>
            </a:r>
            <a:endParaRPr lang="en-US" altLang="zh-TW" sz="2200" dirty="0">
              <a:latin typeface="Arial"/>
              <a:cs typeface="Arial"/>
            </a:endParaRPr>
          </a:p>
          <a:p>
            <a:pPr marL="1193800" lvl="2">
              <a:lnSpc>
                <a:spcPct val="100000"/>
              </a:lnSpc>
              <a:spcBef>
                <a:spcPts val="490"/>
              </a:spcBef>
              <a:tabLst>
                <a:tab pos="1193165" algn="l"/>
                <a:tab pos="11938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It is </a:t>
            </a:r>
            <a:r>
              <a:rPr lang="en-US" altLang="zh-TW" sz="2200" b="1" spc="-5" dirty="0">
                <a:solidFill>
                  <a:srgbClr val="FF0000"/>
                </a:solidFill>
                <a:latin typeface="Arial"/>
                <a:cs typeface="Arial"/>
              </a:rPr>
              <a:t>inefficient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to arbitrarily access the </a:t>
            </a:r>
            <a:r>
              <a:rPr lang="zh-TW" altLang="en-US" sz="2200" spc="5" dirty="0">
                <a:solidFill>
                  <a:srgbClr val="333333"/>
                </a:solidFill>
                <a:latin typeface="Cambria Math"/>
                <a:cs typeface="Cambria Math"/>
              </a:rPr>
              <a:t>𝑖</a:t>
            </a:r>
            <a:r>
              <a:rPr lang="zh-TW" altLang="en-US" sz="2200" spc="7" baseline="25641" dirty="0">
                <a:solidFill>
                  <a:srgbClr val="333333"/>
                </a:solidFill>
                <a:latin typeface="Cambria Math"/>
                <a:cs typeface="Cambria Math"/>
              </a:rPr>
              <a:t>𝑡</a:t>
            </a:r>
            <a:r>
              <a:rPr lang="en-US" altLang="zh-TW" sz="2200" spc="7" baseline="25641" dirty="0">
                <a:solidFill>
                  <a:srgbClr val="333333"/>
                </a:solidFill>
                <a:latin typeface="Cambria Math"/>
                <a:cs typeface="Cambria Math"/>
              </a:rPr>
              <a:t>ℎ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block of a</a:t>
            </a:r>
            <a:r>
              <a:rPr lang="en-US" altLang="zh-TW" sz="2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  <a:endParaRPr lang="en-US" altLang="zh-TW" sz="2200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937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It costs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0.78%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(4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B /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512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B) 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disk space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pointers.</a:t>
            </a:r>
            <a:endParaRPr lang="en-US" altLang="zh-TW" sz="2200" dirty="0">
              <a:latin typeface="Arial"/>
              <a:cs typeface="Arial"/>
            </a:endParaRPr>
          </a:p>
          <a:p>
            <a:pPr marL="1193800" lvl="2">
              <a:lnSpc>
                <a:spcPct val="100000"/>
              </a:lnSpc>
              <a:spcBef>
                <a:spcPts val="490"/>
              </a:spcBef>
              <a:tabLst>
                <a:tab pos="1193165" algn="l"/>
                <a:tab pos="11938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One solution is to collect multiple blocks into a</a:t>
            </a:r>
            <a:r>
              <a:rPr lang="en-US" altLang="zh-TW" sz="22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15" dirty="0">
                <a:solidFill>
                  <a:srgbClr val="333333"/>
                </a:solidFill>
                <a:latin typeface="Arial"/>
                <a:cs typeface="Arial"/>
              </a:rPr>
              <a:t>cluster.</a:t>
            </a:r>
            <a:endParaRPr lang="en-US" altLang="zh-TW" sz="2200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937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Any </a:t>
            </a:r>
            <a:r>
              <a:rPr lang="en-US" altLang="zh-TW" sz="2200" dirty="0">
                <a:solidFill>
                  <a:srgbClr val="FF0000"/>
                </a:solidFill>
                <a:latin typeface="Arial"/>
                <a:cs typeface="Arial"/>
              </a:rPr>
              <a:t>lost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lang="en-US" altLang="zh-TW" sz="2200" dirty="0">
                <a:solidFill>
                  <a:srgbClr val="FF0000"/>
                </a:solidFill>
                <a:latin typeface="Arial"/>
                <a:cs typeface="Arial"/>
              </a:rPr>
              <a:t>damaged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pointer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makes a big</a:t>
            </a:r>
            <a:r>
              <a:rPr lang="en-US" altLang="zh-TW" sz="22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mess.</a:t>
            </a:r>
            <a:endParaRPr lang="en-US" altLang="zh-TW" sz="2200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937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Data blocks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scattered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across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2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05CA67-4843-47CD-A8CB-5BB600C88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14" y="3774522"/>
            <a:ext cx="6572795" cy="304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0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File Allocation Table (FAT)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File Allocation </a:t>
            </a:r>
            <a:r>
              <a:rPr lang="en-US" altLang="zh-TW" spc="-65" dirty="0">
                <a:solidFill>
                  <a:srgbClr val="333333"/>
                </a:solidFill>
                <a:latin typeface="Arial"/>
                <a:cs typeface="Arial"/>
              </a:rPr>
              <a:t>Table</a:t>
            </a:r>
            <a:r>
              <a:rPr lang="en-US" altLang="zh-TW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65" dirty="0">
                <a:solidFill>
                  <a:srgbClr val="333333"/>
                </a:solidFill>
                <a:latin typeface="Arial"/>
                <a:cs typeface="Arial"/>
              </a:rPr>
              <a:t>(FAT):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 variation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linked </a:t>
            </a:r>
            <a:r>
              <a:rPr lang="en-US" altLang="zh-TW" sz="2200" dirty="0">
                <a:solidFill>
                  <a:srgbClr val="750E6C"/>
                </a:solidFill>
                <a:latin typeface="Arial"/>
                <a:cs typeface="Arial"/>
              </a:rPr>
              <a:t>allocation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(used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by MS-DOS and</a:t>
            </a:r>
            <a:r>
              <a:rPr lang="en-US" altLang="zh-TW" sz="22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OS/2).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table </a:t>
            </a:r>
            <a:r>
              <a:rPr lang="en-US" altLang="zh-TW" sz="2200" spc="-5" dirty="0">
                <a:solidFill>
                  <a:srgbClr val="0000FF"/>
                </a:solidFill>
                <a:latin typeface="Arial"/>
                <a:cs typeface="Arial"/>
              </a:rPr>
              <a:t>indexed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by block number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(i.e.,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one entry per</a:t>
            </a:r>
            <a:r>
              <a:rPr lang="en-US" altLang="zh-TW" sz="22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block).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directory entry contains the block number of the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first</a:t>
            </a:r>
            <a:r>
              <a:rPr lang="en-US" altLang="zh-TW" sz="2200" b="1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lang="en-US" altLang="zh-TW" sz="2200" b="1" spc="-5" dirty="0">
                <a:solidFill>
                  <a:srgbClr val="750E6C"/>
                </a:solidFill>
                <a:latin typeface="Arial"/>
                <a:cs typeface="Arial"/>
              </a:rPr>
              <a:t>Each </a:t>
            </a:r>
            <a:r>
              <a:rPr lang="en-US" altLang="zh-TW" sz="2200" b="1" spc="-90" dirty="0">
                <a:solidFill>
                  <a:srgbClr val="750E6C"/>
                </a:solidFill>
                <a:latin typeface="Arial"/>
                <a:cs typeface="Arial"/>
              </a:rPr>
              <a:t>FAT </a:t>
            </a:r>
            <a:r>
              <a:rPr lang="en-US" altLang="zh-TW" sz="2200" b="1" spc="-5" dirty="0">
                <a:solidFill>
                  <a:srgbClr val="750E6C"/>
                </a:solidFill>
                <a:latin typeface="Arial"/>
                <a:cs typeface="Arial"/>
              </a:rPr>
              <a:t>entry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indicates the block number of the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next</a:t>
            </a:r>
            <a:r>
              <a:rPr lang="en-US" altLang="zh-TW" sz="2200" b="1" spc="1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There is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no need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to maintain the 4B block pointer in each data</a:t>
            </a:r>
            <a:r>
              <a:rPr lang="en-US" altLang="zh-TW" sz="22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block.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Problem: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in-disk </a:t>
            </a:r>
            <a:r>
              <a:rPr lang="en-US" altLang="zh-TW" sz="2200" spc="-105" dirty="0">
                <a:solidFill>
                  <a:srgbClr val="333333"/>
                </a:solidFill>
                <a:latin typeface="Arial"/>
                <a:cs typeface="Arial"/>
              </a:rPr>
              <a:t>FAT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could be </a:t>
            </a:r>
            <a:r>
              <a:rPr lang="en-US" altLang="zh-TW" sz="2200" dirty="0">
                <a:solidFill>
                  <a:srgbClr val="FF0000"/>
                </a:solidFill>
                <a:latin typeface="Arial"/>
                <a:cs typeface="Arial"/>
              </a:rPr>
              <a:t>far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away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lang="en-US" altLang="zh-TW" sz="22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54C05C-A880-436D-A363-3B291893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27" y="3759900"/>
            <a:ext cx="8926793" cy="29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8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Log-structured File System (LFS)</a:t>
            </a: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Key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Idea: </a:t>
            </a:r>
            <a:r>
              <a:rPr lang="en-US" altLang="zh-TW" sz="2400" spc="-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Writing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Sequentially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Indirect Mapping and Checkpoint</a:t>
            </a:r>
            <a:r>
              <a:rPr lang="en-US" altLang="zh-TW" sz="2400" spc="9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Region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Directories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Garbage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Collection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Crash Recovery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File Implementation: Block</a:t>
            </a:r>
            <a:r>
              <a:rPr lang="en-US" altLang="zh-TW" sz="2800" spc="-204" dirty="0"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Allocation</a:t>
            </a: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Indexed</a:t>
            </a:r>
            <a:r>
              <a:rPr lang="en-US" altLang="zh-TW" sz="2400" spc="-1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Linked</a:t>
            </a:r>
            <a:r>
              <a:rPr lang="en-US" altLang="zh-TW" sz="2400" spc="-1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Contiguous</a:t>
            </a:r>
            <a:r>
              <a:rPr lang="en-US" altLang="zh-TW" sz="2400" spc="-114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345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3600" b="1" spc="-5" dirty="0">
                <a:solidFill>
                  <a:srgbClr val="1F4E79"/>
                </a:solidFill>
                <a:latin typeface="Wingdings"/>
                <a:cs typeface="Wingdings"/>
              </a:rPr>
              <a:t> </a:t>
            </a:r>
            <a:r>
              <a:rPr lang="en-US" altLang="zh-TW" sz="3600" b="1" cap="none" dirty="0"/>
              <a:t>Contiguous Allocation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Each file occupy a set of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contiguous</a:t>
            </a:r>
            <a:r>
              <a:rPr lang="en-US" altLang="zh-TW" spc="-1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blocks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Block addresses define a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linear ordering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2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Every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allocation is defined by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b="1" dirty="0">
                <a:solidFill>
                  <a:srgbClr val="333333"/>
                </a:solidFill>
                <a:latin typeface="Arial"/>
                <a:cs typeface="Arial"/>
              </a:rPr>
              <a:t>start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address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2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length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It is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efficient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both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sequential and direct</a:t>
            </a:r>
            <a:r>
              <a:rPr lang="en-US" altLang="zh-TW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access.</a:t>
            </a:r>
            <a:endParaRPr lang="en-US" altLang="zh-TW" dirty="0">
              <a:latin typeface="Arial"/>
              <a:cs typeface="Arial"/>
            </a:endParaRPr>
          </a:p>
          <a:p>
            <a:pPr marL="355600" marR="390525" indent="-3429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difficulties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are to 1) </a:t>
            </a:r>
            <a:r>
              <a:rPr lang="en-US" altLang="zh-TW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determine how much space  is need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and 2) </a:t>
            </a:r>
            <a:r>
              <a:rPr lang="en-US" altLang="zh-TW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find contiguous space</a:t>
            </a:r>
            <a:r>
              <a:rPr lang="en-US" altLang="zh-TW" i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for a</a:t>
            </a:r>
            <a:r>
              <a:rPr lang="en-US" altLang="zh-TW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1C5D728-B8AB-4528-9A1E-CB0CD9140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001" y="3717032"/>
            <a:ext cx="6203403" cy="275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Motivation: Why to develop LFS?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need a file system that improves</a:t>
            </a:r>
            <a:r>
              <a:rPr lang="en-US" altLang="zh-TW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dirty="0">
                <a:solidFill>
                  <a:srgbClr val="750E6C"/>
                </a:solidFill>
                <a:latin typeface="Arial"/>
                <a:cs typeface="Arial"/>
              </a:rPr>
              <a:t>writes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dirty="0">
              <a:latin typeface="Arial"/>
              <a:cs typeface="Arial"/>
            </a:endParaRPr>
          </a:p>
          <a:p>
            <a:pPr marL="6985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926465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memories are</a:t>
            </a:r>
            <a:r>
              <a:rPr lang="en-US" altLang="zh-TW" sz="22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growing.</a:t>
            </a:r>
          </a:p>
          <a:p>
            <a:pPr marL="800100" lvl="3" indent="-342900">
              <a:lnSpc>
                <a:spcPct val="120000"/>
              </a:lnSpc>
              <a:spcBef>
                <a:spcPts val="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More data can </a:t>
            </a:r>
            <a:r>
              <a:rPr lang="en-US" altLang="zh-TW" sz="2200" spc="-1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cached in memory to </a:t>
            </a:r>
            <a:r>
              <a:rPr lang="en-US" altLang="zh-TW" sz="2200" spc="-5" dirty="0">
                <a:solidFill>
                  <a:srgbClr val="00AF50"/>
                </a:solidFill>
                <a:latin typeface="Arial"/>
                <a:cs typeface="Arial"/>
              </a:rPr>
              <a:t>service reads</a:t>
            </a:r>
            <a:r>
              <a:rPr lang="en-US" altLang="zh-TW" sz="2200" spc="7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200" spc="-20" dirty="0" err="1">
                <a:solidFill>
                  <a:srgbClr val="00AF50"/>
                </a:solidFill>
                <a:latin typeface="Arial"/>
                <a:cs typeface="Arial"/>
              </a:rPr>
              <a:t>effeciently</a:t>
            </a:r>
            <a:r>
              <a:rPr lang="en-US" altLang="zh-TW" sz="2200" spc="-2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800100" lvl="3" indent="-342900">
              <a:lnSpc>
                <a:spcPct val="120000"/>
              </a:lnSpc>
              <a:spcBef>
                <a:spcPts val="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Disk </a:t>
            </a:r>
            <a:r>
              <a:rPr lang="en-US" altLang="zh-TW" sz="2200" spc="-10" dirty="0">
                <a:solidFill>
                  <a:srgbClr val="333333"/>
                </a:solidFill>
                <a:latin typeface="Arial"/>
                <a:cs typeface="Arial"/>
              </a:rPr>
              <a:t>traffic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increasingly consists of</a:t>
            </a:r>
            <a:r>
              <a:rPr lang="en-US" altLang="zh-TW" sz="2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writes.</a:t>
            </a:r>
          </a:p>
          <a:p>
            <a:pPr marL="6985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926465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There is a large gap between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random </a:t>
            </a:r>
            <a:r>
              <a:rPr lang="en-US" altLang="zh-TW" sz="2200" dirty="0">
                <a:solidFill>
                  <a:srgbClr val="FF0000"/>
                </a:solidFill>
                <a:latin typeface="Arial"/>
                <a:cs typeface="Arial"/>
              </a:rPr>
              <a:t>I/O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200" spc="-5" dirty="0">
                <a:solidFill>
                  <a:srgbClr val="00AF50"/>
                </a:solidFill>
                <a:latin typeface="Arial"/>
                <a:cs typeface="Arial"/>
              </a:rPr>
              <a:t>sequential  I/O </a:t>
            </a:r>
            <a:r>
              <a:rPr lang="en-US" altLang="zh-TW" sz="2200" spc="-5" dirty="0">
                <a:latin typeface="Arial"/>
                <a:cs typeface="Arial"/>
              </a:rPr>
              <a:t>performance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 disk.</a:t>
            </a:r>
            <a:endParaRPr lang="en-US" altLang="zh-TW" sz="22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800100" lvl="3" indent="-342900">
              <a:lnSpc>
                <a:spcPct val="120000"/>
              </a:lnSpc>
              <a:spcBef>
                <a:spcPts val="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Disk transfer bandwidth has increased a lot over the</a:t>
            </a:r>
            <a:r>
              <a:rPr lang="en-US" altLang="zh-TW" sz="22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years.</a:t>
            </a:r>
            <a:endParaRPr lang="en-US" altLang="zh-TW" sz="2200" dirty="0">
              <a:latin typeface="Arial"/>
              <a:cs typeface="Arial"/>
            </a:endParaRP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     – By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packing more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bits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into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surface 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lang="en-US" altLang="zh-TW" sz="2200" spc="-2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200" dirty="0">
              <a:latin typeface="Arial"/>
              <a:cs typeface="Arial"/>
            </a:endParaRPr>
          </a:p>
          <a:p>
            <a:pPr marL="800100" lvl="3" indent="-342900">
              <a:lnSpc>
                <a:spcPct val="120000"/>
              </a:lnSpc>
              <a:spcBef>
                <a:spcPts val="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Seek and rotational delay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costs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decreased</a:t>
            </a:r>
            <a:r>
              <a:rPr lang="en-US" altLang="zh-TW" sz="2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200" spc="-25" dirty="0">
                <a:solidFill>
                  <a:srgbClr val="FF0000"/>
                </a:solidFill>
                <a:latin typeface="Arial"/>
                <a:cs typeface="Arial"/>
              </a:rPr>
              <a:t>slowly</a:t>
            </a:r>
            <a:r>
              <a:rPr lang="en-US" altLang="zh-TW" sz="22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6985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926465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Existing file systems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perform</a:t>
            </a:r>
            <a:r>
              <a:rPr lang="en-US" altLang="zh-TW" sz="22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30" dirty="0">
                <a:solidFill>
                  <a:srgbClr val="FF0000"/>
                </a:solidFill>
                <a:latin typeface="Arial"/>
                <a:cs typeface="Arial"/>
              </a:rPr>
              <a:t>poorly</a:t>
            </a:r>
            <a:r>
              <a:rPr lang="en-US" altLang="zh-TW" sz="2200" spc="-3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800100" lvl="3" indent="-342900">
              <a:lnSpc>
                <a:spcPct val="120000"/>
              </a:lnSpc>
              <a:spcBef>
                <a:spcPts val="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FFS incurs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many short seeks and rotational</a:t>
            </a:r>
            <a:r>
              <a:rPr lang="en-US" altLang="zh-TW"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Arial"/>
                <a:cs typeface="Arial"/>
              </a:rPr>
              <a:t>delays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6985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926465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systems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altLang="zh-TW"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RAID-aware.</a:t>
            </a:r>
            <a:endParaRPr lang="en-US" altLang="zh-TW" sz="2200" dirty="0">
              <a:latin typeface="Arial"/>
              <a:cs typeface="Arial"/>
            </a:endParaRPr>
          </a:p>
          <a:p>
            <a:pPr marL="800100" lvl="3" indent="-342900">
              <a:lnSpc>
                <a:spcPct val="120000"/>
              </a:lnSpc>
              <a:spcBef>
                <a:spcPts val="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Both RAID-4 and RAID-5 have the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small-write</a:t>
            </a:r>
            <a:r>
              <a:rPr lang="en-US" altLang="zh-TW" sz="22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800100" lvl="3" indent="-342900">
              <a:lnSpc>
                <a:spcPct val="120000"/>
              </a:lnSpc>
              <a:spcBef>
                <a:spcPts val="0"/>
              </a:spcBef>
              <a:tabLst>
                <a:tab pos="1155065" algn="l"/>
                <a:tab pos="115570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Existing file systems do not avoid this RAID writing</a:t>
            </a:r>
            <a:r>
              <a:rPr lang="en-US" altLang="zh-TW" sz="22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15" dirty="0">
                <a:solidFill>
                  <a:srgbClr val="333333"/>
                </a:solidFill>
                <a:latin typeface="Arial"/>
                <a:cs typeface="Arial"/>
              </a:rPr>
              <a:t>behavior.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202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Extent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85090" indent="-342900">
              <a:lnSpc>
                <a:spcPts val="3290"/>
              </a:lnSpc>
              <a:spcBef>
                <a:spcPts val="270"/>
              </a:spcBef>
              <a:tabLst>
                <a:tab pos="354965" algn="l"/>
                <a:tab pos="355600" algn="l"/>
              </a:tabLst>
            </a:pPr>
            <a:r>
              <a:rPr lang="en-US" altLang="zh-TW" spc="-16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avoid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over-or-under allocation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some file systems  (e.g., </a:t>
            </a:r>
            <a:r>
              <a:rPr lang="en-US" altLang="zh-TW" b="1" dirty="0">
                <a:solidFill>
                  <a:srgbClr val="333333"/>
                </a:solidFill>
                <a:latin typeface="Consolas"/>
                <a:cs typeface="Consolas"/>
              </a:rPr>
              <a:t>ext4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) adopt a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modified contiguous</a:t>
            </a:r>
            <a:r>
              <a:rPr lang="en-US" altLang="zh-TW" spc="-2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allocation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469900" marR="5080" indent="0">
              <a:lnSpc>
                <a:spcPct val="100000"/>
              </a:lnSpc>
              <a:spcBef>
                <a:spcPts val="560"/>
              </a:spcBef>
              <a:buNone/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–  A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chunk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contiguous and variable-sized space, </a:t>
            </a:r>
            <a:r>
              <a:rPr lang="en-US" altLang="zh-TW" sz="2200" b="1" spc="-5" dirty="0">
                <a:solidFill>
                  <a:srgbClr val="750E6C"/>
                </a:solidFill>
                <a:latin typeface="Arial"/>
                <a:cs typeface="Arial"/>
              </a:rPr>
              <a:t>extent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, is  allocated whenever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allocated space is</a:t>
            </a:r>
            <a:r>
              <a:rPr lang="en-US" altLang="zh-TW" sz="22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insufficient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FC5F435-467F-4CC6-B08B-C5D571D3EEEC}"/>
              </a:ext>
            </a:extLst>
          </p:cNvPr>
          <p:cNvSpPr/>
          <p:nvPr/>
        </p:nvSpPr>
        <p:spPr>
          <a:xfrm>
            <a:off x="3862164" y="2592252"/>
            <a:ext cx="5184610" cy="4256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C31F905-2390-4765-9468-EBD03DBD3E71}"/>
              </a:ext>
            </a:extLst>
          </p:cNvPr>
          <p:cNvSpPr/>
          <p:nvPr/>
        </p:nvSpPr>
        <p:spPr>
          <a:xfrm>
            <a:off x="2043629" y="3330669"/>
            <a:ext cx="1809750" cy="1352550"/>
          </a:xfrm>
          <a:custGeom>
            <a:avLst/>
            <a:gdLst/>
            <a:ahLst/>
            <a:cxnLst/>
            <a:rect l="l" t="t" r="r" b="b"/>
            <a:pathLst>
              <a:path w="1809750" h="1352550">
                <a:moveTo>
                  <a:pt x="1638300" y="0"/>
                </a:moveTo>
                <a:lnTo>
                  <a:pt x="0" y="0"/>
                </a:lnTo>
                <a:lnTo>
                  <a:pt x="0" y="1352550"/>
                </a:lnTo>
                <a:lnTo>
                  <a:pt x="1638300" y="1352550"/>
                </a:lnTo>
                <a:lnTo>
                  <a:pt x="1638300" y="563499"/>
                </a:lnTo>
                <a:lnTo>
                  <a:pt x="1768961" y="563499"/>
                </a:lnTo>
                <a:lnTo>
                  <a:pt x="1638300" y="225425"/>
                </a:lnTo>
                <a:lnTo>
                  <a:pt x="1638300" y="0"/>
                </a:lnTo>
                <a:close/>
              </a:path>
              <a:path w="1809750" h="1352550">
                <a:moveTo>
                  <a:pt x="1768961" y="563499"/>
                </a:moveTo>
                <a:lnTo>
                  <a:pt x="1638300" y="563499"/>
                </a:lnTo>
                <a:lnTo>
                  <a:pt x="1809750" y="669036"/>
                </a:lnTo>
                <a:lnTo>
                  <a:pt x="1768961" y="563499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7DCFD89-9A46-4C5D-92ED-21BE86D57CDF}"/>
              </a:ext>
            </a:extLst>
          </p:cNvPr>
          <p:cNvSpPr/>
          <p:nvPr/>
        </p:nvSpPr>
        <p:spPr>
          <a:xfrm>
            <a:off x="2043629" y="3330669"/>
            <a:ext cx="1809750" cy="1352550"/>
          </a:xfrm>
          <a:custGeom>
            <a:avLst/>
            <a:gdLst/>
            <a:ahLst/>
            <a:cxnLst/>
            <a:rect l="l" t="t" r="r" b="b"/>
            <a:pathLst>
              <a:path w="1809750" h="1352550">
                <a:moveTo>
                  <a:pt x="0" y="0"/>
                </a:moveTo>
                <a:lnTo>
                  <a:pt x="955675" y="0"/>
                </a:lnTo>
                <a:lnTo>
                  <a:pt x="1365250" y="0"/>
                </a:lnTo>
                <a:lnTo>
                  <a:pt x="1638300" y="0"/>
                </a:lnTo>
                <a:lnTo>
                  <a:pt x="1638300" y="225425"/>
                </a:lnTo>
                <a:lnTo>
                  <a:pt x="1809750" y="669036"/>
                </a:lnTo>
                <a:lnTo>
                  <a:pt x="1638300" y="563499"/>
                </a:lnTo>
                <a:lnTo>
                  <a:pt x="1638300" y="1352550"/>
                </a:lnTo>
                <a:lnTo>
                  <a:pt x="1365250" y="1352550"/>
                </a:lnTo>
                <a:lnTo>
                  <a:pt x="955675" y="1352550"/>
                </a:lnTo>
                <a:lnTo>
                  <a:pt x="0" y="1352550"/>
                </a:lnTo>
                <a:lnTo>
                  <a:pt x="0" y="563499"/>
                </a:lnTo>
                <a:lnTo>
                  <a:pt x="0" y="225425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BEC1B55-4769-4AF2-87D8-98956C82C550}"/>
              </a:ext>
            </a:extLst>
          </p:cNvPr>
          <p:cNvSpPr txBox="1"/>
          <p:nvPr/>
        </p:nvSpPr>
        <p:spPr>
          <a:xfrm>
            <a:off x="2091381" y="3377913"/>
            <a:ext cx="15430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0" algn="just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Four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extents  can be kept  in </a:t>
            </a:r>
            <a:r>
              <a:rPr sz="2000" b="1" spc="-5" dirty="0">
                <a:solidFill>
                  <a:srgbClr val="333333"/>
                </a:solidFill>
                <a:latin typeface="Consolas"/>
                <a:cs typeface="Consolas"/>
              </a:rPr>
              <a:t>ext4</a:t>
            </a:r>
            <a:r>
              <a:rPr sz="2000" b="1" spc="-6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inode  (not</a:t>
            </a:r>
            <a:r>
              <a:rPr sz="20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shown).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1EDFBD5-31AC-41AE-AC47-BE83438C473E}"/>
              </a:ext>
            </a:extLst>
          </p:cNvPr>
          <p:cNvSpPr/>
          <p:nvPr/>
        </p:nvSpPr>
        <p:spPr>
          <a:xfrm>
            <a:off x="3860999" y="4006563"/>
            <a:ext cx="1057275" cy="1312545"/>
          </a:xfrm>
          <a:custGeom>
            <a:avLst/>
            <a:gdLst/>
            <a:ahLst/>
            <a:cxnLst/>
            <a:rect l="l" t="t" r="r" b="b"/>
            <a:pathLst>
              <a:path w="1057275" h="1312545">
                <a:moveTo>
                  <a:pt x="0" y="1312163"/>
                </a:moveTo>
                <a:lnTo>
                  <a:pt x="1056894" y="1312163"/>
                </a:lnTo>
                <a:lnTo>
                  <a:pt x="1056894" y="0"/>
                </a:lnTo>
                <a:lnTo>
                  <a:pt x="0" y="0"/>
                </a:lnTo>
                <a:lnTo>
                  <a:pt x="0" y="1312163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E6A0D526-5875-4F55-9F56-C3EDF75CD9C2}"/>
              </a:ext>
            </a:extLst>
          </p:cNvPr>
          <p:cNvSpPr/>
          <p:nvPr/>
        </p:nvSpPr>
        <p:spPr>
          <a:xfrm>
            <a:off x="3903671" y="4533105"/>
            <a:ext cx="978535" cy="538480"/>
          </a:xfrm>
          <a:custGeom>
            <a:avLst/>
            <a:gdLst/>
            <a:ahLst/>
            <a:cxnLst/>
            <a:rect l="l" t="t" r="r" b="b"/>
            <a:pathLst>
              <a:path w="978535" h="538479">
                <a:moveTo>
                  <a:pt x="0" y="537972"/>
                </a:moveTo>
                <a:lnTo>
                  <a:pt x="978408" y="537972"/>
                </a:lnTo>
                <a:lnTo>
                  <a:pt x="978408" y="0"/>
                </a:lnTo>
                <a:lnTo>
                  <a:pt x="0" y="0"/>
                </a:lnTo>
                <a:lnTo>
                  <a:pt x="0" y="53797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2AF19D3-C731-45E7-8DEF-A6D884C3D83D}"/>
              </a:ext>
            </a:extLst>
          </p:cNvPr>
          <p:cNvSpPr/>
          <p:nvPr/>
        </p:nvSpPr>
        <p:spPr>
          <a:xfrm>
            <a:off x="5340040" y="3268947"/>
            <a:ext cx="1042669" cy="2468880"/>
          </a:xfrm>
          <a:custGeom>
            <a:avLst/>
            <a:gdLst/>
            <a:ahLst/>
            <a:cxnLst/>
            <a:rect l="l" t="t" r="r" b="b"/>
            <a:pathLst>
              <a:path w="1042670" h="2468879">
                <a:moveTo>
                  <a:pt x="0" y="2468880"/>
                </a:moveTo>
                <a:lnTo>
                  <a:pt x="1042415" y="2468880"/>
                </a:lnTo>
                <a:lnTo>
                  <a:pt x="1042415" y="0"/>
                </a:lnTo>
                <a:lnTo>
                  <a:pt x="0" y="0"/>
                </a:lnTo>
                <a:lnTo>
                  <a:pt x="0" y="246888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AB06F562-BD69-4B0F-8446-0841094AAAD7}"/>
              </a:ext>
            </a:extLst>
          </p:cNvPr>
          <p:cNvSpPr/>
          <p:nvPr/>
        </p:nvSpPr>
        <p:spPr>
          <a:xfrm>
            <a:off x="6804605" y="2804127"/>
            <a:ext cx="1099185" cy="1983105"/>
          </a:xfrm>
          <a:custGeom>
            <a:avLst/>
            <a:gdLst/>
            <a:ahLst/>
            <a:cxnLst/>
            <a:rect l="l" t="t" r="r" b="b"/>
            <a:pathLst>
              <a:path w="1099185" h="1983104">
                <a:moveTo>
                  <a:pt x="0" y="1982723"/>
                </a:moveTo>
                <a:lnTo>
                  <a:pt x="1098803" y="1982723"/>
                </a:lnTo>
                <a:lnTo>
                  <a:pt x="1098803" y="0"/>
                </a:lnTo>
                <a:lnTo>
                  <a:pt x="0" y="0"/>
                </a:lnTo>
                <a:lnTo>
                  <a:pt x="0" y="1982723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58D8302D-AB4A-4765-BFE1-39BC0CD6BA6F}"/>
              </a:ext>
            </a:extLst>
          </p:cNvPr>
          <p:cNvSpPr/>
          <p:nvPr/>
        </p:nvSpPr>
        <p:spPr>
          <a:xfrm>
            <a:off x="6792413" y="4863813"/>
            <a:ext cx="1098550" cy="1983105"/>
          </a:xfrm>
          <a:custGeom>
            <a:avLst/>
            <a:gdLst/>
            <a:ahLst/>
            <a:cxnLst/>
            <a:rect l="l" t="t" r="r" b="b"/>
            <a:pathLst>
              <a:path w="1098550" h="1983104">
                <a:moveTo>
                  <a:pt x="0" y="1982724"/>
                </a:moveTo>
                <a:lnTo>
                  <a:pt x="1098041" y="1982724"/>
                </a:lnTo>
                <a:lnTo>
                  <a:pt x="1098041" y="0"/>
                </a:lnTo>
                <a:lnTo>
                  <a:pt x="0" y="0"/>
                </a:lnTo>
                <a:lnTo>
                  <a:pt x="0" y="198272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796686E3-F34E-4A29-AB55-4E8A34768CF2}"/>
              </a:ext>
            </a:extLst>
          </p:cNvPr>
          <p:cNvSpPr/>
          <p:nvPr/>
        </p:nvSpPr>
        <p:spPr>
          <a:xfrm>
            <a:off x="7911282" y="4786851"/>
            <a:ext cx="2815590" cy="1717675"/>
          </a:xfrm>
          <a:custGeom>
            <a:avLst/>
            <a:gdLst/>
            <a:ahLst/>
            <a:cxnLst/>
            <a:rect l="l" t="t" r="r" b="b"/>
            <a:pathLst>
              <a:path w="2815590" h="1717675">
                <a:moveTo>
                  <a:pt x="0" y="97154"/>
                </a:moveTo>
                <a:lnTo>
                  <a:pt x="1228851" y="715644"/>
                </a:lnTo>
                <a:lnTo>
                  <a:pt x="1228851" y="1717547"/>
                </a:lnTo>
                <a:lnTo>
                  <a:pt x="2815336" y="1717547"/>
                </a:lnTo>
                <a:lnTo>
                  <a:pt x="2815336" y="286257"/>
                </a:lnTo>
                <a:lnTo>
                  <a:pt x="1228851" y="286257"/>
                </a:lnTo>
                <a:lnTo>
                  <a:pt x="0" y="97154"/>
                </a:lnTo>
                <a:close/>
              </a:path>
              <a:path w="2815590" h="1717675">
                <a:moveTo>
                  <a:pt x="2815336" y="0"/>
                </a:moveTo>
                <a:lnTo>
                  <a:pt x="1228851" y="0"/>
                </a:lnTo>
                <a:lnTo>
                  <a:pt x="1228851" y="286257"/>
                </a:lnTo>
                <a:lnTo>
                  <a:pt x="2815336" y="286257"/>
                </a:lnTo>
                <a:lnTo>
                  <a:pt x="2815336" y="0"/>
                </a:lnTo>
                <a:close/>
              </a:path>
            </a:pathLst>
          </a:custGeom>
          <a:solidFill>
            <a:srgbClr val="FF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4078DA84-2DDA-402A-BA50-1298C464AE69}"/>
              </a:ext>
            </a:extLst>
          </p:cNvPr>
          <p:cNvSpPr/>
          <p:nvPr/>
        </p:nvSpPr>
        <p:spPr>
          <a:xfrm>
            <a:off x="7911282" y="4786851"/>
            <a:ext cx="2815590" cy="1717675"/>
          </a:xfrm>
          <a:custGeom>
            <a:avLst/>
            <a:gdLst/>
            <a:ahLst/>
            <a:cxnLst/>
            <a:rect l="l" t="t" r="r" b="b"/>
            <a:pathLst>
              <a:path w="2815590" h="1717675">
                <a:moveTo>
                  <a:pt x="1228851" y="0"/>
                </a:moveTo>
                <a:lnTo>
                  <a:pt x="1493265" y="0"/>
                </a:lnTo>
                <a:lnTo>
                  <a:pt x="1889887" y="0"/>
                </a:lnTo>
                <a:lnTo>
                  <a:pt x="2815336" y="0"/>
                </a:lnTo>
                <a:lnTo>
                  <a:pt x="2815336" y="286257"/>
                </a:lnTo>
                <a:lnTo>
                  <a:pt x="2815336" y="715644"/>
                </a:lnTo>
                <a:lnTo>
                  <a:pt x="2815336" y="1717547"/>
                </a:lnTo>
                <a:lnTo>
                  <a:pt x="1889887" y="1717547"/>
                </a:lnTo>
                <a:lnTo>
                  <a:pt x="1493265" y="1717547"/>
                </a:lnTo>
                <a:lnTo>
                  <a:pt x="1228851" y="1717547"/>
                </a:lnTo>
                <a:lnTo>
                  <a:pt x="1228851" y="715644"/>
                </a:lnTo>
                <a:lnTo>
                  <a:pt x="0" y="97154"/>
                </a:lnTo>
                <a:lnTo>
                  <a:pt x="1228851" y="286257"/>
                </a:lnTo>
                <a:lnTo>
                  <a:pt x="1228851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2477D4C8-9EC5-4EB6-B72F-D81A98334A48}"/>
              </a:ext>
            </a:extLst>
          </p:cNvPr>
          <p:cNvSpPr txBox="1"/>
          <p:nvPr/>
        </p:nvSpPr>
        <p:spPr>
          <a:xfrm>
            <a:off x="9230304" y="4864828"/>
            <a:ext cx="140716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extent  tree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is used  to store the  extents</a:t>
            </a:r>
            <a:r>
              <a:rPr sz="20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map  for a big</a:t>
            </a:r>
            <a:r>
              <a:rPr sz="20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057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Dynamic Allocation Problem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How to satisfy a request of size </a:t>
            </a:r>
            <a:r>
              <a:rPr lang="zh-TW" altLang="en-US" dirty="0">
                <a:solidFill>
                  <a:srgbClr val="333333"/>
                </a:solidFill>
                <a:latin typeface="Cambria Math"/>
                <a:cs typeface="Cambria Math"/>
              </a:rPr>
              <a:t>𝑛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a list of</a:t>
            </a:r>
            <a:r>
              <a:rPr lang="en-US" altLang="zh-TW" spc="-4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zh-TW" altLang="en-US" spc="-4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latin typeface="Arial"/>
                <a:cs typeface="Arial"/>
              </a:rPr>
              <a:t>holes</a:t>
            </a:r>
            <a:r>
              <a:rPr lang="zh-TW" altLang="en-US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Common Solutions: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best-fit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worst-fit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and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first-fit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85"/>
              </a:spcBef>
              <a:buNone/>
            </a:pPr>
            <a:r>
              <a:rPr lang="zh-TW" altLang="en-US" sz="2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– It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is also a common problem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memory</a:t>
            </a:r>
            <a:r>
              <a:rPr lang="en-US" altLang="zh-TW" sz="2200" spc="-36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management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6D61D64-3F3D-4D83-B3C3-873204F6EF85}"/>
              </a:ext>
            </a:extLst>
          </p:cNvPr>
          <p:cNvSpPr txBox="1"/>
          <p:nvPr/>
        </p:nvSpPr>
        <p:spPr>
          <a:xfrm>
            <a:off x="5479224" y="6057175"/>
            <a:ext cx="1463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smallest</a:t>
            </a:r>
            <a:r>
              <a:rPr sz="2000" b="1" i="1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88A7704-769A-4BAC-8A68-CB642A9D959F}"/>
              </a:ext>
            </a:extLst>
          </p:cNvPr>
          <p:cNvSpPr txBox="1"/>
          <p:nvPr/>
        </p:nvSpPr>
        <p:spPr>
          <a:xfrm>
            <a:off x="7384987" y="6057175"/>
            <a:ext cx="857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largest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DC0C4FC-C4FF-4D11-AE5C-84698889C144}"/>
              </a:ext>
            </a:extLst>
          </p:cNvPr>
          <p:cNvSpPr txBox="1"/>
          <p:nvPr/>
        </p:nvSpPr>
        <p:spPr>
          <a:xfrm>
            <a:off x="9223692" y="6057175"/>
            <a:ext cx="50545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F9CBC6E-1B77-4C19-A7EA-4918FB88C452}"/>
              </a:ext>
            </a:extLst>
          </p:cNvPr>
          <p:cNvSpPr/>
          <p:nvPr/>
        </p:nvSpPr>
        <p:spPr>
          <a:xfrm>
            <a:off x="1975040" y="2351060"/>
            <a:ext cx="8238743" cy="3749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4BBC329-7C9D-4082-94CB-17D2BC16708A}"/>
              </a:ext>
            </a:extLst>
          </p:cNvPr>
          <p:cNvSpPr/>
          <p:nvPr/>
        </p:nvSpPr>
        <p:spPr>
          <a:xfrm>
            <a:off x="3880803" y="3596931"/>
            <a:ext cx="1277620" cy="641350"/>
          </a:xfrm>
          <a:custGeom>
            <a:avLst/>
            <a:gdLst/>
            <a:ahLst/>
            <a:cxnLst/>
            <a:rect l="l" t="t" r="r" b="b"/>
            <a:pathLst>
              <a:path w="1277620" h="641350">
                <a:moveTo>
                  <a:pt x="0" y="640842"/>
                </a:moveTo>
                <a:lnTo>
                  <a:pt x="1277111" y="640842"/>
                </a:lnTo>
                <a:lnTo>
                  <a:pt x="1277111" y="0"/>
                </a:lnTo>
                <a:lnTo>
                  <a:pt x="0" y="0"/>
                </a:lnTo>
                <a:lnTo>
                  <a:pt x="0" y="64084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CA3574FD-EECD-4650-AA51-B867D7311F8F}"/>
              </a:ext>
            </a:extLst>
          </p:cNvPr>
          <p:cNvSpPr/>
          <p:nvPr/>
        </p:nvSpPr>
        <p:spPr>
          <a:xfrm>
            <a:off x="5507673" y="5460783"/>
            <a:ext cx="1335405" cy="469900"/>
          </a:xfrm>
          <a:custGeom>
            <a:avLst/>
            <a:gdLst/>
            <a:ahLst/>
            <a:cxnLst/>
            <a:rect l="l" t="t" r="r" b="b"/>
            <a:pathLst>
              <a:path w="1335404" h="469900">
                <a:moveTo>
                  <a:pt x="0" y="469392"/>
                </a:moveTo>
                <a:lnTo>
                  <a:pt x="1335024" y="469392"/>
                </a:lnTo>
                <a:lnTo>
                  <a:pt x="1335024" y="0"/>
                </a:lnTo>
                <a:lnTo>
                  <a:pt x="0" y="0"/>
                </a:lnTo>
                <a:lnTo>
                  <a:pt x="0" y="46939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2263F73-E3A7-4346-9298-73FBC629B536}"/>
              </a:ext>
            </a:extLst>
          </p:cNvPr>
          <p:cNvSpPr/>
          <p:nvPr/>
        </p:nvSpPr>
        <p:spPr>
          <a:xfrm>
            <a:off x="8827706" y="5418110"/>
            <a:ext cx="1335405" cy="474345"/>
          </a:xfrm>
          <a:custGeom>
            <a:avLst/>
            <a:gdLst/>
            <a:ahLst/>
            <a:cxnLst/>
            <a:rect l="l" t="t" r="r" b="b"/>
            <a:pathLst>
              <a:path w="1335404" h="474345">
                <a:moveTo>
                  <a:pt x="0" y="473963"/>
                </a:moveTo>
                <a:lnTo>
                  <a:pt x="1335024" y="473963"/>
                </a:lnTo>
                <a:lnTo>
                  <a:pt x="133502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5346597C-AC42-479D-8813-DF447EBD7BD4}"/>
              </a:ext>
            </a:extLst>
          </p:cNvPr>
          <p:cNvSpPr/>
          <p:nvPr/>
        </p:nvSpPr>
        <p:spPr>
          <a:xfrm>
            <a:off x="7164261" y="3170972"/>
            <a:ext cx="1335405" cy="546735"/>
          </a:xfrm>
          <a:custGeom>
            <a:avLst/>
            <a:gdLst/>
            <a:ahLst/>
            <a:cxnLst/>
            <a:rect l="l" t="t" r="r" b="b"/>
            <a:pathLst>
              <a:path w="1335404" h="546735">
                <a:moveTo>
                  <a:pt x="0" y="546353"/>
                </a:moveTo>
                <a:lnTo>
                  <a:pt x="1335024" y="546353"/>
                </a:lnTo>
                <a:lnTo>
                  <a:pt x="1335024" y="0"/>
                </a:lnTo>
                <a:lnTo>
                  <a:pt x="0" y="0"/>
                </a:lnTo>
                <a:lnTo>
                  <a:pt x="0" y="54635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B3AE5D7-7FC9-49A0-9E66-1B98F23A32B8}"/>
              </a:ext>
            </a:extLst>
          </p:cNvPr>
          <p:cNvSpPr txBox="1"/>
          <p:nvPr/>
        </p:nvSpPr>
        <p:spPr>
          <a:xfrm>
            <a:off x="3916109" y="4610644"/>
            <a:ext cx="1200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Requested  Size: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E3D188B5-23BE-450B-8DBA-EAF59A286CE8}"/>
              </a:ext>
            </a:extLst>
          </p:cNvPr>
          <p:cNvSpPr/>
          <p:nvPr/>
        </p:nvSpPr>
        <p:spPr>
          <a:xfrm>
            <a:off x="1931607" y="2921799"/>
            <a:ext cx="86995" cy="3008630"/>
          </a:xfrm>
          <a:custGeom>
            <a:avLst/>
            <a:gdLst/>
            <a:ahLst/>
            <a:cxnLst/>
            <a:rect l="l" t="t" r="r" b="b"/>
            <a:pathLst>
              <a:path w="86995" h="3008629">
                <a:moveTo>
                  <a:pt x="57911" y="2979420"/>
                </a:moveTo>
                <a:lnTo>
                  <a:pt x="28956" y="2979420"/>
                </a:lnTo>
                <a:lnTo>
                  <a:pt x="28956" y="3008376"/>
                </a:lnTo>
                <a:lnTo>
                  <a:pt x="57911" y="3008376"/>
                </a:lnTo>
                <a:lnTo>
                  <a:pt x="57911" y="2979420"/>
                </a:lnTo>
                <a:close/>
              </a:path>
              <a:path w="86995" h="3008629">
                <a:moveTo>
                  <a:pt x="57911" y="2921508"/>
                </a:moveTo>
                <a:lnTo>
                  <a:pt x="28956" y="2921508"/>
                </a:lnTo>
                <a:lnTo>
                  <a:pt x="28956" y="2950464"/>
                </a:lnTo>
                <a:lnTo>
                  <a:pt x="57911" y="2950464"/>
                </a:lnTo>
                <a:lnTo>
                  <a:pt x="57911" y="2921508"/>
                </a:lnTo>
                <a:close/>
              </a:path>
              <a:path w="86995" h="3008629">
                <a:moveTo>
                  <a:pt x="57911" y="2863596"/>
                </a:moveTo>
                <a:lnTo>
                  <a:pt x="28956" y="2863596"/>
                </a:lnTo>
                <a:lnTo>
                  <a:pt x="28956" y="2892552"/>
                </a:lnTo>
                <a:lnTo>
                  <a:pt x="57911" y="2892552"/>
                </a:lnTo>
                <a:lnTo>
                  <a:pt x="57911" y="2863596"/>
                </a:lnTo>
                <a:close/>
              </a:path>
              <a:path w="86995" h="3008629">
                <a:moveTo>
                  <a:pt x="57911" y="2805684"/>
                </a:moveTo>
                <a:lnTo>
                  <a:pt x="28956" y="2805684"/>
                </a:lnTo>
                <a:lnTo>
                  <a:pt x="28956" y="2834640"/>
                </a:lnTo>
                <a:lnTo>
                  <a:pt x="57911" y="2834640"/>
                </a:lnTo>
                <a:lnTo>
                  <a:pt x="57911" y="2805684"/>
                </a:lnTo>
                <a:close/>
              </a:path>
              <a:path w="86995" h="3008629">
                <a:moveTo>
                  <a:pt x="57911" y="2747772"/>
                </a:moveTo>
                <a:lnTo>
                  <a:pt x="28956" y="2747772"/>
                </a:lnTo>
                <a:lnTo>
                  <a:pt x="28956" y="2776728"/>
                </a:lnTo>
                <a:lnTo>
                  <a:pt x="57911" y="2776728"/>
                </a:lnTo>
                <a:lnTo>
                  <a:pt x="57911" y="2747772"/>
                </a:lnTo>
                <a:close/>
              </a:path>
              <a:path w="86995" h="3008629">
                <a:moveTo>
                  <a:pt x="57911" y="2689860"/>
                </a:moveTo>
                <a:lnTo>
                  <a:pt x="28956" y="2689860"/>
                </a:lnTo>
                <a:lnTo>
                  <a:pt x="28956" y="2718816"/>
                </a:lnTo>
                <a:lnTo>
                  <a:pt x="57911" y="2718816"/>
                </a:lnTo>
                <a:lnTo>
                  <a:pt x="57911" y="2689860"/>
                </a:lnTo>
                <a:close/>
              </a:path>
              <a:path w="86995" h="3008629">
                <a:moveTo>
                  <a:pt x="57911" y="2631948"/>
                </a:moveTo>
                <a:lnTo>
                  <a:pt x="28956" y="2631948"/>
                </a:lnTo>
                <a:lnTo>
                  <a:pt x="28956" y="2660904"/>
                </a:lnTo>
                <a:lnTo>
                  <a:pt x="57911" y="2660904"/>
                </a:lnTo>
                <a:lnTo>
                  <a:pt x="57911" y="2631948"/>
                </a:lnTo>
                <a:close/>
              </a:path>
              <a:path w="86995" h="3008629">
                <a:moveTo>
                  <a:pt x="57911" y="2574036"/>
                </a:moveTo>
                <a:lnTo>
                  <a:pt x="28956" y="2574036"/>
                </a:lnTo>
                <a:lnTo>
                  <a:pt x="28956" y="2602991"/>
                </a:lnTo>
                <a:lnTo>
                  <a:pt x="57911" y="2602991"/>
                </a:lnTo>
                <a:lnTo>
                  <a:pt x="57911" y="2574036"/>
                </a:lnTo>
                <a:close/>
              </a:path>
              <a:path w="86995" h="3008629">
                <a:moveTo>
                  <a:pt x="57911" y="2516124"/>
                </a:moveTo>
                <a:lnTo>
                  <a:pt x="28956" y="2516124"/>
                </a:lnTo>
                <a:lnTo>
                  <a:pt x="28956" y="2545080"/>
                </a:lnTo>
                <a:lnTo>
                  <a:pt x="57911" y="2545080"/>
                </a:lnTo>
                <a:lnTo>
                  <a:pt x="57911" y="2516124"/>
                </a:lnTo>
                <a:close/>
              </a:path>
              <a:path w="86995" h="3008629">
                <a:moveTo>
                  <a:pt x="57911" y="2458212"/>
                </a:moveTo>
                <a:lnTo>
                  <a:pt x="28956" y="2458212"/>
                </a:lnTo>
                <a:lnTo>
                  <a:pt x="28956" y="2487168"/>
                </a:lnTo>
                <a:lnTo>
                  <a:pt x="57911" y="2487168"/>
                </a:lnTo>
                <a:lnTo>
                  <a:pt x="57911" y="2458212"/>
                </a:lnTo>
                <a:close/>
              </a:path>
              <a:path w="86995" h="3008629">
                <a:moveTo>
                  <a:pt x="57911" y="2400300"/>
                </a:moveTo>
                <a:lnTo>
                  <a:pt x="28956" y="2400300"/>
                </a:lnTo>
                <a:lnTo>
                  <a:pt x="28956" y="2429256"/>
                </a:lnTo>
                <a:lnTo>
                  <a:pt x="57911" y="2429256"/>
                </a:lnTo>
                <a:lnTo>
                  <a:pt x="57911" y="2400300"/>
                </a:lnTo>
                <a:close/>
              </a:path>
              <a:path w="86995" h="3008629">
                <a:moveTo>
                  <a:pt x="57911" y="2342388"/>
                </a:moveTo>
                <a:lnTo>
                  <a:pt x="28956" y="2342388"/>
                </a:lnTo>
                <a:lnTo>
                  <a:pt x="28956" y="2371344"/>
                </a:lnTo>
                <a:lnTo>
                  <a:pt x="57911" y="2371344"/>
                </a:lnTo>
                <a:lnTo>
                  <a:pt x="57911" y="2342388"/>
                </a:lnTo>
                <a:close/>
              </a:path>
              <a:path w="86995" h="3008629">
                <a:moveTo>
                  <a:pt x="57911" y="2284476"/>
                </a:moveTo>
                <a:lnTo>
                  <a:pt x="28956" y="2284476"/>
                </a:lnTo>
                <a:lnTo>
                  <a:pt x="28956" y="2313432"/>
                </a:lnTo>
                <a:lnTo>
                  <a:pt x="57911" y="2313432"/>
                </a:lnTo>
                <a:lnTo>
                  <a:pt x="57911" y="2284476"/>
                </a:lnTo>
                <a:close/>
              </a:path>
              <a:path w="86995" h="3008629">
                <a:moveTo>
                  <a:pt x="57911" y="2226564"/>
                </a:moveTo>
                <a:lnTo>
                  <a:pt x="28956" y="2226564"/>
                </a:lnTo>
                <a:lnTo>
                  <a:pt x="28956" y="2255520"/>
                </a:lnTo>
                <a:lnTo>
                  <a:pt x="57911" y="2255520"/>
                </a:lnTo>
                <a:lnTo>
                  <a:pt x="57911" y="2226564"/>
                </a:lnTo>
                <a:close/>
              </a:path>
              <a:path w="86995" h="3008629">
                <a:moveTo>
                  <a:pt x="57911" y="2168652"/>
                </a:moveTo>
                <a:lnTo>
                  <a:pt x="28956" y="2168652"/>
                </a:lnTo>
                <a:lnTo>
                  <a:pt x="28956" y="2197608"/>
                </a:lnTo>
                <a:lnTo>
                  <a:pt x="57911" y="2197608"/>
                </a:lnTo>
                <a:lnTo>
                  <a:pt x="57911" y="2168652"/>
                </a:lnTo>
                <a:close/>
              </a:path>
              <a:path w="86995" h="3008629">
                <a:moveTo>
                  <a:pt x="57911" y="2110740"/>
                </a:moveTo>
                <a:lnTo>
                  <a:pt x="28956" y="2110740"/>
                </a:lnTo>
                <a:lnTo>
                  <a:pt x="28956" y="2139696"/>
                </a:lnTo>
                <a:lnTo>
                  <a:pt x="57911" y="2139696"/>
                </a:lnTo>
                <a:lnTo>
                  <a:pt x="57911" y="2110740"/>
                </a:lnTo>
                <a:close/>
              </a:path>
              <a:path w="86995" h="3008629">
                <a:moveTo>
                  <a:pt x="57911" y="2052827"/>
                </a:moveTo>
                <a:lnTo>
                  <a:pt x="28956" y="2052827"/>
                </a:lnTo>
                <a:lnTo>
                  <a:pt x="28956" y="2081783"/>
                </a:lnTo>
                <a:lnTo>
                  <a:pt x="57911" y="2081783"/>
                </a:lnTo>
                <a:lnTo>
                  <a:pt x="57911" y="2052827"/>
                </a:lnTo>
                <a:close/>
              </a:path>
              <a:path w="86995" h="3008629">
                <a:moveTo>
                  <a:pt x="57911" y="1994916"/>
                </a:moveTo>
                <a:lnTo>
                  <a:pt x="28956" y="1994916"/>
                </a:lnTo>
                <a:lnTo>
                  <a:pt x="28956" y="2023872"/>
                </a:lnTo>
                <a:lnTo>
                  <a:pt x="57911" y="2023872"/>
                </a:lnTo>
                <a:lnTo>
                  <a:pt x="57911" y="1994916"/>
                </a:lnTo>
                <a:close/>
              </a:path>
              <a:path w="86995" h="3008629">
                <a:moveTo>
                  <a:pt x="57911" y="1937004"/>
                </a:moveTo>
                <a:lnTo>
                  <a:pt x="28956" y="1937004"/>
                </a:lnTo>
                <a:lnTo>
                  <a:pt x="28956" y="1965960"/>
                </a:lnTo>
                <a:lnTo>
                  <a:pt x="57911" y="1965960"/>
                </a:lnTo>
                <a:lnTo>
                  <a:pt x="57911" y="1937004"/>
                </a:lnTo>
                <a:close/>
              </a:path>
              <a:path w="86995" h="3008629">
                <a:moveTo>
                  <a:pt x="57911" y="1879092"/>
                </a:moveTo>
                <a:lnTo>
                  <a:pt x="28956" y="1879092"/>
                </a:lnTo>
                <a:lnTo>
                  <a:pt x="28956" y="1908048"/>
                </a:lnTo>
                <a:lnTo>
                  <a:pt x="57911" y="1908048"/>
                </a:lnTo>
                <a:lnTo>
                  <a:pt x="57911" y="1879092"/>
                </a:lnTo>
                <a:close/>
              </a:path>
              <a:path w="86995" h="3008629">
                <a:moveTo>
                  <a:pt x="57911" y="1821180"/>
                </a:moveTo>
                <a:lnTo>
                  <a:pt x="28956" y="1821180"/>
                </a:lnTo>
                <a:lnTo>
                  <a:pt x="28956" y="1850136"/>
                </a:lnTo>
                <a:lnTo>
                  <a:pt x="57911" y="1850136"/>
                </a:lnTo>
                <a:lnTo>
                  <a:pt x="57911" y="1821180"/>
                </a:lnTo>
                <a:close/>
              </a:path>
              <a:path w="86995" h="3008629">
                <a:moveTo>
                  <a:pt x="57911" y="1763268"/>
                </a:moveTo>
                <a:lnTo>
                  <a:pt x="28956" y="1763268"/>
                </a:lnTo>
                <a:lnTo>
                  <a:pt x="28956" y="1792224"/>
                </a:lnTo>
                <a:lnTo>
                  <a:pt x="57911" y="1792224"/>
                </a:lnTo>
                <a:lnTo>
                  <a:pt x="57911" y="1763268"/>
                </a:lnTo>
                <a:close/>
              </a:path>
              <a:path w="86995" h="3008629">
                <a:moveTo>
                  <a:pt x="57911" y="1705356"/>
                </a:moveTo>
                <a:lnTo>
                  <a:pt x="28956" y="1705356"/>
                </a:lnTo>
                <a:lnTo>
                  <a:pt x="28956" y="1734312"/>
                </a:lnTo>
                <a:lnTo>
                  <a:pt x="57911" y="1734312"/>
                </a:lnTo>
                <a:lnTo>
                  <a:pt x="57911" y="1705356"/>
                </a:lnTo>
                <a:close/>
              </a:path>
              <a:path w="86995" h="3008629">
                <a:moveTo>
                  <a:pt x="57911" y="1647444"/>
                </a:moveTo>
                <a:lnTo>
                  <a:pt x="28956" y="1647444"/>
                </a:lnTo>
                <a:lnTo>
                  <a:pt x="28956" y="1676400"/>
                </a:lnTo>
                <a:lnTo>
                  <a:pt x="57911" y="1676400"/>
                </a:lnTo>
                <a:lnTo>
                  <a:pt x="57911" y="1647444"/>
                </a:lnTo>
                <a:close/>
              </a:path>
              <a:path w="86995" h="3008629">
                <a:moveTo>
                  <a:pt x="57911" y="1589532"/>
                </a:moveTo>
                <a:lnTo>
                  <a:pt x="28956" y="1589532"/>
                </a:lnTo>
                <a:lnTo>
                  <a:pt x="28956" y="1618488"/>
                </a:lnTo>
                <a:lnTo>
                  <a:pt x="57911" y="1618488"/>
                </a:lnTo>
                <a:lnTo>
                  <a:pt x="57911" y="1589532"/>
                </a:lnTo>
                <a:close/>
              </a:path>
              <a:path w="86995" h="3008629">
                <a:moveTo>
                  <a:pt x="57911" y="1531620"/>
                </a:moveTo>
                <a:lnTo>
                  <a:pt x="28956" y="1531620"/>
                </a:lnTo>
                <a:lnTo>
                  <a:pt x="28956" y="1560576"/>
                </a:lnTo>
                <a:lnTo>
                  <a:pt x="57911" y="1560576"/>
                </a:lnTo>
                <a:lnTo>
                  <a:pt x="57911" y="1531620"/>
                </a:lnTo>
                <a:close/>
              </a:path>
              <a:path w="86995" h="3008629">
                <a:moveTo>
                  <a:pt x="57911" y="1473708"/>
                </a:moveTo>
                <a:lnTo>
                  <a:pt x="28956" y="1473708"/>
                </a:lnTo>
                <a:lnTo>
                  <a:pt x="28956" y="1502664"/>
                </a:lnTo>
                <a:lnTo>
                  <a:pt x="57911" y="1502664"/>
                </a:lnTo>
                <a:lnTo>
                  <a:pt x="57911" y="1473708"/>
                </a:lnTo>
                <a:close/>
              </a:path>
              <a:path w="86995" h="3008629">
                <a:moveTo>
                  <a:pt x="57911" y="1415795"/>
                </a:moveTo>
                <a:lnTo>
                  <a:pt x="28956" y="1415795"/>
                </a:lnTo>
                <a:lnTo>
                  <a:pt x="28956" y="1444752"/>
                </a:lnTo>
                <a:lnTo>
                  <a:pt x="57911" y="1444752"/>
                </a:lnTo>
                <a:lnTo>
                  <a:pt x="57911" y="1415795"/>
                </a:lnTo>
                <a:close/>
              </a:path>
              <a:path w="86995" h="3008629">
                <a:moveTo>
                  <a:pt x="57911" y="1357883"/>
                </a:moveTo>
                <a:lnTo>
                  <a:pt x="28956" y="1357883"/>
                </a:lnTo>
                <a:lnTo>
                  <a:pt x="28956" y="1386839"/>
                </a:lnTo>
                <a:lnTo>
                  <a:pt x="57911" y="1386839"/>
                </a:lnTo>
                <a:lnTo>
                  <a:pt x="57911" y="1357883"/>
                </a:lnTo>
                <a:close/>
              </a:path>
              <a:path w="86995" h="3008629">
                <a:moveTo>
                  <a:pt x="57911" y="1299972"/>
                </a:moveTo>
                <a:lnTo>
                  <a:pt x="28956" y="1299972"/>
                </a:lnTo>
                <a:lnTo>
                  <a:pt x="28956" y="1328927"/>
                </a:lnTo>
                <a:lnTo>
                  <a:pt x="57911" y="1328927"/>
                </a:lnTo>
                <a:lnTo>
                  <a:pt x="57911" y="1299972"/>
                </a:lnTo>
                <a:close/>
              </a:path>
              <a:path w="86995" h="3008629">
                <a:moveTo>
                  <a:pt x="57911" y="1242060"/>
                </a:moveTo>
                <a:lnTo>
                  <a:pt x="28956" y="1242060"/>
                </a:lnTo>
                <a:lnTo>
                  <a:pt x="28956" y="1271016"/>
                </a:lnTo>
                <a:lnTo>
                  <a:pt x="57911" y="1271016"/>
                </a:lnTo>
                <a:lnTo>
                  <a:pt x="57911" y="1242060"/>
                </a:lnTo>
                <a:close/>
              </a:path>
              <a:path w="86995" h="3008629">
                <a:moveTo>
                  <a:pt x="57911" y="1184148"/>
                </a:moveTo>
                <a:lnTo>
                  <a:pt x="28956" y="1184148"/>
                </a:lnTo>
                <a:lnTo>
                  <a:pt x="28956" y="1213104"/>
                </a:lnTo>
                <a:lnTo>
                  <a:pt x="57911" y="1213104"/>
                </a:lnTo>
                <a:lnTo>
                  <a:pt x="57911" y="1184148"/>
                </a:lnTo>
                <a:close/>
              </a:path>
              <a:path w="86995" h="3008629">
                <a:moveTo>
                  <a:pt x="57911" y="1126236"/>
                </a:moveTo>
                <a:lnTo>
                  <a:pt x="28956" y="1126236"/>
                </a:lnTo>
                <a:lnTo>
                  <a:pt x="28956" y="1155192"/>
                </a:lnTo>
                <a:lnTo>
                  <a:pt x="57911" y="1155192"/>
                </a:lnTo>
                <a:lnTo>
                  <a:pt x="57911" y="1126236"/>
                </a:lnTo>
                <a:close/>
              </a:path>
              <a:path w="86995" h="3008629">
                <a:moveTo>
                  <a:pt x="57911" y="1068324"/>
                </a:moveTo>
                <a:lnTo>
                  <a:pt x="28956" y="1068324"/>
                </a:lnTo>
                <a:lnTo>
                  <a:pt x="28956" y="1097280"/>
                </a:lnTo>
                <a:lnTo>
                  <a:pt x="57911" y="1097280"/>
                </a:lnTo>
                <a:lnTo>
                  <a:pt x="57911" y="1068324"/>
                </a:lnTo>
                <a:close/>
              </a:path>
              <a:path w="86995" h="3008629">
                <a:moveTo>
                  <a:pt x="57911" y="1010412"/>
                </a:moveTo>
                <a:lnTo>
                  <a:pt x="28956" y="1010412"/>
                </a:lnTo>
                <a:lnTo>
                  <a:pt x="28956" y="1039368"/>
                </a:lnTo>
                <a:lnTo>
                  <a:pt x="57911" y="1039368"/>
                </a:lnTo>
                <a:lnTo>
                  <a:pt x="57911" y="1010412"/>
                </a:lnTo>
                <a:close/>
              </a:path>
              <a:path w="86995" h="3008629">
                <a:moveTo>
                  <a:pt x="57911" y="952500"/>
                </a:moveTo>
                <a:lnTo>
                  <a:pt x="28956" y="952500"/>
                </a:lnTo>
                <a:lnTo>
                  <a:pt x="28956" y="981456"/>
                </a:lnTo>
                <a:lnTo>
                  <a:pt x="57911" y="981456"/>
                </a:lnTo>
                <a:lnTo>
                  <a:pt x="57911" y="952500"/>
                </a:lnTo>
                <a:close/>
              </a:path>
              <a:path w="86995" h="3008629">
                <a:moveTo>
                  <a:pt x="57911" y="894588"/>
                </a:moveTo>
                <a:lnTo>
                  <a:pt x="28956" y="894588"/>
                </a:lnTo>
                <a:lnTo>
                  <a:pt x="28956" y="923544"/>
                </a:lnTo>
                <a:lnTo>
                  <a:pt x="57911" y="923544"/>
                </a:lnTo>
                <a:lnTo>
                  <a:pt x="57911" y="894588"/>
                </a:lnTo>
                <a:close/>
              </a:path>
              <a:path w="86995" h="3008629">
                <a:moveTo>
                  <a:pt x="57911" y="836676"/>
                </a:moveTo>
                <a:lnTo>
                  <a:pt x="28956" y="836676"/>
                </a:lnTo>
                <a:lnTo>
                  <a:pt x="28956" y="865632"/>
                </a:lnTo>
                <a:lnTo>
                  <a:pt x="57911" y="865632"/>
                </a:lnTo>
                <a:lnTo>
                  <a:pt x="57911" y="836676"/>
                </a:lnTo>
                <a:close/>
              </a:path>
              <a:path w="86995" h="3008629">
                <a:moveTo>
                  <a:pt x="57911" y="778763"/>
                </a:moveTo>
                <a:lnTo>
                  <a:pt x="28956" y="778763"/>
                </a:lnTo>
                <a:lnTo>
                  <a:pt x="28956" y="807719"/>
                </a:lnTo>
                <a:lnTo>
                  <a:pt x="57911" y="807719"/>
                </a:lnTo>
                <a:lnTo>
                  <a:pt x="57911" y="778763"/>
                </a:lnTo>
                <a:close/>
              </a:path>
              <a:path w="86995" h="3008629">
                <a:moveTo>
                  <a:pt x="57911" y="720851"/>
                </a:moveTo>
                <a:lnTo>
                  <a:pt x="28956" y="720851"/>
                </a:lnTo>
                <a:lnTo>
                  <a:pt x="28956" y="749807"/>
                </a:lnTo>
                <a:lnTo>
                  <a:pt x="57911" y="749807"/>
                </a:lnTo>
                <a:lnTo>
                  <a:pt x="57911" y="720851"/>
                </a:lnTo>
                <a:close/>
              </a:path>
              <a:path w="86995" h="3008629">
                <a:moveTo>
                  <a:pt x="57911" y="662939"/>
                </a:moveTo>
                <a:lnTo>
                  <a:pt x="28956" y="662939"/>
                </a:lnTo>
                <a:lnTo>
                  <a:pt x="28956" y="691895"/>
                </a:lnTo>
                <a:lnTo>
                  <a:pt x="57911" y="691895"/>
                </a:lnTo>
                <a:lnTo>
                  <a:pt x="57911" y="662939"/>
                </a:lnTo>
                <a:close/>
              </a:path>
              <a:path w="86995" h="3008629">
                <a:moveTo>
                  <a:pt x="57911" y="605027"/>
                </a:moveTo>
                <a:lnTo>
                  <a:pt x="28956" y="605027"/>
                </a:lnTo>
                <a:lnTo>
                  <a:pt x="28956" y="633984"/>
                </a:lnTo>
                <a:lnTo>
                  <a:pt x="57911" y="633984"/>
                </a:lnTo>
                <a:lnTo>
                  <a:pt x="57911" y="605027"/>
                </a:lnTo>
                <a:close/>
              </a:path>
              <a:path w="86995" h="3008629">
                <a:moveTo>
                  <a:pt x="57911" y="547115"/>
                </a:moveTo>
                <a:lnTo>
                  <a:pt x="28956" y="547115"/>
                </a:lnTo>
                <a:lnTo>
                  <a:pt x="28956" y="576072"/>
                </a:lnTo>
                <a:lnTo>
                  <a:pt x="57911" y="576072"/>
                </a:lnTo>
                <a:lnTo>
                  <a:pt x="57911" y="547115"/>
                </a:lnTo>
                <a:close/>
              </a:path>
              <a:path w="86995" h="3008629">
                <a:moveTo>
                  <a:pt x="57911" y="489203"/>
                </a:moveTo>
                <a:lnTo>
                  <a:pt x="28956" y="489203"/>
                </a:lnTo>
                <a:lnTo>
                  <a:pt x="28956" y="518160"/>
                </a:lnTo>
                <a:lnTo>
                  <a:pt x="57911" y="518160"/>
                </a:lnTo>
                <a:lnTo>
                  <a:pt x="57911" y="489203"/>
                </a:lnTo>
                <a:close/>
              </a:path>
              <a:path w="86995" h="3008629">
                <a:moveTo>
                  <a:pt x="57911" y="431291"/>
                </a:moveTo>
                <a:lnTo>
                  <a:pt x="28956" y="431291"/>
                </a:lnTo>
                <a:lnTo>
                  <a:pt x="28956" y="460248"/>
                </a:lnTo>
                <a:lnTo>
                  <a:pt x="57911" y="460248"/>
                </a:lnTo>
                <a:lnTo>
                  <a:pt x="57911" y="431291"/>
                </a:lnTo>
                <a:close/>
              </a:path>
              <a:path w="86995" h="3008629">
                <a:moveTo>
                  <a:pt x="57911" y="373379"/>
                </a:moveTo>
                <a:lnTo>
                  <a:pt x="28956" y="373379"/>
                </a:lnTo>
                <a:lnTo>
                  <a:pt x="28956" y="402336"/>
                </a:lnTo>
                <a:lnTo>
                  <a:pt x="57911" y="402336"/>
                </a:lnTo>
                <a:lnTo>
                  <a:pt x="57911" y="373379"/>
                </a:lnTo>
                <a:close/>
              </a:path>
              <a:path w="86995" h="3008629">
                <a:moveTo>
                  <a:pt x="57911" y="315467"/>
                </a:moveTo>
                <a:lnTo>
                  <a:pt x="28956" y="315467"/>
                </a:lnTo>
                <a:lnTo>
                  <a:pt x="28956" y="344424"/>
                </a:lnTo>
                <a:lnTo>
                  <a:pt x="57911" y="344424"/>
                </a:lnTo>
                <a:lnTo>
                  <a:pt x="57911" y="315467"/>
                </a:lnTo>
                <a:close/>
              </a:path>
              <a:path w="86995" h="3008629">
                <a:moveTo>
                  <a:pt x="57911" y="257555"/>
                </a:moveTo>
                <a:lnTo>
                  <a:pt x="28956" y="257555"/>
                </a:lnTo>
                <a:lnTo>
                  <a:pt x="28956" y="286512"/>
                </a:lnTo>
                <a:lnTo>
                  <a:pt x="57911" y="286512"/>
                </a:lnTo>
                <a:lnTo>
                  <a:pt x="57911" y="257555"/>
                </a:lnTo>
                <a:close/>
              </a:path>
              <a:path w="86995" h="3008629">
                <a:moveTo>
                  <a:pt x="57911" y="199644"/>
                </a:moveTo>
                <a:lnTo>
                  <a:pt x="28956" y="199644"/>
                </a:lnTo>
                <a:lnTo>
                  <a:pt x="28956" y="228600"/>
                </a:lnTo>
                <a:lnTo>
                  <a:pt x="57911" y="228600"/>
                </a:lnTo>
                <a:lnTo>
                  <a:pt x="57911" y="199644"/>
                </a:lnTo>
                <a:close/>
              </a:path>
              <a:path w="86995" h="3008629">
                <a:moveTo>
                  <a:pt x="57911" y="141732"/>
                </a:moveTo>
                <a:lnTo>
                  <a:pt x="28956" y="141732"/>
                </a:lnTo>
                <a:lnTo>
                  <a:pt x="28956" y="170687"/>
                </a:lnTo>
                <a:lnTo>
                  <a:pt x="57911" y="170687"/>
                </a:lnTo>
                <a:lnTo>
                  <a:pt x="57911" y="141732"/>
                </a:lnTo>
                <a:close/>
              </a:path>
              <a:path w="86995" h="3008629">
                <a:moveTo>
                  <a:pt x="57911" y="83820"/>
                </a:moveTo>
                <a:lnTo>
                  <a:pt x="28956" y="83820"/>
                </a:lnTo>
                <a:lnTo>
                  <a:pt x="28956" y="112775"/>
                </a:lnTo>
                <a:lnTo>
                  <a:pt x="57911" y="112775"/>
                </a:lnTo>
                <a:lnTo>
                  <a:pt x="57911" y="83820"/>
                </a:lnTo>
                <a:close/>
              </a:path>
              <a:path w="86995" h="3008629">
                <a:moveTo>
                  <a:pt x="43433" y="0"/>
                </a:moveTo>
                <a:lnTo>
                  <a:pt x="0" y="86867"/>
                </a:lnTo>
                <a:lnTo>
                  <a:pt x="28956" y="86867"/>
                </a:lnTo>
                <a:lnTo>
                  <a:pt x="28956" y="83820"/>
                </a:lnTo>
                <a:lnTo>
                  <a:pt x="85344" y="83820"/>
                </a:lnTo>
                <a:lnTo>
                  <a:pt x="43433" y="0"/>
                </a:lnTo>
                <a:close/>
              </a:path>
              <a:path w="86995" h="3008629">
                <a:moveTo>
                  <a:pt x="85344" y="83820"/>
                </a:moveTo>
                <a:lnTo>
                  <a:pt x="57911" y="83820"/>
                </a:lnTo>
                <a:lnTo>
                  <a:pt x="57911" y="86867"/>
                </a:lnTo>
                <a:lnTo>
                  <a:pt x="86867" y="86867"/>
                </a:lnTo>
                <a:lnTo>
                  <a:pt x="85344" y="838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37240193-6BF3-4646-AAE9-EBA3872F6125}"/>
              </a:ext>
            </a:extLst>
          </p:cNvPr>
          <p:cNvSpPr txBox="1"/>
          <p:nvPr/>
        </p:nvSpPr>
        <p:spPr>
          <a:xfrm>
            <a:off x="5569903" y="6386011"/>
            <a:ext cx="1282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big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enough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32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summary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Log-structured File System (LFS)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Idea: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Writing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Sequentially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Indirect Mapping and Checkpoint</a:t>
            </a:r>
            <a:r>
              <a:rPr lang="en-US" altLang="zh-TW" sz="24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Region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Directories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Garbage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Collection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Crash Recovery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 Implementation: Block</a:t>
            </a:r>
            <a:r>
              <a:rPr lang="en-US" altLang="zh-TW" sz="2800" spc="-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Allocation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Indexed</a:t>
            </a:r>
            <a:r>
              <a:rPr lang="en-US" altLang="zh-TW" sz="24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Linked</a:t>
            </a:r>
            <a:r>
              <a:rPr lang="en-US" altLang="zh-TW" sz="24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Contiguous</a:t>
            </a:r>
            <a:r>
              <a:rPr lang="en-US" altLang="zh-TW" sz="24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79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3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6736139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Thank you for your attention.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Log-structured File System (LFS)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811588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Log-structured File System (LFS)</a:t>
            </a:r>
            <a:endParaRPr lang="en-US" altLang="zh-TW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200" spc="-10" dirty="0">
                <a:solidFill>
                  <a:srgbClr val="750E6C"/>
                </a:solidFill>
                <a:latin typeface="+mn-lt"/>
                <a:cs typeface="Arial"/>
              </a:rPr>
              <a:t>Writes </a:t>
            </a:r>
            <a:r>
              <a:rPr lang="en-US" altLang="zh-TW" sz="2200" spc="-5" dirty="0">
                <a:solidFill>
                  <a:srgbClr val="750E6C"/>
                </a:solidFill>
                <a:latin typeface="+mn-lt"/>
                <a:cs typeface="Arial"/>
              </a:rPr>
              <a:t>everything </a:t>
            </a:r>
            <a:r>
              <a:rPr lang="en-US" altLang="zh-TW" sz="2200" spc="-5" dirty="0">
                <a:solidFill>
                  <a:srgbClr val="333333"/>
                </a:solidFill>
                <a:latin typeface="+mn-lt"/>
                <a:cs typeface="Arial"/>
              </a:rPr>
              <a:t>(</a:t>
            </a:r>
            <a:r>
              <a:rPr lang="en-US" altLang="zh-TW" sz="2200" i="1" spc="-5" dirty="0">
                <a:solidFill>
                  <a:srgbClr val="333333"/>
                </a:solidFill>
                <a:latin typeface="+mn-lt"/>
                <a:cs typeface="Arial"/>
              </a:rPr>
              <a:t>including data blocks and </a:t>
            </a:r>
            <a:r>
              <a:rPr lang="en-US" altLang="zh-TW" sz="2200" i="1" spc="-5" dirty="0" err="1">
                <a:solidFill>
                  <a:srgbClr val="333333"/>
                </a:solidFill>
                <a:latin typeface="+mn-lt"/>
                <a:cs typeface="Arial"/>
              </a:rPr>
              <a:t>inodes</a:t>
            </a:r>
            <a:r>
              <a:rPr lang="en-US" altLang="zh-TW" sz="2200" i="1" spc="-5" dirty="0">
                <a:solidFill>
                  <a:srgbClr val="333333"/>
                </a:solidFill>
                <a:latin typeface="+mn-lt"/>
                <a:cs typeface="Arial"/>
              </a:rPr>
              <a:t>, etc.</a:t>
            </a:r>
            <a:r>
              <a:rPr lang="en-US" altLang="zh-TW" sz="2200" spc="-5" dirty="0">
                <a:solidFill>
                  <a:srgbClr val="333333"/>
                </a:solidFill>
                <a:latin typeface="+mn-lt"/>
                <a:cs typeface="Arial"/>
              </a:rPr>
              <a:t>) </a:t>
            </a:r>
            <a:r>
              <a:rPr lang="en-US" altLang="zh-TW" sz="2200" dirty="0">
                <a:solidFill>
                  <a:srgbClr val="333333"/>
                </a:solidFill>
                <a:latin typeface="+mn-lt"/>
                <a:cs typeface="Arial"/>
              </a:rPr>
              <a:t>to the </a:t>
            </a:r>
            <a:r>
              <a:rPr lang="en-US" altLang="zh-TW" sz="2200" spc="-5" dirty="0">
                <a:solidFill>
                  <a:srgbClr val="333333"/>
                </a:solidFill>
                <a:latin typeface="+mn-lt"/>
                <a:cs typeface="Arial"/>
              </a:rPr>
              <a:t>disk </a:t>
            </a:r>
            <a:r>
              <a:rPr lang="en-US" altLang="zh-TW" sz="2200" spc="-15" dirty="0">
                <a:solidFill>
                  <a:srgbClr val="750E6C"/>
                </a:solidFill>
                <a:latin typeface="+mn-lt"/>
                <a:cs typeface="Arial"/>
              </a:rPr>
              <a:t>sequentially</a:t>
            </a:r>
            <a:r>
              <a:rPr lang="en-US" altLang="zh-TW" sz="2200" spc="-15" dirty="0">
                <a:solidFill>
                  <a:srgbClr val="333333"/>
                </a:solidFill>
                <a:latin typeface="+mn-lt"/>
                <a:cs typeface="Arial"/>
              </a:rPr>
              <a:t>.</a:t>
            </a:r>
            <a:endParaRPr lang="en-US" altLang="zh-TW" sz="2200" dirty="0">
              <a:latin typeface="+mn-lt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+mn-lt"/>
                <a:cs typeface="Arial"/>
              </a:rPr>
              <a:t>Ex:</a:t>
            </a:r>
            <a:r>
              <a:rPr lang="en-US" altLang="zh-TW" sz="2200" spc="-10" dirty="0">
                <a:solidFill>
                  <a:srgbClr val="333333"/>
                </a:solidFill>
                <a:latin typeface="+mn-lt"/>
                <a:cs typeface="Arial"/>
              </a:rPr>
              <a:t> Writing</a:t>
            </a:r>
            <a:r>
              <a:rPr lang="en-US" altLang="zh-TW" sz="2200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+mn-lt"/>
                <a:cs typeface="Arial"/>
              </a:rPr>
              <a:t>a</a:t>
            </a:r>
            <a:r>
              <a:rPr lang="en-US" altLang="zh-TW" sz="2200" spc="5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+mn-lt"/>
                <a:cs typeface="Arial"/>
              </a:rPr>
              <a:t>data</a:t>
            </a:r>
            <a:r>
              <a:rPr lang="en-US" altLang="zh-TW" sz="2200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+mn-lt"/>
                <a:cs typeface="Arial"/>
              </a:rPr>
              <a:t>block</a:t>
            </a:r>
            <a:r>
              <a:rPr lang="en-US" altLang="zh-TW" sz="2200" spc="15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200" b="1" spc="15" dirty="0">
                <a:solidFill>
                  <a:srgbClr val="333333"/>
                </a:solidFill>
                <a:latin typeface="+mn-lt"/>
                <a:cs typeface="Arial"/>
              </a:rPr>
              <a:t>D</a:t>
            </a:r>
            <a:r>
              <a:rPr lang="en-US" altLang="zh-TW" sz="2200" spc="15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200" b="1" spc="-650" dirty="0">
                <a:solidFill>
                  <a:srgbClr val="333333"/>
                </a:solidFill>
                <a:latin typeface="+mn-lt"/>
                <a:cs typeface="Consolas"/>
              </a:rPr>
              <a:t>   </a:t>
            </a:r>
            <a:r>
              <a:rPr lang="en-US" altLang="zh-TW" sz="2200" spc="-5" dirty="0">
                <a:solidFill>
                  <a:srgbClr val="333333"/>
                </a:solidFill>
                <a:latin typeface="+mn-lt"/>
                <a:cs typeface="Arial"/>
              </a:rPr>
              <a:t>and</a:t>
            </a:r>
            <a:r>
              <a:rPr lang="en-US" altLang="zh-TW" sz="2200" spc="5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+mn-lt"/>
                <a:cs typeface="Arial"/>
              </a:rPr>
              <a:t>updated</a:t>
            </a:r>
            <a:r>
              <a:rPr lang="en-US" altLang="zh-TW" sz="2200" spc="15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200" spc="-5" dirty="0" err="1">
                <a:solidFill>
                  <a:srgbClr val="333333"/>
                </a:solidFill>
                <a:latin typeface="+mn-lt"/>
                <a:cs typeface="Arial"/>
              </a:rPr>
              <a:t>inode</a:t>
            </a:r>
            <a:r>
              <a:rPr lang="en-US" altLang="zh-TW" sz="2200" spc="15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200" b="1" spc="15" dirty="0">
                <a:solidFill>
                  <a:srgbClr val="333333"/>
                </a:solidFill>
                <a:latin typeface="+mn-lt"/>
                <a:cs typeface="Arial"/>
              </a:rPr>
              <a:t>I </a:t>
            </a:r>
            <a:r>
              <a:rPr lang="en-US" altLang="zh-TW" sz="2200" b="1" spc="-655" dirty="0">
                <a:solidFill>
                  <a:srgbClr val="333333"/>
                </a:solidFill>
                <a:latin typeface="+mn-lt"/>
                <a:cs typeface="Consolas"/>
              </a:rPr>
              <a:t>      </a:t>
            </a:r>
            <a:r>
              <a:rPr lang="en-US" altLang="zh-TW" sz="2200" dirty="0">
                <a:solidFill>
                  <a:srgbClr val="333333"/>
                </a:solidFill>
                <a:latin typeface="+mn-lt"/>
                <a:cs typeface="Arial"/>
              </a:rPr>
              <a:t>to</a:t>
            </a:r>
            <a:r>
              <a:rPr lang="en-US" altLang="zh-TW" sz="2200" spc="5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+mn-lt"/>
                <a:cs typeface="Arial"/>
              </a:rPr>
              <a:t>the</a:t>
            </a:r>
            <a:r>
              <a:rPr lang="en-US" altLang="zh-TW" sz="2200" dirty="0">
                <a:solidFill>
                  <a:srgbClr val="333333"/>
                </a:solidFill>
                <a:latin typeface="+mn-lt"/>
                <a:cs typeface="Arial"/>
              </a:rPr>
              <a:t> disk.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endParaRPr lang="en-US" altLang="zh-TW" sz="2200" dirty="0">
              <a:solidFill>
                <a:srgbClr val="333333"/>
              </a:solidFill>
              <a:latin typeface="+mn-lt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endParaRPr lang="en-US" altLang="zh-TW" sz="2200" dirty="0">
              <a:solidFill>
                <a:srgbClr val="333333"/>
              </a:solidFill>
              <a:latin typeface="+mn-lt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endParaRPr lang="en-US" altLang="zh-TW" sz="2200" dirty="0">
              <a:solidFill>
                <a:srgbClr val="333333"/>
              </a:solidFill>
              <a:latin typeface="+mn-lt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endParaRPr lang="en-US" altLang="zh-TW" sz="2200" dirty="0">
              <a:solidFill>
                <a:srgbClr val="333333"/>
              </a:solidFill>
              <a:latin typeface="+mn-lt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endParaRPr lang="en-US" altLang="zh-TW" sz="2200" dirty="0">
              <a:solidFill>
                <a:srgbClr val="333333"/>
              </a:solidFill>
              <a:latin typeface="+mn-lt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 pitchFamily="34" charset="0"/>
              <a:buChar char="–"/>
              <a:tabLst>
                <a:tab pos="755650" algn="l"/>
              </a:tabLst>
            </a:pPr>
            <a:r>
              <a:rPr lang="en-US" altLang="zh-TW" sz="2400" i="1" spc="-5" dirty="0">
                <a:solidFill>
                  <a:srgbClr val="333333"/>
                </a:solidFill>
                <a:latin typeface="Arial"/>
                <a:cs typeface="Arial"/>
              </a:rPr>
              <a:t>Note: in most systems, data blocks are 4 KB in </a:t>
            </a:r>
            <a:r>
              <a:rPr lang="en-US" altLang="zh-TW" sz="2400" i="1" dirty="0">
                <a:solidFill>
                  <a:srgbClr val="333333"/>
                </a:solidFill>
                <a:latin typeface="Arial"/>
                <a:cs typeface="Arial"/>
              </a:rPr>
              <a:t>size, </a:t>
            </a:r>
            <a:r>
              <a:rPr lang="en-US" altLang="zh-TW" sz="2400" i="1" spc="-5" dirty="0">
                <a:solidFill>
                  <a:srgbClr val="333333"/>
                </a:solidFill>
                <a:latin typeface="Arial"/>
                <a:cs typeface="Arial"/>
              </a:rPr>
              <a:t>whereas an </a:t>
            </a:r>
            <a:r>
              <a:rPr lang="en-US" altLang="zh-TW" sz="2400" i="1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400" i="1" spc="-5" dirty="0">
                <a:solidFill>
                  <a:srgbClr val="333333"/>
                </a:solidFill>
                <a:latin typeface="Arial"/>
                <a:cs typeface="Arial"/>
              </a:rPr>
              <a:t> is much smaller (e.g., 128</a:t>
            </a:r>
            <a:r>
              <a:rPr lang="en-US" altLang="zh-TW" sz="2400" i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i="1" spc="-5" dirty="0">
                <a:solidFill>
                  <a:srgbClr val="333333"/>
                </a:solidFill>
                <a:latin typeface="Arial"/>
                <a:cs typeface="Arial"/>
              </a:rPr>
              <a:t>B).</a:t>
            </a: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idea looks simple, but the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devil is in the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details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  <a:endParaRPr lang="en-US" altLang="zh-TW" sz="2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85"/>
              </a:spcBef>
              <a:buFont typeface="Arial" panose="020B0604020202020204" pitchFamily="34" charset="0"/>
              <a:buChar char="‒"/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Several design issues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must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handled</a:t>
            </a:r>
            <a:r>
              <a:rPr lang="en-US" altLang="zh-TW" sz="2400" spc="-3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carefully.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 pitchFamily="34" charset="0"/>
              <a:buChar char="–"/>
              <a:tabLst>
                <a:tab pos="755650" algn="l"/>
              </a:tabLst>
            </a:pPr>
            <a:endParaRPr lang="en-US" altLang="zh-TW" sz="2400" i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469900" lvl="1" indent="0">
              <a:lnSpc>
                <a:spcPct val="100000"/>
              </a:lnSpc>
              <a:spcBef>
                <a:spcPts val="520"/>
              </a:spcBef>
              <a:buNone/>
              <a:tabLst>
                <a:tab pos="755650" algn="l"/>
              </a:tabLst>
            </a:pPr>
            <a:endParaRPr lang="en-US" altLang="zh-TW" sz="2200" dirty="0">
              <a:latin typeface="+mn-lt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BD2CB99-0620-4152-809A-2E2E20C46D22}"/>
              </a:ext>
            </a:extLst>
          </p:cNvPr>
          <p:cNvSpPr/>
          <p:nvPr/>
        </p:nvSpPr>
        <p:spPr>
          <a:xfrm>
            <a:off x="2169976" y="2276872"/>
            <a:ext cx="8064896" cy="1728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Writing Sequentially, and Effectively!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40449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Writing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disk sequentially is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not (alone) enough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 guarantee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efficient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writes.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In-between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first and second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writes,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has</a:t>
            </a:r>
            <a:r>
              <a:rPr lang="en-US" altLang="zh-TW" sz="24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rotated.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LFS first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buffers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all writes in an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in-memory segment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;  when the segment is large enough, LFS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commits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 segment to disk as a single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large</a:t>
            </a:r>
            <a:r>
              <a:rPr lang="en-US" altLang="zh-TW" sz="2800" spc="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write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technique is well known as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write</a:t>
            </a:r>
            <a:r>
              <a:rPr lang="en-US" altLang="zh-TW" sz="2400" spc="8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rgbClr val="750E6C"/>
                </a:solidFill>
                <a:latin typeface="Arial"/>
                <a:cs typeface="Arial"/>
              </a:rPr>
              <a:t>buffering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 is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possible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buffer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writes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10" dirty="0">
                <a:solidFill>
                  <a:srgbClr val="750E6C"/>
                </a:solidFill>
                <a:latin typeface="Arial"/>
                <a:cs typeface="Arial"/>
              </a:rPr>
              <a:t>different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files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in a</a:t>
            </a:r>
            <a:r>
              <a:rPr lang="en-US" altLang="zh-TW" sz="24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segment.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1706704-C85A-49C7-B4E9-AEE24540FA91}"/>
              </a:ext>
            </a:extLst>
          </p:cNvPr>
          <p:cNvSpPr/>
          <p:nvPr/>
        </p:nvSpPr>
        <p:spPr>
          <a:xfrm>
            <a:off x="2198872" y="4653136"/>
            <a:ext cx="7791079" cy="1676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601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#1: How Much to Buffer? (1/2)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93700" indent="-342900">
              <a:lnSpc>
                <a:spcPct val="100000"/>
              </a:lnSpc>
              <a:spcBef>
                <a:spcPts val="785"/>
              </a:spcBef>
              <a:tabLst>
                <a:tab pos="393065" algn="l"/>
                <a:tab pos="3937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Assume that</a:t>
            </a:r>
            <a:endParaRPr lang="en-US" altLang="zh-TW" sz="2800" dirty="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590"/>
              </a:spcBef>
              <a:tabLst>
                <a:tab pos="793115" algn="l"/>
              </a:tabLst>
            </a:pPr>
            <a:r>
              <a:rPr lang="en-US" altLang="zh-TW" dirty="0">
                <a:solidFill>
                  <a:srgbClr val="333333"/>
                </a:solidFill>
                <a:latin typeface="Cambria Math"/>
                <a:cs typeface="Cambria Math"/>
              </a:rPr>
              <a:t>–	</a:t>
            </a:r>
            <a:r>
              <a:rPr lang="zh-TW" altLang="en-US" spc="-5" dirty="0">
                <a:solidFill>
                  <a:srgbClr val="333333"/>
                </a:solidFill>
                <a:latin typeface="Cambria Math"/>
                <a:cs typeface="Cambria Math"/>
              </a:rPr>
              <a:t>𝑇</a:t>
            </a:r>
            <a:r>
              <a:rPr lang="zh-TW" altLang="en-US" spc="-7" baseline="-20833" dirty="0">
                <a:solidFill>
                  <a:srgbClr val="333333"/>
                </a:solidFill>
                <a:latin typeface="Cambria Math"/>
                <a:cs typeface="Cambria Math"/>
              </a:rPr>
              <a:t>𝑝𝑜𝑠𝑖𝑡𝑖𝑜𝑛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time 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position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(i.e., </a:t>
            </a:r>
            <a:r>
              <a:rPr lang="zh-TW" altLang="en-US" spc="-5" dirty="0">
                <a:solidFill>
                  <a:srgbClr val="333333"/>
                </a:solidFill>
                <a:latin typeface="Cambria Math"/>
                <a:cs typeface="Cambria Math"/>
              </a:rPr>
              <a:t>𝑇</a:t>
            </a:r>
            <a:r>
              <a:rPr lang="zh-TW" altLang="en-US" spc="-7" baseline="-20833" dirty="0">
                <a:solidFill>
                  <a:srgbClr val="333333"/>
                </a:solidFill>
                <a:latin typeface="Cambria Math"/>
                <a:cs typeface="Cambria Math"/>
              </a:rPr>
              <a:t>𝑟𝑜𝑡𝑎𝑡𝑖𝑜𝑛 </a:t>
            </a:r>
            <a:r>
              <a:rPr lang="en-US" altLang="zh-TW" dirty="0">
                <a:solidFill>
                  <a:srgbClr val="333333"/>
                </a:solidFill>
                <a:latin typeface="Cambria Math"/>
                <a:cs typeface="Cambria Math"/>
              </a:rPr>
              <a:t>+ </a:t>
            </a:r>
            <a:r>
              <a:rPr lang="zh-TW" altLang="en-US" spc="10" dirty="0">
                <a:solidFill>
                  <a:srgbClr val="333333"/>
                </a:solidFill>
                <a:latin typeface="Cambria Math"/>
                <a:cs typeface="Cambria Math"/>
              </a:rPr>
              <a:t>𝑇</a:t>
            </a:r>
            <a:r>
              <a:rPr lang="zh-TW" altLang="en-US" spc="15" baseline="-20833" dirty="0">
                <a:solidFill>
                  <a:srgbClr val="333333"/>
                </a:solidFill>
                <a:latin typeface="Cambria Math"/>
                <a:cs typeface="Cambria Math"/>
              </a:rPr>
              <a:t>𝑠𝑒𝑒𝑘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disk</a:t>
            </a:r>
            <a:r>
              <a:rPr lang="en-US" altLang="zh-TW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head</a:t>
            </a:r>
            <a:endParaRPr lang="en-US" altLang="zh-TW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93115" algn="l"/>
                <a:tab pos="793750" algn="l"/>
              </a:tabLst>
            </a:pPr>
            <a:r>
              <a:rPr lang="zh-TW" altLang="en-US" sz="2400" spc="-5" dirty="0">
                <a:solidFill>
                  <a:srgbClr val="333333"/>
                </a:solidFill>
                <a:latin typeface="Cambria Math"/>
                <a:cs typeface="Cambria Math"/>
              </a:rPr>
              <a:t>𝑅</a:t>
            </a:r>
            <a:r>
              <a:rPr lang="zh-TW" altLang="en-US" sz="2400" spc="-7" baseline="-20833" dirty="0">
                <a:solidFill>
                  <a:srgbClr val="333333"/>
                </a:solidFill>
                <a:latin typeface="Cambria Math"/>
                <a:cs typeface="Cambria Math"/>
              </a:rPr>
              <a:t>𝑝𝑒𝑎𝑘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transfer</a:t>
            </a:r>
            <a:r>
              <a:rPr lang="en-US" altLang="zh-TW" sz="24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rate</a:t>
            </a:r>
            <a:endParaRPr lang="en-US" altLang="zh-TW" sz="2400" dirty="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93115" algn="l"/>
                <a:tab pos="793750" algn="l"/>
              </a:tabLst>
            </a:pPr>
            <a:r>
              <a:rPr lang="zh-TW" altLang="en-US" sz="2400" dirty="0">
                <a:solidFill>
                  <a:srgbClr val="333333"/>
                </a:solidFill>
                <a:latin typeface="Cambria Math"/>
                <a:cs typeface="Cambria Math"/>
              </a:rPr>
              <a:t>𝐷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amount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400" spc="-3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buffer</a:t>
            </a:r>
            <a:endParaRPr lang="en-US" altLang="zh-TW"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33"/>
              </a:buClr>
              <a:buFont typeface="Cambria Math"/>
              <a:buChar char="–"/>
            </a:pPr>
            <a:endParaRPr lang="en-US" altLang="zh-TW" sz="2700" dirty="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1590"/>
              </a:spcBef>
              <a:tabLst>
                <a:tab pos="393065" algn="l"/>
                <a:tab pos="3937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Then we can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derive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time 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data:</a:t>
            </a:r>
          </a:p>
          <a:p>
            <a:pPr marL="469900" lvl="1" indent="0">
              <a:lnSpc>
                <a:spcPct val="100000"/>
              </a:lnSpc>
              <a:spcBef>
                <a:spcPts val="575"/>
              </a:spcBef>
              <a:buNone/>
              <a:tabLst>
                <a:tab pos="75565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469900" lvl="1" indent="0">
              <a:lnSpc>
                <a:spcPct val="100000"/>
              </a:lnSpc>
              <a:spcBef>
                <a:spcPts val="575"/>
              </a:spcBef>
              <a:buNone/>
              <a:tabLst>
                <a:tab pos="75565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effective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rate of write:</a:t>
            </a:r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F87AC42-6BB0-485E-AB67-089B16885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29"/>
          <a:stretch/>
        </p:blipFill>
        <p:spPr>
          <a:xfrm>
            <a:off x="3603066" y="4365104"/>
            <a:ext cx="4982691" cy="7522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0E9D9B2-4D0D-4BF2-9B65-A89F7731C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185"/>
          <a:stretch/>
        </p:blipFill>
        <p:spPr>
          <a:xfrm>
            <a:off x="3603066" y="5737141"/>
            <a:ext cx="4982691" cy="9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Issue #1: How Much to Buffer? (2/2)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How to get 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effective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rate close to the peak</a:t>
            </a:r>
            <a:r>
              <a:rPr lang="en-US" altLang="zh-TW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rate?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effective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rate is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some fraction </a:t>
            </a:r>
            <a:r>
              <a:rPr lang="zh-TW" altLang="en-US" dirty="0">
                <a:solidFill>
                  <a:srgbClr val="750E6C"/>
                </a:solidFill>
                <a:latin typeface="Cambria Math"/>
                <a:cs typeface="Cambria Math"/>
              </a:rPr>
              <a:t>𝐹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the peak</a:t>
            </a:r>
            <a:r>
              <a:rPr lang="en-US" altLang="zh-TW" spc="-3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rate: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And we can solve for </a:t>
            </a:r>
            <a:r>
              <a:rPr lang="zh-TW" altLang="en-US" dirty="0">
                <a:solidFill>
                  <a:srgbClr val="750E6C"/>
                </a:solidFill>
                <a:latin typeface="Cambria Math"/>
                <a:cs typeface="Cambria Math"/>
              </a:rPr>
              <a:t>𝑫</a:t>
            </a:r>
            <a:r>
              <a:rPr lang="en-US" altLang="zh-TW" spc="-30" dirty="0">
                <a:solidFill>
                  <a:srgbClr val="750E6C"/>
                </a:solidFill>
                <a:latin typeface="Cambria Math"/>
                <a:cs typeface="Cambria Math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For example, if </a:t>
            </a:r>
            <a:r>
              <a:rPr lang="zh-TW" altLang="en-US" spc="5" dirty="0">
                <a:solidFill>
                  <a:srgbClr val="333333"/>
                </a:solidFill>
                <a:latin typeface="Cambria Math"/>
                <a:cs typeface="Cambria Math"/>
              </a:rPr>
              <a:t>𝑇</a:t>
            </a:r>
            <a:r>
              <a:rPr lang="zh-TW" altLang="en-US" spc="7" baseline="-21021" dirty="0">
                <a:solidFill>
                  <a:srgbClr val="333333"/>
                </a:solidFill>
                <a:latin typeface="Cambria Math"/>
                <a:cs typeface="Cambria Math"/>
              </a:rPr>
              <a:t>𝑝𝑜𝑠𝑖𝑡𝑖𝑜𝑛 </a:t>
            </a:r>
            <a:r>
              <a:rPr lang="en-US" altLang="zh-TW" dirty="0">
                <a:solidFill>
                  <a:srgbClr val="333333"/>
                </a:solidFill>
                <a:latin typeface="Cambria Math"/>
                <a:cs typeface="Cambria Math"/>
              </a:rPr>
              <a:t>= 10 </a:t>
            </a:r>
            <a:r>
              <a:rPr lang="zh-TW" altLang="en-US" spc="10" dirty="0">
                <a:solidFill>
                  <a:srgbClr val="333333"/>
                </a:solidFill>
                <a:latin typeface="Cambria Math"/>
                <a:cs typeface="Cambria Math"/>
              </a:rPr>
              <a:t>𝑚𝑠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zh-TW" altLang="en-US" spc="5" dirty="0">
                <a:solidFill>
                  <a:srgbClr val="333333"/>
                </a:solidFill>
                <a:latin typeface="Cambria Math"/>
                <a:cs typeface="Cambria Math"/>
              </a:rPr>
              <a:t>𝑅</a:t>
            </a:r>
            <a:r>
              <a:rPr lang="zh-TW" altLang="en-US" spc="7" baseline="-21021" dirty="0">
                <a:solidFill>
                  <a:srgbClr val="333333"/>
                </a:solidFill>
                <a:latin typeface="Cambria Math"/>
                <a:cs typeface="Cambria Math"/>
              </a:rPr>
              <a:t>𝑝𝑒𝑎𝑘 </a:t>
            </a:r>
            <a:r>
              <a:rPr lang="en-US" altLang="zh-TW" dirty="0">
                <a:solidFill>
                  <a:srgbClr val="333333"/>
                </a:solidFill>
                <a:latin typeface="Cambria Math"/>
                <a:cs typeface="Cambria Math"/>
              </a:rPr>
              <a:t>= 100 </a:t>
            </a:r>
            <a:r>
              <a:rPr lang="zh-TW" altLang="en-US" spc="25" dirty="0">
                <a:solidFill>
                  <a:srgbClr val="333333"/>
                </a:solidFill>
                <a:latin typeface="Cambria Math"/>
                <a:cs typeface="Cambria Math"/>
              </a:rPr>
              <a:t>𝑀𝐵</a:t>
            </a:r>
            <a:r>
              <a:rPr lang="en-US" altLang="zh-TW" spc="25" dirty="0">
                <a:solidFill>
                  <a:srgbClr val="333333"/>
                </a:solidFill>
                <a:latin typeface="Cambria Math"/>
                <a:cs typeface="Cambria Math"/>
              </a:rPr>
              <a:t>/</a:t>
            </a:r>
            <a:r>
              <a:rPr lang="zh-TW" altLang="en-US" spc="25" dirty="0">
                <a:solidFill>
                  <a:srgbClr val="333333"/>
                </a:solidFill>
                <a:latin typeface="Cambria Math"/>
                <a:cs typeface="Cambria Math"/>
              </a:rPr>
              <a:t>𝑠</a:t>
            </a:r>
            <a:r>
              <a:rPr lang="en-US" altLang="zh-TW" spc="2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and we want </a:t>
            </a:r>
            <a:r>
              <a:rPr lang="zh-TW" altLang="en-US" dirty="0">
                <a:solidFill>
                  <a:srgbClr val="750E6C"/>
                </a:solidFill>
                <a:latin typeface="Cambria Math"/>
                <a:cs typeface="Cambria Math"/>
              </a:rPr>
              <a:t>𝐹</a:t>
            </a:r>
            <a:r>
              <a:rPr lang="en-US" altLang="zh-TW" spc="295" dirty="0">
                <a:solidFill>
                  <a:srgbClr val="750E6C"/>
                </a:solidFill>
                <a:latin typeface="Cambria Math"/>
                <a:cs typeface="Cambria Math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Cambria Math"/>
                <a:cs typeface="Cambria Math"/>
              </a:rPr>
              <a:t>=</a:t>
            </a:r>
            <a:r>
              <a:rPr lang="en-US" altLang="zh-TW" spc="150" dirty="0">
                <a:solidFill>
                  <a:srgbClr val="750E6C"/>
                </a:solidFill>
                <a:latin typeface="Cambria Math"/>
                <a:cs typeface="Cambria Math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Cambria Math"/>
                <a:cs typeface="Cambria Math"/>
              </a:rPr>
              <a:t>0.9	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(i.e., 90% of the</a:t>
            </a:r>
            <a:r>
              <a:rPr lang="en-US" altLang="zh-TW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peak):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934411C-A536-49A3-97A9-BBD3FDB53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4" t="-1" r="21097" b="76264"/>
          <a:stretch/>
        </p:blipFill>
        <p:spPr>
          <a:xfrm>
            <a:off x="3563713" y="1785434"/>
            <a:ext cx="5061398" cy="10897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E283BE1-CC47-4375-ADBA-82FD57EE6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" t="33804" r="712" b="46198"/>
          <a:stretch/>
        </p:blipFill>
        <p:spPr>
          <a:xfrm>
            <a:off x="2214007" y="3774522"/>
            <a:ext cx="7760810" cy="9180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AC688B5-62DC-44E2-B7FA-4E5302CE3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4" t="80002" r="4264"/>
          <a:stretch/>
        </p:blipFill>
        <p:spPr>
          <a:xfrm>
            <a:off x="2344826" y="5788236"/>
            <a:ext cx="7037753" cy="91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Log-structured File System (LFS)</a:t>
            </a: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Key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Idea: </a:t>
            </a:r>
            <a:r>
              <a:rPr lang="en-US" altLang="zh-TW" sz="2400" spc="-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Writing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Sequentially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Indirect Mapping and Checkpoint</a:t>
            </a:r>
            <a:r>
              <a:rPr lang="en-US" altLang="zh-TW" sz="24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Region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Directories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Garbage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Collection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Crash Recovery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File Implementation: Block</a:t>
            </a:r>
            <a:r>
              <a:rPr lang="en-US" altLang="zh-TW" sz="2800" spc="-20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Indexed</a:t>
            </a:r>
            <a:r>
              <a:rPr lang="en-US" altLang="zh-TW" sz="2400" spc="-1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Linked</a:t>
            </a:r>
            <a:r>
              <a:rPr lang="en-US" altLang="zh-TW" sz="2400" spc="-1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Contiguous</a:t>
            </a:r>
            <a:r>
              <a:rPr lang="en-US" altLang="zh-TW" sz="2400" spc="-114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Allocation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142853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21776</TotalTime>
  <Words>3471</Words>
  <Application>Microsoft Office PowerPoint</Application>
  <PresentationFormat>自訂</PresentationFormat>
  <Paragraphs>651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5" baseType="lpstr">
      <vt:lpstr>Microsoft JhengHei UI</vt:lpstr>
      <vt:lpstr>微軟正黑體</vt:lpstr>
      <vt:lpstr>標楷體</vt:lpstr>
      <vt:lpstr>Arial</vt:lpstr>
      <vt:lpstr>Calibri</vt:lpstr>
      <vt:lpstr>Cambria Math</vt:lpstr>
      <vt:lpstr>Consolas</vt:lpstr>
      <vt:lpstr>Freestyle Script</vt:lpstr>
      <vt:lpstr>Palatino Linotype</vt:lpstr>
      <vt:lpstr>Times New Roman</vt:lpstr>
      <vt:lpstr>Wingdings</vt:lpstr>
      <vt:lpstr>世界國家/地區報告簡報</vt:lpstr>
      <vt:lpstr>File and Storage System Lecture 04: File System Designs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陳碩漢</cp:lastModifiedBy>
  <cp:revision>534</cp:revision>
  <cp:lastPrinted>2020-01-09T04:10:42Z</cp:lastPrinted>
  <dcterms:created xsi:type="dcterms:W3CDTF">2019-11-24T21:24:40Z</dcterms:created>
  <dcterms:modified xsi:type="dcterms:W3CDTF">2022-03-28T05:46:39Z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