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441" r:id="rId3"/>
    <p:sldId id="350" r:id="rId4"/>
    <p:sldId id="351" r:id="rId5"/>
    <p:sldId id="352" r:id="rId6"/>
    <p:sldId id="385" r:id="rId7"/>
    <p:sldId id="353" r:id="rId8"/>
    <p:sldId id="354" r:id="rId9"/>
    <p:sldId id="356" r:id="rId10"/>
    <p:sldId id="357" r:id="rId11"/>
    <p:sldId id="358" r:id="rId12"/>
    <p:sldId id="359" r:id="rId13"/>
    <p:sldId id="386" r:id="rId14"/>
    <p:sldId id="360" r:id="rId15"/>
    <p:sldId id="361" r:id="rId16"/>
    <p:sldId id="362" r:id="rId17"/>
    <p:sldId id="387" r:id="rId18"/>
    <p:sldId id="363" r:id="rId19"/>
    <p:sldId id="364" r:id="rId20"/>
    <p:sldId id="365" r:id="rId21"/>
    <p:sldId id="388" r:id="rId22"/>
    <p:sldId id="366" r:id="rId23"/>
    <p:sldId id="389" r:id="rId24"/>
    <p:sldId id="368" r:id="rId25"/>
    <p:sldId id="367" r:id="rId26"/>
    <p:sldId id="390" r:id="rId27"/>
    <p:sldId id="396" r:id="rId28"/>
    <p:sldId id="397" r:id="rId29"/>
    <p:sldId id="398" r:id="rId30"/>
    <p:sldId id="369" r:id="rId31"/>
    <p:sldId id="370" r:id="rId32"/>
    <p:sldId id="371" r:id="rId33"/>
    <p:sldId id="372" r:id="rId34"/>
    <p:sldId id="373" r:id="rId35"/>
    <p:sldId id="374" r:id="rId36"/>
    <p:sldId id="375" r:id="rId37"/>
    <p:sldId id="376" r:id="rId38"/>
    <p:sldId id="377" r:id="rId39"/>
    <p:sldId id="378" r:id="rId40"/>
    <p:sldId id="379" r:id="rId41"/>
    <p:sldId id="391" r:id="rId42"/>
    <p:sldId id="380" r:id="rId43"/>
    <p:sldId id="392" r:id="rId44"/>
    <p:sldId id="381" r:id="rId45"/>
    <p:sldId id="382" r:id="rId46"/>
    <p:sldId id="383" r:id="rId47"/>
    <p:sldId id="384" r:id="rId48"/>
    <p:sldId id="393" r:id="rId49"/>
    <p:sldId id="394" r:id="rId50"/>
    <p:sldId id="395" r:id="rId51"/>
    <p:sldId id="271" r:id="rId52"/>
  </p:sldIdLst>
  <p:sldSz cx="12188825" cy="6858000"/>
  <p:notesSz cx="6858000" cy="9144000"/>
  <p:defaultTextStyle>
    <a:defPPr rtl="0"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CCCFED"/>
    <a:srgbClr val="B5DBC6"/>
    <a:srgbClr val="D8D8D8"/>
    <a:srgbClr val="0033CC"/>
    <a:srgbClr val="FBE5D6"/>
    <a:srgbClr val="313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8" autoAdjust="0"/>
    <p:restoredTop sz="92586" autoAdjust="0"/>
  </p:normalViewPr>
  <p:slideViewPr>
    <p:cSldViewPr>
      <p:cViewPr varScale="1">
        <p:scale>
          <a:sx n="83" d="100"/>
          <a:sy n="83" d="100"/>
        </p:scale>
        <p:origin x="654" y="96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</a:defRPr>
            </a:lvl1pPr>
          </a:lstStyle>
          <a:p>
            <a:pPr rtl="0"/>
            <a:fld id="{0983028C-0BB7-4C61-9671-DFAF7F041764}" type="datetime2">
              <a:rPr lang="zh-TW" altLang="en-US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2022年4月11日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</a:defRPr>
            </a:lvl1pPr>
          </a:lstStyle>
          <a:p>
            <a:pPr rtl="0"/>
            <a:fld id="{A446DCAE-1661-43FF-8A44-43DAFDC1FD90}" type="slidenum">
              <a:rPr lang="en-US" altLang="zh-TW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9DDF99-8551-4748-A0EB-D0AE734518EE}" type="datetime2">
              <a:rPr lang="zh-TW" altLang="en-US" smtClean="0">
                <a:uFillTx/>
              </a:rPr>
              <a:pPr/>
              <a:t>2022年4月11日</a:t>
            </a:fld>
            <a:endParaRPr lang="zh-TW" altLang="en-US" dirty="0">
              <a:uFillTx/>
            </a:endParaRPr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36" tIns="45719" rIns="91436" bIns="45719" rtlCol="0" anchor="ctr"/>
          <a:lstStyle/>
          <a:p>
            <a:pPr rtl="0"/>
            <a:endParaRPr lang="zh-TW" altLang="en-US" dirty="0">
              <a:uFillTx/>
            </a:endParaRPr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C971FF-EF28-4195-A575-329446EFAA55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TW" smtClean="0">
                <a:uFillTx/>
              </a:rPr>
              <a:pPr/>
              <a:t>1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6025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32065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75088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3022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67739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4325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77822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94726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4356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16241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024156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53144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53126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589127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643931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405069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79840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91723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177672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037007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84476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432708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111356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096379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900542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318536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466418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098366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910578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710029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38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244212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39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21814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29866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40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255996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143259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42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675658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314973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44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520968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45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833693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46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590401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47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58587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48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909017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49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563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795931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3435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51</a:t>
            </a:fld>
            <a:endParaRPr lang="en-US" dirty="0">
              <a:uFillTx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6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81407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7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6588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39474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0145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dirty="0">
              <a:solidFill>
                <a:schemeClr val="lt1"/>
              </a:solidFill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按一下以編輯母片子標題樣式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2E24C17-B68E-4A47-84B1-84A76ECE54D9}" type="datetime2">
              <a:rPr lang="zh-TW" altLang="en-US" smtClean="0">
                <a:uFillTx/>
              </a:rPr>
              <a:t>2022年4月11日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971213" y="6481763"/>
            <a:ext cx="1143001" cy="180974"/>
          </a:xfrm>
        </p:spPr>
        <p:txBody>
          <a:bodyPr rtlCol="0"/>
          <a:lstStyle>
            <a:lvl1pPr>
              <a:defRPr sz="2800">
                <a:uFillTx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1267C61-F72F-4FE9-83DF-F722C6D03596}" type="datetime2">
              <a:rPr lang="zh-TW" altLang="en-US" smtClean="0">
                <a:uFillTx/>
              </a:rPr>
              <a:t>2022年4月11日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EC64960-53E7-451A-A53B-07A6AC27CFA4}" type="datetime2">
              <a:rPr lang="zh-TW" altLang="en-US" smtClean="0">
                <a:uFillTx/>
              </a:rPr>
              <a:t>2022年4月11日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F2BF7E4F-FB81-4CA9-95D5-9F4411C12724}" type="datetime2">
              <a:rPr lang="zh-TW" altLang="en-US" smtClean="0">
                <a:uFillTx/>
              </a:rPr>
              <a:t>2022年4月11日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E89D5C7-1272-4E59-936B-C4A0B3E29142}" type="datetime2">
              <a:rPr lang="zh-TW" altLang="en-US" smtClean="0">
                <a:uFillTx/>
              </a:rPr>
              <a:t>2022年4月11日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3BD917B-D4E0-44FD-AA59-07341E044A29}" type="datetime2">
              <a:rPr lang="zh-TW" altLang="en-US" smtClean="0">
                <a:uFillTx/>
              </a:rPr>
              <a:t>2022年4月11日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6C4E559-B3E6-4741-A798-BF459CEFB875}" type="datetime2">
              <a:rPr lang="zh-TW" altLang="en-US" smtClean="0">
                <a:uFillTx/>
              </a:rPr>
              <a:t>2022年4月11日</a:t>
            </a:fld>
            <a:endParaRPr lang="zh-TW" altLang="en-US" dirty="0">
              <a:uFillTx/>
            </a:endParaRP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E59EE6D-4CA4-4633-9A33-1A18EF2B875F}" type="datetime2">
              <a:rPr lang="zh-TW" altLang="en-US" smtClean="0">
                <a:uFillTx/>
              </a:rPr>
              <a:t>2022年4月11日</a:t>
            </a:fld>
            <a:endParaRPr lang="zh-TW" altLang="en-US" dirty="0">
              <a:uFillTx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6391E873-6C8B-40FA-8927-8DE97E21F05E}" type="datetime2">
              <a:rPr lang="zh-TW" altLang="en-US" smtClean="0">
                <a:uFillTx/>
              </a:rPr>
              <a:t>2022年4月11日</a:t>
            </a:fld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B2F6B44-AEB2-4F28-B485-24F434EF3677}" type="datetime2">
              <a:rPr lang="zh-TW" altLang="en-US" smtClean="0">
                <a:uFillTx/>
              </a:rPr>
              <a:t>2022年4月11日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按一下圖示以新增圖片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47071C5-C0A1-498E-85BC-8888E0CF3DE5}" type="datetime2">
              <a:rPr lang="zh-TW" altLang="en-US" smtClean="0">
                <a:uFillTx/>
              </a:rPr>
              <a:t>2022年4月11日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40000">
              <a:schemeClr val="bg2"/>
            </a:gs>
            <a:gs pos="69000">
              <a:schemeClr val="bg1"/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TW" altLang="en-US" sz="2400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286C04-F5F8-473F-B463-36B554D2D25E}" type="datetime2">
              <a:rPr lang="zh-TW" altLang="en-US" smtClean="0">
                <a:uFillTx/>
              </a:rPr>
              <a:t>2022年4月11日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baseline="0">
          <a:solidFill>
            <a:schemeClr val="accent1">
              <a:lumMod val="50000"/>
            </a:schemeClr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chen@csie.ntut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217612" y="1915870"/>
            <a:ext cx="9753600" cy="172915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TW" sz="3800" i="1" cap="none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File and Storage System</a:t>
            </a:r>
            <a:b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Lecture 05: </a:t>
            </a:r>
            <a:r>
              <a:rPr lang="pt-BR" altLang="zh-TW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Distributed File Systems</a:t>
            </a:r>
            <a:endParaRPr lang="zh-TW" altLang="en-US" dirty="0">
              <a:solidFill>
                <a:schemeClr val="tx1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副標題 2"/>
          <p:cNvSpPr>
            <a:spLocks noGrp="1"/>
          </p:cNvSpPr>
          <p:nvPr>
            <p:ph type="subTitle" idx="1"/>
          </p:nvPr>
        </p:nvSpPr>
        <p:spPr>
          <a:xfrm>
            <a:off x="2694012" y="4407826"/>
            <a:ext cx="6800800" cy="2294997"/>
          </a:xfrm>
        </p:spPr>
        <p:txBody>
          <a:bodyPr>
            <a:noAutofit/>
          </a:bodyPr>
          <a:lstStyle/>
          <a:p>
            <a:endParaRPr lang="en-US" altLang="zh-TW" sz="2400" b="1" dirty="0">
              <a:uFillTx/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cap="none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Shuo-Han Chen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400" dirty="0"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陳碩漢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b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400" i="1" u="sng" dirty="0">
                <a:solidFill>
                  <a:srgbClr val="0033CC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shchen@ntut.edu.tw</a:t>
            </a: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Hong-Yue Technology Research Building 334</a:t>
            </a: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 16:10 - 18:00 &amp; W 11:10-12:00</a:t>
            </a: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5302324" y="186529"/>
            <a:ext cx="6552728" cy="9978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2400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Department of Computer Science and Information Engineering</a:t>
            </a:r>
          </a:p>
        </p:txBody>
      </p:sp>
      <p:pic>
        <p:nvPicPr>
          <p:cNvPr id="2052" name="Picture 4" descr="國立臺北科技大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81" y="432905"/>
            <a:ext cx="4501016" cy="72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it-IT" altLang="zh-TW" sz="3600" b="1" cap="none" dirty="0"/>
              <a:t>NFSv2: A Stateless File Protocol (1/2)</a:t>
            </a:r>
            <a:endParaRPr lang="en-US" altLang="zh-TW" sz="3600" b="1" cap="none" dirty="0"/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10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1340768"/>
            <a:ext cx="11017224" cy="5365550"/>
          </a:xfrm>
        </p:spPr>
        <p:txBody>
          <a:bodyPr anchor="t">
            <a:noAutofit/>
          </a:bodyPr>
          <a:lstStyle/>
          <a:p>
            <a:pPr marL="88265" indent="0" algn="ctr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Key to NFSv2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Protocol: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800" b="1" dirty="0">
                <a:solidFill>
                  <a:srgbClr val="750E6C"/>
                </a:solidFill>
                <a:latin typeface="Arial"/>
                <a:cs typeface="Arial"/>
              </a:rPr>
              <a:t>File</a:t>
            </a:r>
            <a:r>
              <a:rPr lang="en-US" altLang="zh-TW" sz="2800" b="1" spc="-6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800" b="1" dirty="0">
                <a:solidFill>
                  <a:srgbClr val="750E6C"/>
                </a:solidFill>
                <a:latin typeface="Arial"/>
                <a:cs typeface="Arial"/>
              </a:rPr>
              <a:t>Handle</a:t>
            </a:r>
            <a:endParaRPr lang="en-US" altLang="zh-TW" sz="4050" dirty="0">
              <a:latin typeface="Arial"/>
              <a:cs typeface="Arial"/>
            </a:endParaRPr>
          </a:p>
          <a:p>
            <a:pPr marL="355600" marR="115570" indent="-342900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800" b="1" dirty="0">
                <a:solidFill>
                  <a:srgbClr val="750E6C"/>
                </a:solidFill>
                <a:latin typeface="Arial"/>
                <a:cs typeface="Arial"/>
              </a:rPr>
              <a:t>file handle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uniquely identifies a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file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or a</a:t>
            </a:r>
            <a:r>
              <a:rPr lang="en-US" altLang="zh-TW" sz="2800" spc="-2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directory  with three components:</a:t>
            </a:r>
            <a:endParaRPr lang="en-US" altLang="zh-TW" sz="2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  <a:tabLst>
                <a:tab pos="926465" algn="l"/>
              </a:tabLst>
            </a:pPr>
            <a:r>
              <a:rPr lang="en-US" altLang="zh-TW" b="1" spc="-5" dirty="0">
                <a:solidFill>
                  <a:srgbClr val="333333"/>
                </a:solidFill>
                <a:latin typeface="Wingdings"/>
                <a:cs typeface="Wingdings"/>
              </a:rPr>
              <a:t></a:t>
            </a:r>
            <a:r>
              <a:rPr lang="en-US" altLang="zh-TW" spc="-5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lang="en-US" altLang="zh-TW" b="1" spc="-35" dirty="0">
                <a:solidFill>
                  <a:srgbClr val="333333"/>
                </a:solidFill>
                <a:latin typeface="Arial"/>
                <a:cs typeface="Arial"/>
              </a:rPr>
              <a:t>Volume </a:t>
            </a:r>
            <a:r>
              <a:rPr lang="en-US" altLang="zh-TW" b="1" spc="-5" dirty="0">
                <a:solidFill>
                  <a:srgbClr val="333333"/>
                </a:solidFill>
                <a:latin typeface="Arial"/>
                <a:cs typeface="Arial"/>
              </a:rPr>
              <a:t>Identifier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: specifies a file</a:t>
            </a:r>
            <a:r>
              <a:rPr lang="en-US" altLang="zh-TW" spc="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system;</a:t>
            </a:r>
            <a:endParaRPr lang="en-US" altLang="zh-TW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  <a:tabLst>
                <a:tab pos="926465" algn="l"/>
              </a:tabLst>
            </a:pPr>
            <a:r>
              <a:rPr lang="en-US" altLang="zh-TW" b="1" spc="-5" dirty="0">
                <a:solidFill>
                  <a:srgbClr val="333333"/>
                </a:solidFill>
                <a:latin typeface="Wingdings"/>
                <a:cs typeface="Wingdings"/>
              </a:rPr>
              <a:t></a:t>
            </a:r>
            <a:r>
              <a:rPr lang="en-US" altLang="zh-TW" spc="-5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lang="en-US" altLang="zh-TW" b="1" spc="-5" dirty="0" err="1">
                <a:solidFill>
                  <a:srgbClr val="333333"/>
                </a:solidFill>
                <a:latin typeface="Arial"/>
                <a:cs typeface="Arial"/>
              </a:rPr>
              <a:t>Inode</a:t>
            </a:r>
            <a:r>
              <a:rPr lang="en-US" altLang="zh-TW" b="1" spc="-5" dirty="0">
                <a:solidFill>
                  <a:srgbClr val="333333"/>
                </a:solidFill>
                <a:latin typeface="Arial"/>
                <a:cs typeface="Arial"/>
              </a:rPr>
              <a:t> Number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: specifies a file/directory in a file</a:t>
            </a:r>
            <a:r>
              <a:rPr lang="en-US" altLang="zh-TW" spc="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system;</a:t>
            </a:r>
            <a:endParaRPr lang="en-US" altLang="zh-TW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  <a:tabLst>
                <a:tab pos="926465" algn="l"/>
              </a:tabLst>
            </a:pPr>
            <a:r>
              <a:rPr lang="en-US" altLang="zh-TW" b="1" dirty="0">
                <a:solidFill>
                  <a:srgbClr val="333333"/>
                </a:solidFill>
                <a:latin typeface="Wingdings"/>
                <a:cs typeface="Wingdings"/>
              </a:rPr>
              <a:t></a:t>
            </a:r>
            <a:r>
              <a:rPr lang="en-US" altLang="zh-TW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lang="en-US" altLang="zh-TW" b="1" spc="-5" dirty="0">
                <a:solidFill>
                  <a:srgbClr val="333333"/>
                </a:solidFill>
                <a:latin typeface="Arial"/>
                <a:cs typeface="Arial"/>
              </a:rPr>
              <a:t>Generation </a:t>
            </a:r>
            <a:r>
              <a:rPr lang="en-US" altLang="zh-TW" b="1" dirty="0">
                <a:solidFill>
                  <a:srgbClr val="333333"/>
                </a:solidFill>
                <a:latin typeface="Arial"/>
                <a:cs typeface="Arial"/>
              </a:rPr>
              <a:t>Number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: is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needed when reusing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an</a:t>
            </a:r>
            <a:r>
              <a:rPr lang="en-US" altLang="zh-TW" spc="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 err="1">
                <a:solidFill>
                  <a:srgbClr val="333333"/>
                </a:solidFill>
                <a:latin typeface="Arial"/>
                <a:cs typeface="Arial"/>
              </a:rPr>
              <a:t>inode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dirty="0">
              <a:latin typeface="Arial"/>
              <a:cs typeface="Arial"/>
            </a:endParaRPr>
          </a:p>
          <a:p>
            <a:pPr marL="1155700" lvl="1">
              <a:lnSpc>
                <a:spcPct val="100000"/>
              </a:lnSpc>
              <a:spcBef>
                <a:spcPts val="490"/>
              </a:spcBef>
              <a:tabLst>
                <a:tab pos="1155065" algn="l"/>
                <a:tab pos="1155700" algn="l"/>
              </a:tabLst>
            </a:pP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By incrementing it whenever an </a:t>
            </a:r>
            <a:r>
              <a:rPr lang="en-US" altLang="zh-TW" spc="-5" dirty="0" err="1">
                <a:solidFill>
                  <a:srgbClr val="333333"/>
                </a:solidFill>
                <a:latin typeface="Arial"/>
                <a:cs typeface="Arial"/>
              </a:rPr>
              <a:t>inode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 number is</a:t>
            </a:r>
            <a:r>
              <a:rPr lang="en-US" altLang="zh-TW" spc="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reused.</a:t>
            </a:r>
            <a:endParaRPr lang="en-US" altLang="zh-TW" dirty="0">
              <a:latin typeface="Arial"/>
              <a:cs typeface="Arial"/>
            </a:endParaRPr>
          </a:p>
          <a:p>
            <a:pPr marL="1155700" marR="453390" lvl="1">
              <a:lnSpc>
                <a:spcPct val="100000"/>
              </a:lnSpc>
              <a:spcBef>
                <a:spcPts val="480"/>
              </a:spcBef>
              <a:tabLst>
                <a:tab pos="1155065" algn="l"/>
                <a:tab pos="1155700" algn="l"/>
              </a:tabLst>
            </a:pP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The server ensures that a client with an old file handle cannot  accidentally access the newly-allocated</a:t>
            </a:r>
            <a:r>
              <a:rPr lang="en-US" altLang="zh-TW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file.</a:t>
            </a:r>
            <a:endParaRPr lang="en-US" altLang="zh-TW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333333"/>
              </a:buClr>
              <a:buFont typeface="Arial"/>
              <a:buChar char="•"/>
            </a:pPr>
            <a:endParaRPr lang="en-US" altLang="zh-TW"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 file handle is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encoded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into some forms of</a:t>
            </a:r>
            <a:r>
              <a:rPr lang="en-US" altLang="zh-TW" sz="2800" spc="-1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strings.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2740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it-IT" altLang="zh-TW" sz="3600" b="1" cap="none" dirty="0"/>
              <a:t>NFSv2: A Stateless File Protocol (2/2)</a:t>
            </a:r>
            <a:endParaRPr lang="en-US" altLang="zh-TW" sz="3600" b="1" cap="none" dirty="0"/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11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885"/>
              </a:spcBef>
              <a:buFont typeface="Consolas"/>
              <a:buChar char="•"/>
              <a:tabLst>
                <a:tab pos="355600" algn="l"/>
              </a:tabLst>
            </a:pPr>
            <a:r>
              <a:rPr lang="en-US" altLang="zh-TW" sz="2800" b="1" spc="-5" dirty="0">
                <a:solidFill>
                  <a:srgbClr val="333333"/>
                </a:solidFill>
                <a:latin typeface="Consolas"/>
                <a:cs typeface="Consolas"/>
              </a:rPr>
              <a:t>NFSPROC_LOOKUP</a:t>
            </a:r>
            <a:endParaRPr lang="en-US" altLang="zh-TW" sz="2800" dirty="0">
              <a:latin typeface="Consolas"/>
              <a:cs typeface="Consolas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Obtain a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file handle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 file or directory from the file</a:t>
            </a:r>
            <a:r>
              <a:rPr lang="en-US" altLang="zh-TW" sz="2400" spc="1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20" dirty="0">
                <a:solidFill>
                  <a:srgbClr val="333333"/>
                </a:solidFill>
                <a:latin typeface="Arial"/>
                <a:cs typeface="Arial"/>
              </a:rPr>
              <a:t>server.</a:t>
            </a: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Consolas"/>
              <a:buChar char="•"/>
              <a:tabLst>
                <a:tab pos="355600" algn="l"/>
              </a:tabLst>
            </a:pPr>
            <a:r>
              <a:rPr lang="en-US" altLang="zh-TW" sz="2800" b="1" spc="-5" dirty="0">
                <a:solidFill>
                  <a:srgbClr val="333333"/>
                </a:solidFill>
                <a:latin typeface="Consolas"/>
                <a:cs typeface="Consolas"/>
              </a:rPr>
              <a:t>NFSPROC_READ</a:t>
            </a:r>
            <a:endParaRPr lang="en-US" altLang="zh-TW" sz="2800" dirty="0">
              <a:latin typeface="Consolas"/>
              <a:cs typeface="Consolas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Pass the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file 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handle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en-US" altLang="zh-TW" sz="2400" spc="-10" dirty="0">
                <a:solidFill>
                  <a:srgbClr val="333333"/>
                </a:solidFill>
                <a:latin typeface="Arial"/>
                <a:cs typeface="Arial"/>
              </a:rPr>
              <a:t>offset,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number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 bytes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to read;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Obtain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retrieved</a:t>
            </a:r>
            <a:r>
              <a:rPr lang="en-US" altLang="zh-TW" sz="24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data.</a:t>
            </a: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Consolas"/>
              <a:buChar char="•"/>
              <a:tabLst>
                <a:tab pos="355600" algn="l"/>
              </a:tabLst>
            </a:pPr>
            <a:r>
              <a:rPr lang="en-US" altLang="zh-TW" sz="2800" b="1" spc="-5" dirty="0">
                <a:solidFill>
                  <a:srgbClr val="333333"/>
                </a:solidFill>
                <a:latin typeface="Consolas"/>
                <a:cs typeface="Consolas"/>
              </a:rPr>
              <a:t>NFSPROC_WRITE</a:t>
            </a:r>
            <a:endParaRPr lang="en-US" altLang="zh-TW" sz="2800" dirty="0">
              <a:latin typeface="Consolas"/>
              <a:cs typeface="Consolas"/>
            </a:endParaRPr>
          </a:p>
          <a:p>
            <a:pPr marL="755650" marR="197485" lvl="1" indent="-285750">
              <a:lnSpc>
                <a:spcPct val="100000"/>
              </a:lnSpc>
              <a:spcBef>
                <a:spcPts val="670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Pass the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file handle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en-US" altLang="zh-TW" sz="2400" spc="-10" dirty="0">
                <a:solidFill>
                  <a:srgbClr val="333333"/>
                </a:solidFill>
                <a:latin typeface="Arial"/>
                <a:cs typeface="Arial"/>
              </a:rPr>
              <a:t>offset,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number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 bytes,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along with 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data to</a:t>
            </a:r>
            <a:r>
              <a:rPr lang="en-US" altLang="zh-TW" sz="24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write.</a:t>
            </a: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Consolas"/>
              <a:buChar char="•"/>
              <a:tabLst>
                <a:tab pos="355600" algn="l"/>
              </a:tabLst>
            </a:pPr>
            <a:r>
              <a:rPr lang="en-US" altLang="zh-TW" sz="2800" b="1" spc="-5" dirty="0">
                <a:solidFill>
                  <a:srgbClr val="333333"/>
                </a:solidFill>
                <a:latin typeface="Consolas"/>
                <a:cs typeface="Consolas"/>
              </a:rPr>
              <a:t>NFSPROC_GETATTR/NFSPROC_SETATTR</a:t>
            </a:r>
            <a:endParaRPr lang="en-US" altLang="zh-TW" sz="2800" dirty="0">
              <a:latin typeface="Consolas"/>
              <a:cs typeface="Consolas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Get/Set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metadata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en-US" altLang="zh-TW" sz="2400" i="1" spc="-5" dirty="0">
                <a:solidFill>
                  <a:srgbClr val="333333"/>
                </a:solidFill>
                <a:latin typeface="Arial"/>
                <a:cs typeface="Arial"/>
              </a:rPr>
              <a:t>e.g.,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last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modified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time)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with a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file</a:t>
            </a:r>
            <a:r>
              <a:rPr lang="en-US" altLang="zh-TW" sz="2400" spc="8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handle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355600" marR="168275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Others: </a:t>
            </a:r>
            <a:r>
              <a:rPr lang="en-US" altLang="zh-TW" sz="2800" b="1" spc="-5" dirty="0">
                <a:solidFill>
                  <a:srgbClr val="333333"/>
                </a:solidFill>
                <a:latin typeface="Consolas"/>
                <a:cs typeface="Consolas"/>
              </a:rPr>
              <a:t>NFSPROC_CREATE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en-US" altLang="zh-TW" sz="2800" b="1" spc="-5" dirty="0">
                <a:solidFill>
                  <a:srgbClr val="333333"/>
                </a:solidFill>
                <a:latin typeface="Consolas"/>
                <a:cs typeface="Consolas"/>
              </a:rPr>
              <a:t>NFSPROC_REMOVE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,  </a:t>
            </a:r>
            <a:r>
              <a:rPr lang="en-US" altLang="zh-TW" sz="2800" b="1" spc="-5" dirty="0">
                <a:solidFill>
                  <a:srgbClr val="333333"/>
                </a:solidFill>
                <a:latin typeface="Consolas"/>
                <a:cs typeface="Consolas"/>
              </a:rPr>
              <a:t>NFSPROC_MKDIR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en-US" altLang="zh-TW" sz="2800" b="1" spc="-5" dirty="0">
                <a:solidFill>
                  <a:srgbClr val="333333"/>
                </a:solidFill>
                <a:latin typeface="Consolas"/>
                <a:cs typeface="Consolas"/>
              </a:rPr>
              <a:t>NFSPROC_RMDIR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en-US" altLang="zh-TW" sz="2800" b="1" spc="-5" dirty="0">
                <a:solidFill>
                  <a:srgbClr val="333333"/>
                </a:solidFill>
                <a:latin typeface="Consolas"/>
                <a:cs typeface="Consolas"/>
              </a:rPr>
              <a:t>NFSPROC_READDIR</a:t>
            </a:r>
            <a:endParaRPr lang="en-US" altLang="zh-TW" sz="2800" dirty="0">
              <a:latin typeface="Consolas"/>
              <a:cs typeface="Consolas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0546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Protocol Messages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12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marR="31115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The client-side file system tracks open files, and </a:t>
            </a:r>
            <a:r>
              <a:rPr lang="en-US" altLang="zh-TW" sz="28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 translates file system calls into </a:t>
            </a:r>
            <a:r>
              <a:rPr lang="en-US" altLang="zh-TW" sz="2800" b="1" u="sng" dirty="0">
                <a:solidFill>
                  <a:srgbClr val="750E6C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protocol</a:t>
            </a:r>
            <a:r>
              <a:rPr lang="en-US" altLang="zh-TW" sz="2800" b="1" u="sng" spc="-45" dirty="0">
                <a:solidFill>
                  <a:srgbClr val="750E6C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TW" sz="2800" b="1" u="sng" dirty="0">
                <a:solidFill>
                  <a:srgbClr val="750E6C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messages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The server responds to </a:t>
            </a:r>
            <a:r>
              <a:rPr lang="en-US" altLang="zh-TW" sz="2800" b="1" dirty="0">
                <a:solidFill>
                  <a:srgbClr val="750E6C"/>
                </a:solidFill>
                <a:latin typeface="Arial"/>
                <a:cs typeface="Arial"/>
              </a:rPr>
              <a:t>protocol messages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, which  contains all information needed to complete a</a:t>
            </a:r>
            <a:r>
              <a:rPr lang="en-US" altLang="zh-TW" sz="28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request.</a:t>
            </a:r>
            <a:endParaRPr lang="en-US" altLang="zh-TW"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33"/>
              </a:buClr>
              <a:buFont typeface="Arial"/>
              <a:buChar char="•"/>
            </a:pPr>
            <a:endParaRPr lang="en-US" altLang="zh-TW" sz="305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Example: Reading a</a:t>
            </a:r>
            <a:r>
              <a:rPr lang="en-US" altLang="zh-TW" sz="28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File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6A61A60-29D0-4FBF-B017-B330F49ED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02234"/>
              </p:ext>
            </p:extLst>
          </p:nvPr>
        </p:nvGraphicFramePr>
        <p:xfrm>
          <a:off x="1706624" y="3957379"/>
          <a:ext cx="8991600" cy="2590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38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3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Client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Protocol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Messages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dirty="0">
                          <a:latin typeface="Consolas"/>
                          <a:cs typeface="Consolas"/>
                        </a:rPr>
                        <a:t>fd = open(“/foo”,</a:t>
                      </a:r>
                      <a:r>
                        <a:rPr sz="2200" spc="-8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200" dirty="0">
                          <a:latin typeface="Consolas"/>
                          <a:cs typeface="Consolas"/>
                        </a:rPr>
                        <a:t>…);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dirty="0">
                          <a:latin typeface="Consolas"/>
                          <a:cs typeface="Consolas"/>
                        </a:rPr>
                        <a:t>NFSPROC_LOOKUP(rootdir </a:t>
                      </a:r>
                      <a:r>
                        <a:rPr sz="2200" b="1" dirty="0">
                          <a:solidFill>
                            <a:srgbClr val="750E6C"/>
                          </a:solidFill>
                          <a:latin typeface="Consolas"/>
                          <a:cs typeface="Consolas"/>
                        </a:rPr>
                        <a:t>FH</a:t>
                      </a:r>
                      <a:r>
                        <a:rPr sz="22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2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200" dirty="0">
                          <a:latin typeface="Consolas"/>
                          <a:cs typeface="Consolas"/>
                        </a:rPr>
                        <a:t>“foo”)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dirty="0">
                          <a:latin typeface="Consolas"/>
                          <a:cs typeface="Consolas"/>
                        </a:rPr>
                        <a:t>read(fd, buffer,</a:t>
                      </a:r>
                      <a:r>
                        <a:rPr sz="2200" spc="-5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200" dirty="0">
                          <a:latin typeface="Consolas"/>
                          <a:cs typeface="Consolas"/>
                        </a:rPr>
                        <a:t>N);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4247515" algn="l"/>
                        </a:tabLst>
                      </a:pPr>
                      <a:r>
                        <a:rPr sz="2200" dirty="0">
                          <a:latin typeface="Consolas"/>
                          <a:cs typeface="Consolas"/>
                        </a:rPr>
                        <a:t>NFSPROC_READ(</a:t>
                      </a:r>
                      <a:r>
                        <a:rPr sz="2200" b="1" dirty="0">
                          <a:solidFill>
                            <a:srgbClr val="750E6C"/>
                          </a:solidFill>
                          <a:latin typeface="Consolas"/>
                          <a:cs typeface="Consolas"/>
                        </a:rPr>
                        <a:t>FH</a:t>
                      </a:r>
                      <a:r>
                        <a:rPr sz="22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2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200" dirty="0">
                          <a:latin typeface="Consolas"/>
                          <a:cs typeface="Consolas"/>
                        </a:rPr>
                        <a:t>offset=0,	cnt=N)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dirty="0">
                          <a:latin typeface="Consolas"/>
                          <a:cs typeface="Consolas"/>
                        </a:rPr>
                        <a:t>read(fd, buffer,</a:t>
                      </a:r>
                      <a:r>
                        <a:rPr sz="2200" spc="-5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200" dirty="0">
                          <a:latin typeface="Consolas"/>
                          <a:cs typeface="Consolas"/>
                        </a:rPr>
                        <a:t>N);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4247515" algn="l"/>
                        </a:tabLst>
                      </a:pPr>
                      <a:r>
                        <a:rPr sz="2200" dirty="0">
                          <a:latin typeface="Consolas"/>
                          <a:cs typeface="Consolas"/>
                        </a:rPr>
                        <a:t>NFSPROC_READ(</a:t>
                      </a:r>
                      <a:r>
                        <a:rPr sz="2200" b="1" dirty="0">
                          <a:solidFill>
                            <a:srgbClr val="750E6C"/>
                          </a:solidFill>
                          <a:latin typeface="Consolas"/>
                          <a:cs typeface="Consolas"/>
                        </a:rPr>
                        <a:t>FH</a:t>
                      </a:r>
                      <a:r>
                        <a:rPr sz="22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2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200" dirty="0">
                          <a:latin typeface="Consolas"/>
                          <a:cs typeface="Consolas"/>
                        </a:rPr>
                        <a:t>offset=N,	cnt=N)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0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dirty="0">
                          <a:latin typeface="Consolas"/>
                          <a:cs typeface="Consolas"/>
                        </a:rPr>
                        <a:t>read(fd, buffer,</a:t>
                      </a:r>
                      <a:r>
                        <a:rPr sz="2200" spc="-5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200" dirty="0">
                          <a:latin typeface="Consolas"/>
                          <a:cs typeface="Consolas"/>
                        </a:rPr>
                        <a:t>N);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dirty="0">
                          <a:latin typeface="Consolas"/>
                          <a:cs typeface="Consolas"/>
                        </a:rPr>
                        <a:t>NFSPROC_READ(</a:t>
                      </a:r>
                      <a:r>
                        <a:rPr sz="2200" b="1" dirty="0">
                          <a:solidFill>
                            <a:srgbClr val="750E6C"/>
                          </a:solidFill>
                          <a:latin typeface="Consolas"/>
                          <a:cs typeface="Consolas"/>
                        </a:rPr>
                        <a:t>FH</a:t>
                      </a:r>
                      <a:r>
                        <a:rPr sz="2200" dirty="0">
                          <a:latin typeface="Consolas"/>
                          <a:cs typeface="Consolas"/>
                        </a:rPr>
                        <a:t>, offset=2*N,</a:t>
                      </a:r>
                      <a:r>
                        <a:rPr sz="2200" spc="-4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200" dirty="0">
                          <a:latin typeface="Consolas"/>
                          <a:cs typeface="Consolas"/>
                        </a:rPr>
                        <a:t>cnt=N)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dirty="0">
                          <a:latin typeface="Consolas"/>
                          <a:cs typeface="Consolas"/>
                        </a:rPr>
                        <a:t>close(fd);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200" i="1" dirty="0">
                          <a:latin typeface="Arial"/>
                          <a:cs typeface="Arial"/>
                        </a:rPr>
                        <a:t>(do</a:t>
                      </a:r>
                      <a:r>
                        <a:rPr sz="2200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i="1" dirty="0">
                          <a:latin typeface="Arial"/>
                          <a:cs typeface="Arial"/>
                        </a:rPr>
                        <a:t>nothing)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459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dirty="0"/>
              <a:t>O</a:t>
            </a:r>
            <a:r>
              <a:rPr lang="en-US" altLang="zh-TW" sz="3600" b="1" spc="-15" dirty="0"/>
              <a:t>u</a:t>
            </a:r>
            <a:r>
              <a:rPr lang="en-US" altLang="zh-TW" sz="3600" b="1" dirty="0"/>
              <a:t>tli</a:t>
            </a:r>
            <a:r>
              <a:rPr lang="en-US" altLang="zh-TW" sz="3600" b="1" spc="-15" dirty="0"/>
              <a:t>n</a:t>
            </a:r>
            <a:r>
              <a:rPr lang="en-US" altLang="zh-TW" sz="3600" b="1" dirty="0"/>
              <a:t>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Network File System</a:t>
            </a:r>
            <a:r>
              <a:rPr lang="en-US" altLang="zh-TW" sz="28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(NFS)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Client-Server</a:t>
            </a:r>
            <a:r>
              <a:rPr lang="en-US" altLang="zh-TW" sz="2400" spc="1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Model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NFSv2: </a:t>
            </a: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A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Stateless File</a:t>
            </a:r>
            <a:r>
              <a:rPr lang="en-US" altLang="zh-TW" sz="2400" spc="-26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Protocol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latin typeface="Arial"/>
                <a:cs typeface="Arial"/>
              </a:rPr>
              <a:t>Handling Server</a:t>
            </a:r>
            <a:r>
              <a:rPr lang="en-US" altLang="zh-TW" sz="2400" spc="20" dirty="0">
                <a:latin typeface="Arial"/>
                <a:cs typeface="Arial"/>
              </a:rPr>
              <a:t> </a:t>
            </a:r>
            <a:r>
              <a:rPr lang="en-US" altLang="zh-TW" sz="2400" spc="-5" dirty="0">
                <a:latin typeface="Arial"/>
                <a:cs typeface="Arial"/>
              </a:rPr>
              <a:t>Failures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Client-side Caching </a:t>
            </a: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/</a:t>
            </a:r>
            <a:r>
              <a:rPr lang="en-US" altLang="zh-TW" sz="2400" spc="4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1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Buffering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Server-side Caching </a:t>
            </a: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/</a:t>
            </a:r>
            <a:r>
              <a:rPr lang="en-US" altLang="zh-TW" sz="2400" spc="5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1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Buffering</a:t>
            </a: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The Google File System</a:t>
            </a:r>
            <a:r>
              <a:rPr lang="en-US" altLang="zh-TW" sz="2800" spc="-2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(GFS)</a:t>
            </a: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Design Considerations and</a:t>
            </a:r>
            <a:r>
              <a:rPr lang="en-US" altLang="zh-TW" sz="2400" spc="-3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Assumptions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GFS</a:t>
            </a:r>
            <a:r>
              <a:rPr lang="en-US" altLang="zh-TW" sz="2400" spc="-15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Architecture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Record</a:t>
            </a:r>
            <a:r>
              <a:rPr lang="en-US" altLang="zh-TW" sz="2400" spc="-13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Appends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Relaxed</a:t>
            </a:r>
            <a:r>
              <a:rPr lang="en-US" altLang="zh-TW" sz="2400" spc="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Consistency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13</a:t>
            </a:fld>
            <a:endParaRPr lang="zh-TW" altLang="en-US" dirty="0">
              <a:uFillTx/>
            </a:endParaRPr>
          </a:p>
        </p:txBody>
      </p:sp>
      <p:sp>
        <p:nvSpPr>
          <p:cNvPr id="37" name="object 5">
            <a:extLst>
              <a:ext uri="{FF2B5EF4-FFF2-40B4-BE49-F238E27FC236}">
                <a16:creationId xmlns:a16="http://schemas.microsoft.com/office/drawing/2014/main" id="{193E732E-1059-47E5-BACA-37F009C9B8E7}"/>
              </a:ext>
            </a:extLst>
          </p:cNvPr>
          <p:cNvSpPr/>
          <p:nvPr/>
        </p:nvSpPr>
        <p:spPr>
          <a:xfrm>
            <a:off x="8975114" y="5289820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4">
                <a:moveTo>
                  <a:pt x="0" y="0"/>
                </a:moveTo>
                <a:lnTo>
                  <a:pt x="2197734" y="0"/>
                </a:lnTo>
              </a:path>
            </a:pathLst>
          </a:custGeom>
          <a:ln w="19050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6">
            <a:extLst>
              <a:ext uri="{FF2B5EF4-FFF2-40B4-BE49-F238E27FC236}">
                <a16:creationId xmlns:a16="http://schemas.microsoft.com/office/drawing/2014/main" id="{AC26CBCA-EC11-43DC-9900-87EE2E306067}"/>
              </a:ext>
            </a:extLst>
          </p:cNvPr>
          <p:cNvSpPr/>
          <p:nvPr/>
        </p:nvSpPr>
        <p:spPr>
          <a:xfrm>
            <a:off x="8974732" y="1015382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7">
            <a:extLst>
              <a:ext uri="{FF2B5EF4-FFF2-40B4-BE49-F238E27FC236}">
                <a16:creationId xmlns:a16="http://schemas.microsoft.com/office/drawing/2014/main" id="{7332285F-0739-4E5B-A185-C924ABAFBCE2}"/>
              </a:ext>
            </a:extLst>
          </p:cNvPr>
          <p:cNvSpPr txBox="1"/>
          <p:nvPr/>
        </p:nvSpPr>
        <p:spPr>
          <a:xfrm>
            <a:off x="9316363" y="1091074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8">
            <a:extLst>
              <a:ext uri="{FF2B5EF4-FFF2-40B4-BE49-F238E27FC236}">
                <a16:creationId xmlns:a16="http://schemas.microsoft.com/office/drawing/2014/main" id="{C71BCD94-024B-4B69-AFD1-99FC9207A87D}"/>
              </a:ext>
            </a:extLst>
          </p:cNvPr>
          <p:cNvSpPr txBox="1"/>
          <p:nvPr/>
        </p:nvSpPr>
        <p:spPr>
          <a:xfrm>
            <a:off x="8974732" y="2204864"/>
            <a:ext cx="2197735" cy="559435"/>
          </a:xfrm>
          <a:prstGeom prst="rect">
            <a:avLst/>
          </a:prstGeom>
          <a:solidFill>
            <a:srgbClr val="B9DDE0"/>
          </a:solidFill>
          <a:ln w="76200">
            <a:solidFill>
              <a:srgbClr val="FF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latin typeface="Arial"/>
                <a:cs typeface="Arial"/>
              </a:rPr>
              <a:t>File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9">
            <a:extLst>
              <a:ext uri="{FF2B5EF4-FFF2-40B4-BE49-F238E27FC236}">
                <a16:creationId xmlns:a16="http://schemas.microsoft.com/office/drawing/2014/main" id="{4A3B55B7-DE9B-4480-99F2-9AF3C0E9F931}"/>
              </a:ext>
            </a:extLst>
          </p:cNvPr>
          <p:cNvSpPr/>
          <p:nvPr/>
        </p:nvSpPr>
        <p:spPr>
          <a:xfrm>
            <a:off x="8974732" y="3304430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5"/>
                </a:moveTo>
                <a:lnTo>
                  <a:pt x="2197607" y="558545"/>
                </a:lnTo>
                <a:lnTo>
                  <a:pt x="2197607" y="0"/>
                </a:lnTo>
                <a:lnTo>
                  <a:pt x="0" y="0"/>
                </a:lnTo>
                <a:lnTo>
                  <a:pt x="0" y="558545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0">
            <a:extLst>
              <a:ext uri="{FF2B5EF4-FFF2-40B4-BE49-F238E27FC236}">
                <a16:creationId xmlns:a16="http://schemas.microsoft.com/office/drawing/2014/main" id="{6E9B4369-35A8-45A7-A9FE-FAF386B876C5}"/>
              </a:ext>
            </a:extLst>
          </p:cNvPr>
          <p:cNvSpPr txBox="1"/>
          <p:nvPr/>
        </p:nvSpPr>
        <p:spPr>
          <a:xfrm>
            <a:off x="9265308" y="3380122"/>
            <a:ext cx="1617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Block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CD5399BD-92A1-4AE1-819B-DE01B73B3617}"/>
              </a:ext>
            </a:extLst>
          </p:cNvPr>
          <p:cNvSpPr/>
          <p:nvPr/>
        </p:nvSpPr>
        <p:spPr>
          <a:xfrm>
            <a:off x="8974732" y="4403233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2">
            <a:extLst>
              <a:ext uri="{FF2B5EF4-FFF2-40B4-BE49-F238E27FC236}">
                <a16:creationId xmlns:a16="http://schemas.microsoft.com/office/drawing/2014/main" id="{DDD3F0C8-2FB1-4920-B929-63F1A3E11201}"/>
              </a:ext>
            </a:extLst>
          </p:cNvPr>
          <p:cNvSpPr txBox="1"/>
          <p:nvPr/>
        </p:nvSpPr>
        <p:spPr>
          <a:xfrm>
            <a:off x="9146436" y="4479179"/>
            <a:ext cx="185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Device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Driver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08ACF133-CD12-4C0E-A5DF-F45ECA14084D}"/>
              </a:ext>
            </a:extLst>
          </p:cNvPr>
          <p:cNvSpPr/>
          <p:nvPr/>
        </p:nvSpPr>
        <p:spPr>
          <a:xfrm>
            <a:off x="8974732" y="5615575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4">
            <a:extLst>
              <a:ext uri="{FF2B5EF4-FFF2-40B4-BE49-F238E27FC236}">
                <a16:creationId xmlns:a16="http://schemas.microsoft.com/office/drawing/2014/main" id="{1E020F6A-39C6-446D-AADB-EE0D04644D07}"/>
              </a:ext>
            </a:extLst>
          </p:cNvPr>
          <p:cNvSpPr txBox="1"/>
          <p:nvPr/>
        </p:nvSpPr>
        <p:spPr>
          <a:xfrm>
            <a:off x="9351415" y="5691522"/>
            <a:ext cx="1446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I/O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7" name="object 15">
            <a:extLst>
              <a:ext uri="{FF2B5EF4-FFF2-40B4-BE49-F238E27FC236}">
                <a16:creationId xmlns:a16="http://schemas.microsoft.com/office/drawing/2014/main" id="{13E0B960-A006-4314-90DE-981367C0F4EE}"/>
              </a:ext>
            </a:extLst>
          </p:cNvPr>
          <p:cNvSpPr/>
          <p:nvPr/>
        </p:nvSpPr>
        <p:spPr>
          <a:xfrm>
            <a:off x="9848746" y="1568594"/>
            <a:ext cx="449579" cy="655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6">
            <a:extLst>
              <a:ext uri="{FF2B5EF4-FFF2-40B4-BE49-F238E27FC236}">
                <a16:creationId xmlns:a16="http://schemas.microsoft.com/office/drawing/2014/main" id="{CD1C06D4-D8F7-4A04-AE6A-3C1F9793A097}"/>
              </a:ext>
            </a:extLst>
          </p:cNvPr>
          <p:cNvSpPr/>
          <p:nvPr/>
        </p:nvSpPr>
        <p:spPr>
          <a:xfrm>
            <a:off x="9848746" y="2764172"/>
            <a:ext cx="449580" cy="542925"/>
          </a:xfrm>
          <a:custGeom>
            <a:avLst/>
            <a:gdLst/>
            <a:ahLst/>
            <a:cxnLst/>
            <a:rect l="l" t="t" r="r" b="b"/>
            <a:pathLst>
              <a:path w="449579" h="542925">
                <a:moveTo>
                  <a:pt x="449579" y="317753"/>
                </a:moveTo>
                <a:lnTo>
                  <a:pt x="0" y="317753"/>
                </a:lnTo>
                <a:lnTo>
                  <a:pt x="224789" y="542544"/>
                </a:lnTo>
                <a:lnTo>
                  <a:pt x="449579" y="317753"/>
                </a:lnTo>
                <a:close/>
              </a:path>
              <a:path w="449579" h="542925">
                <a:moveTo>
                  <a:pt x="337184" y="224789"/>
                </a:moveTo>
                <a:lnTo>
                  <a:pt x="112395" y="224789"/>
                </a:lnTo>
                <a:lnTo>
                  <a:pt x="112395" y="317753"/>
                </a:lnTo>
                <a:lnTo>
                  <a:pt x="337184" y="317753"/>
                </a:lnTo>
                <a:lnTo>
                  <a:pt x="337184" y="224789"/>
                </a:lnTo>
                <a:close/>
              </a:path>
              <a:path w="449579" h="542925">
                <a:moveTo>
                  <a:pt x="224789" y="0"/>
                </a:moveTo>
                <a:lnTo>
                  <a:pt x="0" y="224789"/>
                </a:lnTo>
                <a:lnTo>
                  <a:pt x="449579" y="224789"/>
                </a:lnTo>
                <a:lnTo>
                  <a:pt x="224789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7">
            <a:extLst>
              <a:ext uri="{FF2B5EF4-FFF2-40B4-BE49-F238E27FC236}">
                <a16:creationId xmlns:a16="http://schemas.microsoft.com/office/drawing/2014/main" id="{4FD24125-AC4F-4EC2-98B6-EE5A21E08DE8}"/>
              </a:ext>
            </a:extLst>
          </p:cNvPr>
          <p:cNvSpPr/>
          <p:nvPr/>
        </p:nvSpPr>
        <p:spPr>
          <a:xfrm>
            <a:off x="9848746" y="3862975"/>
            <a:ext cx="449580" cy="542925"/>
          </a:xfrm>
          <a:custGeom>
            <a:avLst/>
            <a:gdLst/>
            <a:ahLst/>
            <a:cxnLst/>
            <a:rect l="l" t="t" r="r" b="b"/>
            <a:pathLst>
              <a:path w="449579" h="542925">
                <a:moveTo>
                  <a:pt x="449579" y="317754"/>
                </a:moveTo>
                <a:lnTo>
                  <a:pt x="0" y="317754"/>
                </a:lnTo>
                <a:lnTo>
                  <a:pt x="224789" y="542544"/>
                </a:lnTo>
                <a:lnTo>
                  <a:pt x="449579" y="317754"/>
                </a:lnTo>
                <a:close/>
              </a:path>
              <a:path w="449579" h="542925">
                <a:moveTo>
                  <a:pt x="337184" y="224790"/>
                </a:moveTo>
                <a:lnTo>
                  <a:pt x="112395" y="224790"/>
                </a:lnTo>
                <a:lnTo>
                  <a:pt x="112395" y="317754"/>
                </a:lnTo>
                <a:lnTo>
                  <a:pt x="337184" y="317754"/>
                </a:lnTo>
                <a:lnTo>
                  <a:pt x="337184" y="224790"/>
                </a:lnTo>
                <a:close/>
              </a:path>
              <a:path w="449579" h="542925">
                <a:moveTo>
                  <a:pt x="224789" y="0"/>
                </a:moveTo>
                <a:lnTo>
                  <a:pt x="0" y="224790"/>
                </a:lnTo>
                <a:lnTo>
                  <a:pt x="449579" y="224790"/>
                </a:lnTo>
                <a:lnTo>
                  <a:pt x="224789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8">
            <a:extLst>
              <a:ext uri="{FF2B5EF4-FFF2-40B4-BE49-F238E27FC236}">
                <a16:creationId xmlns:a16="http://schemas.microsoft.com/office/drawing/2014/main" id="{552E1701-2B9C-44CF-9851-9D47816188D5}"/>
              </a:ext>
            </a:extLst>
          </p:cNvPr>
          <p:cNvSpPr/>
          <p:nvPr/>
        </p:nvSpPr>
        <p:spPr>
          <a:xfrm>
            <a:off x="9848746" y="4961780"/>
            <a:ext cx="449579" cy="6553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9">
            <a:extLst>
              <a:ext uri="{FF2B5EF4-FFF2-40B4-BE49-F238E27FC236}">
                <a16:creationId xmlns:a16="http://schemas.microsoft.com/office/drawing/2014/main" id="{FB3A1C49-DFC2-426F-BAEE-75F26394B882}"/>
              </a:ext>
            </a:extLst>
          </p:cNvPr>
          <p:cNvSpPr txBox="1"/>
          <p:nvPr/>
        </p:nvSpPr>
        <p:spPr>
          <a:xfrm>
            <a:off x="8962414" y="1613806"/>
            <a:ext cx="22231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5760" algn="l"/>
              </a:tabLst>
            </a:pPr>
            <a:r>
              <a:rPr sz="1800" u="heavy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	</a:t>
            </a:r>
            <a:r>
              <a:rPr sz="1800" u="heavy" spc="-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User</a:t>
            </a:r>
            <a:r>
              <a:rPr sz="1800" u="heavy" spc="220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1457325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20">
            <a:extLst>
              <a:ext uri="{FF2B5EF4-FFF2-40B4-BE49-F238E27FC236}">
                <a16:creationId xmlns:a16="http://schemas.microsoft.com/office/drawing/2014/main" id="{8A1AC066-AEB9-4405-8E67-C0D0F39AD2A5}"/>
              </a:ext>
            </a:extLst>
          </p:cNvPr>
          <p:cNvSpPr txBox="1"/>
          <p:nvPr/>
        </p:nvSpPr>
        <p:spPr>
          <a:xfrm>
            <a:off x="9410596" y="512970"/>
            <a:ext cx="13277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Arial"/>
                <a:cs typeface="Arial"/>
              </a:rPr>
              <a:t>I/O</a:t>
            </a:r>
            <a:r>
              <a:rPr sz="2400" b="1" i="1" spc="-90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4501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Handling Server Failures (1/3)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14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Three types of protocol message</a:t>
            </a:r>
            <a:r>
              <a:rPr lang="en-US" altLang="zh-TW" sz="28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losses: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E65A8D58-2BA8-4A40-A85B-5AF29071F5A9}"/>
              </a:ext>
            </a:extLst>
          </p:cNvPr>
          <p:cNvSpPr/>
          <p:nvPr/>
        </p:nvSpPr>
        <p:spPr>
          <a:xfrm>
            <a:off x="3182907" y="1484784"/>
            <a:ext cx="6039034" cy="4961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2417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D3C9B48-CDA6-41FD-99A5-51584A3E4F70}"/>
              </a:ext>
            </a:extLst>
          </p:cNvPr>
          <p:cNvSpPr/>
          <p:nvPr/>
        </p:nvSpPr>
        <p:spPr>
          <a:xfrm>
            <a:off x="1701924" y="3501008"/>
            <a:ext cx="8784975" cy="3203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>
              <a:uFillTx/>
            </a:endParaRPr>
          </a:p>
        </p:txBody>
      </p:sp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Handling Server Failures (2/3)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15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In NFSv2, a client detects the response </a:t>
            </a:r>
            <a:r>
              <a:rPr lang="en-US" altLang="zh-TW" sz="2800" b="1" dirty="0">
                <a:solidFill>
                  <a:srgbClr val="750E6C"/>
                </a:solidFill>
                <a:latin typeface="Arial"/>
                <a:cs typeface="Arial"/>
              </a:rPr>
              <a:t>timeout</a:t>
            </a:r>
            <a:r>
              <a:rPr lang="en-US" altLang="zh-TW" sz="2800" b="1" spc="-5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lang="en-US" altLang="zh-TW" sz="28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 simply </a:t>
            </a:r>
            <a:r>
              <a:rPr lang="en-US" altLang="zh-TW" sz="2800" b="1" u="sng" dirty="0">
                <a:solidFill>
                  <a:srgbClr val="750E6C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retries</a:t>
            </a:r>
            <a:r>
              <a:rPr lang="en-US" altLang="zh-TW" sz="2800" b="1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TW" sz="28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the</a:t>
            </a:r>
            <a:r>
              <a:rPr lang="en-US" altLang="zh-TW" sz="2800" u="sng" spc="-1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TW" sz="28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request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Reason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: Most NFS requests are</a:t>
            </a:r>
            <a:r>
              <a:rPr lang="en-US" altLang="zh-TW" sz="28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dirty="0">
                <a:solidFill>
                  <a:srgbClr val="750E6C"/>
                </a:solidFill>
                <a:latin typeface="Arial"/>
                <a:cs typeface="Arial"/>
              </a:rPr>
              <a:t>idempotent.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10" dirty="0">
                <a:solidFill>
                  <a:srgbClr val="333333"/>
                </a:solidFill>
                <a:latin typeface="Arial"/>
                <a:cs typeface="Arial"/>
              </a:rPr>
              <a:t>effect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performing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request 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multiple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times</a:t>
            </a:r>
            <a:r>
              <a:rPr lang="en-US" altLang="zh-TW" sz="2400" spc="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lang="en-US" altLang="zh-TW" sz="2400" dirty="0">
                <a:latin typeface="Arial"/>
                <a:cs typeface="Arial"/>
              </a:rPr>
              <a:t> </a:t>
            </a:r>
            <a:r>
              <a:rPr lang="en-US" altLang="zh-TW" sz="2400" b="1" spc="-5" dirty="0">
                <a:solidFill>
                  <a:srgbClr val="750E6C"/>
                </a:solidFill>
                <a:latin typeface="Arial"/>
                <a:cs typeface="Arial"/>
              </a:rPr>
              <a:t>equivalent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that of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performing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request 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a single</a:t>
            </a:r>
            <a:r>
              <a:rPr lang="en-US" altLang="zh-TW" sz="2400" b="1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time.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E.g., </a:t>
            </a:r>
            <a:r>
              <a:rPr lang="en-US" altLang="zh-TW" sz="2400" b="1" dirty="0">
                <a:solidFill>
                  <a:srgbClr val="333333"/>
                </a:solidFill>
                <a:latin typeface="Consolas"/>
                <a:cs typeface="Consolas"/>
              </a:rPr>
              <a:t>LOOKUP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en-US" altLang="zh-TW" sz="2400" b="1" dirty="0">
                <a:solidFill>
                  <a:srgbClr val="333333"/>
                </a:solidFill>
                <a:latin typeface="Consolas"/>
                <a:cs typeface="Consolas"/>
              </a:rPr>
              <a:t>READ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lang="en-US" altLang="zh-TW" sz="2400" b="1" dirty="0">
                <a:solidFill>
                  <a:srgbClr val="333333"/>
                </a:solidFill>
                <a:latin typeface="Consolas"/>
                <a:cs typeface="Consolas"/>
              </a:rPr>
              <a:t>WRITE</a:t>
            </a:r>
            <a:r>
              <a:rPr lang="en-US" altLang="zh-TW" sz="2400" b="1" spc="-60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requests are idempotent.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BA95760F-B330-4B53-9C5D-E9E23C417AE7}"/>
              </a:ext>
            </a:extLst>
          </p:cNvPr>
          <p:cNvSpPr/>
          <p:nvPr/>
        </p:nvSpPr>
        <p:spPr>
          <a:xfrm>
            <a:off x="3685723" y="5539018"/>
            <a:ext cx="5706684" cy="11649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671833C8-3BB1-41AC-8BA9-F2069E4B5185}"/>
              </a:ext>
            </a:extLst>
          </p:cNvPr>
          <p:cNvSpPr txBox="1"/>
          <p:nvPr/>
        </p:nvSpPr>
        <p:spPr>
          <a:xfrm>
            <a:off x="1975227" y="5830107"/>
            <a:ext cx="1322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3876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Case 3  Reply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Lost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EA0A2E7A-502C-438D-9938-42C6FBA1B43E}"/>
              </a:ext>
            </a:extLst>
          </p:cNvPr>
          <p:cNvSpPr txBox="1"/>
          <p:nvPr/>
        </p:nvSpPr>
        <p:spPr>
          <a:xfrm>
            <a:off x="9487784" y="5830107"/>
            <a:ext cx="81406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1176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Do It  Ag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in!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BE936D6-E98B-4447-BEB0-58444A834B80}"/>
              </a:ext>
            </a:extLst>
          </p:cNvPr>
          <p:cNvSpPr/>
          <p:nvPr/>
        </p:nvSpPr>
        <p:spPr>
          <a:xfrm>
            <a:off x="3718148" y="3617797"/>
            <a:ext cx="5422971" cy="605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A7859E1B-5EF0-45B7-B228-D73AA37C8DD3}"/>
              </a:ext>
            </a:extLst>
          </p:cNvPr>
          <p:cNvSpPr txBox="1"/>
          <p:nvPr/>
        </p:nvSpPr>
        <p:spPr>
          <a:xfrm>
            <a:off x="1819779" y="3640627"/>
            <a:ext cx="1633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94335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Case 1  Request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Lost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BCC0B009-E4E6-4039-91E4-35BE11D5BE1E}"/>
              </a:ext>
            </a:extLst>
          </p:cNvPr>
          <p:cNvSpPr txBox="1"/>
          <p:nvPr/>
        </p:nvSpPr>
        <p:spPr>
          <a:xfrm>
            <a:off x="9515471" y="3793027"/>
            <a:ext cx="7588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Retry!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B28710B6-DC20-45C3-95F3-C230023B1DD1}"/>
              </a:ext>
            </a:extLst>
          </p:cNvPr>
          <p:cNvSpPr/>
          <p:nvPr/>
        </p:nvSpPr>
        <p:spPr>
          <a:xfrm>
            <a:off x="3718148" y="4673354"/>
            <a:ext cx="5358123" cy="6091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B5259368-A25F-476F-9243-908271FE58D1}"/>
              </a:ext>
            </a:extLst>
          </p:cNvPr>
          <p:cNvSpPr txBox="1"/>
          <p:nvPr/>
        </p:nvSpPr>
        <p:spPr>
          <a:xfrm>
            <a:off x="1848988" y="4633513"/>
            <a:ext cx="1576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6449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Case 2  Server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Down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540BE8F9-E1F4-4A2C-8F12-8924DA0C03B3}"/>
              </a:ext>
            </a:extLst>
          </p:cNvPr>
          <p:cNvSpPr txBox="1"/>
          <p:nvPr/>
        </p:nvSpPr>
        <p:spPr>
          <a:xfrm>
            <a:off x="9515471" y="4785913"/>
            <a:ext cx="7588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Retry!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0501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Handling Server Failures (3/3)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16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Some requests are </a:t>
            </a:r>
            <a:r>
              <a:rPr lang="en-US" altLang="zh-TW" sz="2800" b="1" dirty="0">
                <a:solidFill>
                  <a:srgbClr val="FF0000"/>
                </a:solidFill>
                <a:latin typeface="Arial"/>
                <a:cs typeface="Arial"/>
              </a:rPr>
              <a:t>hard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to make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idempotent.</a:t>
            </a:r>
            <a:endParaRPr lang="en-US" altLang="zh-TW" sz="2800" dirty="0">
              <a:latin typeface="Arial"/>
              <a:cs typeface="Arial"/>
            </a:endParaRPr>
          </a:p>
          <a:p>
            <a:pPr marL="755650" marR="384810" lvl="1" indent="-285750">
              <a:lnSpc>
                <a:spcPct val="101899"/>
              </a:lnSpc>
              <a:spcBef>
                <a:spcPts val="480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example,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if 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file server receives a </a:t>
            </a:r>
            <a:r>
              <a:rPr lang="en-US" altLang="zh-TW" sz="2400" b="1" dirty="0">
                <a:solidFill>
                  <a:srgbClr val="333333"/>
                </a:solidFill>
                <a:latin typeface="Consolas"/>
                <a:cs typeface="Consolas"/>
              </a:rPr>
              <a:t>MKDIR</a:t>
            </a:r>
            <a:r>
              <a:rPr lang="en-US" altLang="zh-TW" sz="2400" b="1" spc="-55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protocol  message and executes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it</a:t>
            </a:r>
            <a:r>
              <a:rPr lang="en-US" altLang="zh-TW" sz="2400" spc="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successfully;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But 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reply is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lost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client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may </a:t>
            </a:r>
            <a:r>
              <a:rPr lang="en-US" altLang="zh-TW" sz="2400" b="1" spc="-5" dirty="0">
                <a:solidFill>
                  <a:srgbClr val="FF0000"/>
                </a:solidFill>
                <a:latin typeface="Arial"/>
                <a:cs typeface="Arial"/>
              </a:rPr>
              <a:t>retry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it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(as Case</a:t>
            </a:r>
            <a:r>
              <a:rPr lang="en-US" altLang="zh-TW" sz="2400" spc="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3).</a:t>
            </a: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server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must </a:t>
            </a:r>
            <a:r>
              <a:rPr lang="en-US" altLang="zh-TW" sz="2400" b="1" spc="-5" dirty="0">
                <a:solidFill>
                  <a:srgbClr val="FF0000"/>
                </a:solidFill>
                <a:latin typeface="Arial"/>
                <a:cs typeface="Arial"/>
              </a:rPr>
              <a:t>fail the retry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(rather than re-do</a:t>
            </a:r>
            <a:r>
              <a:rPr lang="en-US" altLang="zh-TW" sz="2400" spc="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it).</a:t>
            </a:r>
            <a:endParaRPr lang="en-US" altLang="zh-TW" sz="2400" dirty="0">
              <a:latin typeface="Arial"/>
              <a:cs typeface="Arial"/>
            </a:endParaRPr>
          </a:p>
          <a:p>
            <a:pPr marL="927100" marR="5080" lvl="2">
              <a:lnSpc>
                <a:spcPct val="100000"/>
              </a:lnSpc>
              <a:spcBef>
                <a:spcPts val="490"/>
              </a:spcBef>
              <a:tabLst>
                <a:tab pos="697865" algn="l"/>
                <a:tab pos="6985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Why? The </a:t>
            </a:r>
            <a:r>
              <a:rPr lang="en-US" altLang="zh-TW" sz="2000" spc="-10" dirty="0">
                <a:solidFill>
                  <a:srgbClr val="333333"/>
                </a:solidFill>
                <a:latin typeface="Arial"/>
                <a:cs typeface="Arial"/>
              </a:rPr>
              <a:t>effect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of creating a directory twice is not equivalent to the  </a:t>
            </a:r>
            <a:r>
              <a:rPr lang="en-US" altLang="zh-TW" sz="2000" spc="-10" dirty="0">
                <a:solidFill>
                  <a:srgbClr val="333333"/>
                </a:solidFill>
                <a:latin typeface="Arial"/>
                <a:cs typeface="Arial"/>
              </a:rPr>
              <a:t>effect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of creating a directory once (i.e., </a:t>
            </a:r>
            <a:r>
              <a:rPr lang="en-US" altLang="zh-TW" sz="2000" b="1" spc="-5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lang="en-US" altLang="zh-TW"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000" b="1" spc="-5" dirty="0">
                <a:solidFill>
                  <a:srgbClr val="FF0000"/>
                </a:solidFill>
                <a:latin typeface="Arial"/>
                <a:cs typeface="Arial"/>
              </a:rPr>
              <a:t>idempotent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).</a:t>
            </a:r>
            <a:endParaRPr lang="en-US" altLang="zh-TW" sz="20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AD9CD58-8AF9-44DE-940B-0DE1DEB85634}"/>
              </a:ext>
            </a:extLst>
          </p:cNvPr>
          <p:cNvSpPr/>
          <p:nvPr/>
        </p:nvSpPr>
        <p:spPr>
          <a:xfrm>
            <a:off x="3373400" y="2924944"/>
            <a:ext cx="5658048" cy="14824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4145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dirty="0"/>
              <a:t>O</a:t>
            </a:r>
            <a:r>
              <a:rPr lang="en-US" altLang="zh-TW" sz="3600" b="1" spc="-15" dirty="0"/>
              <a:t>u</a:t>
            </a:r>
            <a:r>
              <a:rPr lang="en-US" altLang="zh-TW" sz="3600" b="1" dirty="0"/>
              <a:t>tli</a:t>
            </a:r>
            <a:r>
              <a:rPr lang="en-US" altLang="zh-TW" sz="3600" b="1" spc="-15" dirty="0"/>
              <a:t>n</a:t>
            </a:r>
            <a:r>
              <a:rPr lang="en-US" altLang="zh-TW" sz="3600" b="1" dirty="0"/>
              <a:t>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Network File System</a:t>
            </a:r>
            <a:r>
              <a:rPr lang="en-US" altLang="zh-TW" sz="28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(NFS)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Client-Server</a:t>
            </a:r>
            <a:r>
              <a:rPr lang="en-US" altLang="zh-TW" sz="2400" spc="1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Model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NFSv2: </a:t>
            </a: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A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Stateless File</a:t>
            </a:r>
            <a:r>
              <a:rPr lang="en-US" altLang="zh-TW" sz="2400" spc="-26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Protocol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Handling Server</a:t>
            </a:r>
            <a:r>
              <a:rPr lang="en-US" altLang="zh-TW" sz="2400" spc="2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Failures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latin typeface="Arial"/>
                <a:cs typeface="Arial"/>
              </a:rPr>
              <a:t>Client-side Caching </a:t>
            </a:r>
            <a:r>
              <a:rPr lang="en-US" altLang="zh-TW" sz="2400" dirty="0">
                <a:latin typeface="Arial"/>
                <a:cs typeface="Arial"/>
              </a:rPr>
              <a:t>/</a:t>
            </a:r>
            <a:r>
              <a:rPr lang="en-US" altLang="zh-TW" sz="2400" spc="45" dirty="0">
                <a:latin typeface="Arial"/>
                <a:cs typeface="Arial"/>
              </a:rPr>
              <a:t> </a:t>
            </a:r>
            <a:r>
              <a:rPr lang="en-US" altLang="zh-TW" sz="2400" spc="-10" dirty="0">
                <a:latin typeface="Arial"/>
                <a:cs typeface="Arial"/>
              </a:rPr>
              <a:t>Buffering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Server-side Caching </a:t>
            </a: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/</a:t>
            </a:r>
            <a:r>
              <a:rPr lang="en-US" altLang="zh-TW" sz="2400" spc="5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1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Buffering</a:t>
            </a: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The Google File System</a:t>
            </a:r>
            <a:r>
              <a:rPr lang="en-US" altLang="zh-TW" sz="2800" spc="-2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(GFS)</a:t>
            </a: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Design Considerations and</a:t>
            </a:r>
            <a:r>
              <a:rPr lang="en-US" altLang="zh-TW" sz="2400" spc="-3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Assumptions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GFS</a:t>
            </a:r>
            <a:r>
              <a:rPr lang="en-US" altLang="zh-TW" sz="2400" spc="-15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Architecture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Record</a:t>
            </a:r>
            <a:r>
              <a:rPr lang="en-US" altLang="zh-TW" sz="2400" spc="-13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Appends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Relaxed</a:t>
            </a:r>
            <a:r>
              <a:rPr lang="en-US" altLang="zh-TW" sz="2400" spc="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Consistency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17</a:t>
            </a:fld>
            <a:endParaRPr lang="zh-TW" altLang="en-US" dirty="0">
              <a:uFillTx/>
            </a:endParaRPr>
          </a:p>
        </p:txBody>
      </p:sp>
      <p:sp>
        <p:nvSpPr>
          <p:cNvPr id="37" name="object 5">
            <a:extLst>
              <a:ext uri="{FF2B5EF4-FFF2-40B4-BE49-F238E27FC236}">
                <a16:creationId xmlns:a16="http://schemas.microsoft.com/office/drawing/2014/main" id="{193E732E-1059-47E5-BACA-37F009C9B8E7}"/>
              </a:ext>
            </a:extLst>
          </p:cNvPr>
          <p:cNvSpPr/>
          <p:nvPr/>
        </p:nvSpPr>
        <p:spPr>
          <a:xfrm>
            <a:off x="8975114" y="5289820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4">
                <a:moveTo>
                  <a:pt x="0" y="0"/>
                </a:moveTo>
                <a:lnTo>
                  <a:pt x="2197734" y="0"/>
                </a:lnTo>
              </a:path>
            </a:pathLst>
          </a:custGeom>
          <a:ln w="19050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6">
            <a:extLst>
              <a:ext uri="{FF2B5EF4-FFF2-40B4-BE49-F238E27FC236}">
                <a16:creationId xmlns:a16="http://schemas.microsoft.com/office/drawing/2014/main" id="{AC26CBCA-EC11-43DC-9900-87EE2E306067}"/>
              </a:ext>
            </a:extLst>
          </p:cNvPr>
          <p:cNvSpPr/>
          <p:nvPr/>
        </p:nvSpPr>
        <p:spPr>
          <a:xfrm>
            <a:off x="8974732" y="1015382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7">
            <a:extLst>
              <a:ext uri="{FF2B5EF4-FFF2-40B4-BE49-F238E27FC236}">
                <a16:creationId xmlns:a16="http://schemas.microsoft.com/office/drawing/2014/main" id="{7332285F-0739-4E5B-A185-C924ABAFBCE2}"/>
              </a:ext>
            </a:extLst>
          </p:cNvPr>
          <p:cNvSpPr txBox="1"/>
          <p:nvPr/>
        </p:nvSpPr>
        <p:spPr>
          <a:xfrm>
            <a:off x="9316363" y="1091074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8">
            <a:extLst>
              <a:ext uri="{FF2B5EF4-FFF2-40B4-BE49-F238E27FC236}">
                <a16:creationId xmlns:a16="http://schemas.microsoft.com/office/drawing/2014/main" id="{C71BCD94-024B-4B69-AFD1-99FC9207A87D}"/>
              </a:ext>
            </a:extLst>
          </p:cNvPr>
          <p:cNvSpPr txBox="1"/>
          <p:nvPr/>
        </p:nvSpPr>
        <p:spPr>
          <a:xfrm>
            <a:off x="8974732" y="2204864"/>
            <a:ext cx="2197735" cy="559435"/>
          </a:xfrm>
          <a:prstGeom prst="rect">
            <a:avLst/>
          </a:prstGeom>
          <a:solidFill>
            <a:srgbClr val="B9DDE0"/>
          </a:solidFill>
          <a:ln w="76200">
            <a:solidFill>
              <a:srgbClr val="FF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latin typeface="Arial"/>
                <a:cs typeface="Arial"/>
              </a:rPr>
              <a:t>File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9">
            <a:extLst>
              <a:ext uri="{FF2B5EF4-FFF2-40B4-BE49-F238E27FC236}">
                <a16:creationId xmlns:a16="http://schemas.microsoft.com/office/drawing/2014/main" id="{4A3B55B7-DE9B-4480-99F2-9AF3C0E9F931}"/>
              </a:ext>
            </a:extLst>
          </p:cNvPr>
          <p:cNvSpPr/>
          <p:nvPr/>
        </p:nvSpPr>
        <p:spPr>
          <a:xfrm>
            <a:off x="8974732" y="3304430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5"/>
                </a:moveTo>
                <a:lnTo>
                  <a:pt x="2197607" y="558545"/>
                </a:lnTo>
                <a:lnTo>
                  <a:pt x="2197607" y="0"/>
                </a:lnTo>
                <a:lnTo>
                  <a:pt x="0" y="0"/>
                </a:lnTo>
                <a:lnTo>
                  <a:pt x="0" y="558545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0">
            <a:extLst>
              <a:ext uri="{FF2B5EF4-FFF2-40B4-BE49-F238E27FC236}">
                <a16:creationId xmlns:a16="http://schemas.microsoft.com/office/drawing/2014/main" id="{6E9B4369-35A8-45A7-A9FE-FAF386B876C5}"/>
              </a:ext>
            </a:extLst>
          </p:cNvPr>
          <p:cNvSpPr txBox="1"/>
          <p:nvPr/>
        </p:nvSpPr>
        <p:spPr>
          <a:xfrm>
            <a:off x="9265308" y="3380122"/>
            <a:ext cx="1617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Block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CD5399BD-92A1-4AE1-819B-DE01B73B3617}"/>
              </a:ext>
            </a:extLst>
          </p:cNvPr>
          <p:cNvSpPr/>
          <p:nvPr/>
        </p:nvSpPr>
        <p:spPr>
          <a:xfrm>
            <a:off x="8974732" y="4403233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2">
            <a:extLst>
              <a:ext uri="{FF2B5EF4-FFF2-40B4-BE49-F238E27FC236}">
                <a16:creationId xmlns:a16="http://schemas.microsoft.com/office/drawing/2014/main" id="{DDD3F0C8-2FB1-4920-B929-63F1A3E11201}"/>
              </a:ext>
            </a:extLst>
          </p:cNvPr>
          <p:cNvSpPr txBox="1"/>
          <p:nvPr/>
        </p:nvSpPr>
        <p:spPr>
          <a:xfrm>
            <a:off x="9146436" y="4479179"/>
            <a:ext cx="185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Device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Driver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08ACF133-CD12-4C0E-A5DF-F45ECA14084D}"/>
              </a:ext>
            </a:extLst>
          </p:cNvPr>
          <p:cNvSpPr/>
          <p:nvPr/>
        </p:nvSpPr>
        <p:spPr>
          <a:xfrm>
            <a:off x="8974732" y="5615575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4">
            <a:extLst>
              <a:ext uri="{FF2B5EF4-FFF2-40B4-BE49-F238E27FC236}">
                <a16:creationId xmlns:a16="http://schemas.microsoft.com/office/drawing/2014/main" id="{1E020F6A-39C6-446D-AADB-EE0D04644D07}"/>
              </a:ext>
            </a:extLst>
          </p:cNvPr>
          <p:cNvSpPr txBox="1"/>
          <p:nvPr/>
        </p:nvSpPr>
        <p:spPr>
          <a:xfrm>
            <a:off x="9351415" y="5691522"/>
            <a:ext cx="1446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I/O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7" name="object 15">
            <a:extLst>
              <a:ext uri="{FF2B5EF4-FFF2-40B4-BE49-F238E27FC236}">
                <a16:creationId xmlns:a16="http://schemas.microsoft.com/office/drawing/2014/main" id="{13E0B960-A006-4314-90DE-981367C0F4EE}"/>
              </a:ext>
            </a:extLst>
          </p:cNvPr>
          <p:cNvSpPr/>
          <p:nvPr/>
        </p:nvSpPr>
        <p:spPr>
          <a:xfrm>
            <a:off x="9848746" y="1568594"/>
            <a:ext cx="449579" cy="655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6">
            <a:extLst>
              <a:ext uri="{FF2B5EF4-FFF2-40B4-BE49-F238E27FC236}">
                <a16:creationId xmlns:a16="http://schemas.microsoft.com/office/drawing/2014/main" id="{CD1C06D4-D8F7-4A04-AE6A-3C1F9793A097}"/>
              </a:ext>
            </a:extLst>
          </p:cNvPr>
          <p:cNvSpPr/>
          <p:nvPr/>
        </p:nvSpPr>
        <p:spPr>
          <a:xfrm>
            <a:off x="9848746" y="2764172"/>
            <a:ext cx="449580" cy="542925"/>
          </a:xfrm>
          <a:custGeom>
            <a:avLst/>
            <a:gdLst/>
            <a:ahLst/>
            <a:cxnLst/>
            <a:rect l="l" t="t" r="r" b="b"/>
            <a:pathLst>
              <a:path w="449579" h="542925">
                <a:moveTo>
                  <a:pt x="449579" y="317753"/>
                </a:moveTo>
                <a:lnTo>
                  <a:pt x="0" y="317753"/>
                </a:lnTo>
                <a:lnTo>
                  <a:pt x="224789" y="542544"/>
                </a:lnTo>
                <a:lnTo>
                  <a:pt x="449579" y="317753"/>
                </a:lnTo>
                <a:close/>
              </a:path>
              <a:path w="449579" h="542925">
                <a:moveTo>
                  <a:pt x="337184" y="224789"/>
                </a:moveTo>
                <a:lnTo>
                  <a:pt x="112395" y="224789"/>
                </a:lnTo>
                <a:lnTo>
                  <a:pt x="112395" y="317753"/>
                </a:lnTo>
                <a:lnTo>
                  <a:pt x="337184" y="317753"/>
                </a:lnTo>
                <a:lnTo>
                  <a:pt x="337184" y="224789"/>
                </a:lnTo>
                <a:close/>
              </a:path>
              <a:path w="449579" h="542925">
                <a:moveTo>
                  <a:pt x="224789" y="0"/>
                </a:moveTo>
                <a:lnTo>
                  <a:pt x="0" y="224789"/>
                </a:lnTo>
                <a:lnTo>
                  <a:pt x="449579" y="224789"/>
                </a:lnTo>
                <a:lnTo>
                  <a:pt x="224789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7">
            <a:extLst>
              <a:ext uri="{FF2B5EF4-FFF2-40B4-BE49-F238E27FC236}">
                <a16:creationId xmlns:a16="http://schemas.microsoft.com/office/drawing/2014/main" id="{4FD24125-AC4F-4EC2-98B6-EE5A21E08DE8}"/>
              </a:ext>
            </a:extLst>
          </p:cNvPr>
          <p:cNvSpPr/>
          <p:nvPr/>
        </p:nvSpPr>
        <p:spPr>
          <a:xfrm>
            <a:off x="9848746" y="3862975"/>
            <a:ext cx="449580" cy="542925"/>
          </a:xfrm>
          <a:custGeom>
            <a:avLst/>
            <a:gdLst/>
            <a:ahLst/>
            <a:cxnLst/>
            <a:rect l="l" t="t" r="r" b="b"/>
            <a:pathLst>
              <a:path w="449579" h="542925">
                <a:moveTo>
                  <a:pt x="449579" y="317754"/>
                </a:moveTo>
                <a:lnTo>
                  <a:pt x="0" y="317754"/>
                </a:lnTo>
                <a:lnTo>
                  <a:pt x="224789" y="542544"/>
                </a:lnTo>
                <a:lnTo>
                  <a:pt x="449579" y="317754"/>
                </a:lnTo>
                <a:close/>
              </a:path>
              <a:path w="449579" h="542925">
                <a:moveTo>
                  <a:pt x="337184" y="224790"/>
                </a:moveTo>
                <a:lnTo>
                  <a:pt x="112395" y="224790"/>
                </a:lnTo>
                <a:lnTo>
                  <a:pt x="112395" y="317754"/>
                </a:lnTo>
                <a:lnTo>
                  <a:pt x="337184" y="317754"/>
                </a:lnTo>
                <a:lnTo>
                  <a:pt x="337184" y="224790"/>
                </a:lnTo>
                <a:close/>
              </a:path>
              <a:path w="449579" h="542925">
                <a:moveTo>
                  <a:pt x="224789" y="0"/>
                </a:moveTo>
                <a:lnTo>
                  <a:pt x="0" y="224790"/>
                </a:lnTo>
                <a:lnTo>
                  <a:pt x="449579" y="224790"/>
                </a:lnTo>
                <a:lnTo>
                  <a:pt x="224789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8">
            <a:extLst>
              <a:ext uri="{FF2B5EF4-FFF2-40B4-BE49-F238E27FC236}">
                <a16:creationId xmlns:a16="http://schemas.microsoft.com/office/drawing/2014/main" id="{552E1701-2B9C-44CF-9851-9D47816188D5}"/>
              </a:ext>
            </a:extLst>
          </p:cNvPr>
          <p:cNvSpPr/>
          <p:nvPr/>
        </p:nvSpPr>
        <p:spPr>
          <a:xfrm>
            <a:off x="9848746" y="4961780"/>
            <a:ext cx="449579" cy="6553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9">
            <a:extLst>
              <a:ext uri="{FF2B5EF4-FFF2-40B4-BE49-F238E27FC236}">
                <a16:creationId xmlns:a16="http://schemas.microsoft.com/office/drawing/2014/main" id="{FB3A1C49-DFC2-426F-BAEE-75F26394B882}"/>
              </a:ext>
            </a:extLst>
          </p:cNvPr>
          <p:cNvSpPr txBox="1"/>
          <p:nvPr/>
        </p:nvSpPr>
        <p:spPr>
          <a:xfrm>
            <a:off x="8962414" y="1613806"/>
            <a:ext cx="22231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5760" algn="l"/>
              </a:tabLst>
            </a:pPr>
            <a:r>
              <a:rPr sz="1800" u="heavy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	</a:t>
            </a:r>
            <a:r>
              <a:rPr sz="1800" u="heavy" spc="-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User</a:t>
            </a:r>
            <a:r>
              <a:rPr sz="1800" u="heavy" spc="220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1457325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20">
            <a:extLst>
              <a:ext uri="{FF2B5EF4-FFF2-40B4-BE49-F238E27FC236}">
                <a16:creationId xmlns:a16="http://schemas.microsoft.com/office/drawing/2014/main" id="{8A1AC066-AEB9-4405-8E67-C0D0F39AD2A5}"/>
              </a:ext>
            </a:extLst>
          </p:cNvPr>
          <p:cNvSpPr txBox="1"/>
          <p:nvPr/>
        </p:nvSpPr>
        <p:spPr>
          <a:xfrm>
            <a:off x="9410596" y="512970"/>
            <a:ext cx="13277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Arial"/>
                <a:cs typeface="Arial"/>
              </a:rPr>
              <a:t>I/O</a:t>
            </a:r>
            <a:r>
              <a:rPr sz="2400" b="1" i="1" spc="-90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1545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Client-side Caching / Buffering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18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marR="803275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Sending all read and write requests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across the  network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can lead to a big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performance</a:t>
            </a:r>
            <a:r>
              <a:rPr lang="en-US" altLang="zh-TW" sz="2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problem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Intuitive Solution: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Client-side Caching /</a:t>
            </a:r>
            <a:r>
              <a:rPr lang="en-US" altLang="zh-TW" sz="2800" spc="-20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750E6C"/>
                </a:solidFill>
                <a:latin typeface="Arial"/>
                <a:cs typeface="Arial"/>
              </a:rPr>
              <a:t>Buffering</a:t>
            </a:r>
            <a:endParaRPr lang="en-US" altLang="zh-TW"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33"/>
              </a:buClr>
              <a:buFont typeface="Arial"/>
              <a:buChar char="•"/>
            </a:pPr>
            <a:endParaRPr lang="en-US" altLang="zh-TW" sz="3550" dirty="0">
              <a:latin typeface="Arial"/>
              <a:cs typeface="Arial"/>
            </a:endParaRPr>
          </a:p>
          <a:p>
            <a:pPr marL="355600" marR="370205" indent="-342900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The NFS client </a:t>
            </a:r>
            <a:r>
              <a:rPr lang="en-US" altLang="zh-TW" sz="2800" b="1" dirty="0">
                <a:solidFill>
                  <a:srgbClr val="750E6C"/>
                </a:solidFill>
                <a:latin typeface="Arial"/>
                <a:cs typeface="Arial"/>
              </a:rPr>
              <a:t>caches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file data and metadata read  from server in its local</a:t>
            </a:r>
            <a:r>
              <a:rPr lang="en-US" altLang="zh-TW" sz="28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30" dirty="0">
                <a:solidFill>
                  <a:srgbClr val="333333"/>
                </a:solidFill>
                <a:latin typeface="Arial"/>
                <a:cs typeface="Arial"/>
              </a:rPr>
              <a:t>memory.</a:t>
            </a:r>
            <a:endParaRPr lang="en-US" altLang="zh-TW" sz="2800" dirty="0">
              <a:latin typeface="Arial"/>
              <a:cs typeface="Arial"/>
            </a:endParaRPr>
          </a:p>
          <a:p>
            <a:pPr marL="755650" marR="1917064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first access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is still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expensive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(via network  communication);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Subsequent accesses are serviced </a:t>
            </a:r>
            <a:r>
              <a:rPr lang="en-US" altLang="zh-TW" sz="2400" spc="-5" dirty="0">
                <a:solidFill>
                  <a:srgbClr val="00AF50"/>
                </a:solidFill>
                <a:latin typeface="Arial"/>
                <a:cs typeface="Arial"/>
              </a:rPr>
              <a:t>quite quickly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lang="en-US" altLang="zh-TW" sz="2400" spc="1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30" dirty="0">
                <a:solidFill>
                  <a:srgbClr val="333333"/>
                </a:solidFill>
                <a:latin typeface="Arial"/>
                <a:cs typeface="Arial"/>
              </a:rPr>
              <a:t>memory.</a:t>
            </a:r>
            <a:endParaRPr lang="en-US" altLang="zh-TW" sz="2400" dirty="0">
              <a:latin typeface="Arial"/>
              <a:cs typeface="Arial"/>
            </a:endParaRPr>
          </a:p>
          <a:p>
            <a:pPr marL="355600" marR="968375" indent="-342900">
              <a:lnSpc>
                <a:spcPct val="100000"/>
              </a:lnSpc>
              <a:spcBef>
                <a:spcPts val="66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The NFS client </a:t>
            </a:r>
            <a:r>
              <a:rPr lang="en-US" altLang="zh-TW" sz="2800" b="1" dirty="0">
                <a:solidFill>
                  <a:srgbClr val="750E6C"/>
                </a:solidFill>
                <a:latin typeface="Arial"/>
                <a:cs typeface="Arial"/>
              </a:rPr>
              <a:t>buffers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data in its local</a:t>
            </a:r>
            <a:r>
              <a:rPr lang="en-US" altLang="zh-TW" sz="28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memory  before writing them out to </a:t>
            </a:r>
            <a:r>
              <a:rPr lang="en-US" altLang="zh-TW" sz="2800" spc="-25" dirty="0">
                <a:solidFill>
                  <a:srgbClr val="333333"/>
                </a:solidFill>
                <a:latin typeface="Arial"/>
                <a:cs typeface="Arial"/>
              </a:rPr>
              <a:t>server.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b="1" dirty="0">
                <a:solidFill>
                  <a:srgbClr val="333333"/>
                </a:solidFill>
                <a:latin typeface="Consolas"/>
                <a:cs typeface="Consolas"/>
              </a:rPr>
              <a:t>write()</a:t>
            </a:r>
            <a:r>
              <a:rPr lang="en-US" altLang="zh-TW" sz="2400" b="1" spc="-59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system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call succeeds </a:t>
            </a:r>
            <a:r>
              <a:rPr lang="en-US" altLang="zh-TW" sz="2400" spc="-20" dirty="0">
                <a:solidFill>
                  <a:srgbClr val="00AF50"/>
                </a:solidFill>
                <a:latin typeface="Arial"/>
                <a:cs typeface="Arial"/>
              </a:rPr>
              <a:t>immediately</a:t>
            </a:r>
            <a:r>
              <a:rPr lang="en-US" altLang="zh-TW" sz="2400" spc="-2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5533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0F11A06-3615-4EA6-8A5A-A8F844C792F7}"/>
              </a:ext>
            </a:extLst>
          </p:cNvPr>
          <p:cNvSpPr/>
          <p:nvPr/>
        </p:nvSpPr>
        <p:spPr>
          <a:xfrm>
            <a:off x="1620791" y="4797152"/>
            <a:ext cx="9010126" cy="2031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>
              <a:uFillTx/>
            </a:endParaRPr>
          </a:p>
        </p:txBody>
      </p:sp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Cache Consistency Problem (1/2)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19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Consider a NFS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with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three clients and one</a:t>
            </a:r>
            <a:r>
              <a:rPr lang="en-US" altLang="zh-TW" sz="2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server: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Client C1 reads a file F[v1], and keeps a copy in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its</a:t>
            </a:r>
            <a:r>
              <a:rPr lang="en-US" altLang="zh-TW" sz="2400" spc="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cache.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Client C2 overwrites file </a:t>
            </a:r>
            <a:r>
              <a:rPr lang="en-US" altLang="zh-TW" sz="2400" spc="-135" dirty="0">
                <a:solidFill>
                  <a:srgbClr val="333333"/>
                </a:solidFill>
                <a:latin typeface="Arial"/>
                <a:cs typeface="Arial"/>
              </a:rPr>
              <a:t>F,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but </a:t>
            </a:r>
            <a:r>
              <a:rPr lang="en-US" altLang="zh-TW" sz="2400" spc="-10" dirty="0">
                <a:solidFill>
                  <a:srgbClr val="333333"/>
                </a:solidFill>
                <a:latin typeface="Arial"/>
                <a:cs typeface="Arial"/>
              </a:rPr>
              <a:t>buffers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F[v2]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its</a:t>
            </a:r>
            <a:r>
              <a:rPr lang="en-US" altLang="zh-TW" sz="2400" spc="2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cache.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Client C3 has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not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yet accessed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file</a:t>
            </a:r>
            <a:r>
              <a:rPr lang="en-US" altLang="zh-TW" sz="2400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135" dirty="0">
                <a:solidFill>
                  <a:srgbClr val="333333"/>
                </a:solidFill>
                <a:latin typeface="Arial"/>
                <a:cs typeface="Arial"/>
              </a:rPr>
              <a:t>F.</a:t>
            </a: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FF0000"/>
                </a:solidFill>
                <a:latin typeface="Arial"/>
                <a:cs typeface="Arial"/>
              </a:rPr>
              <a:t>Cache Consistency/Coherence</a:t>
            </a:r>
            <a:r>
              <a:rPr lang="en-US" altLang="zh-TW" sz="2800" b="1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Arial"/>
                <a:cs typeface="Arial"/>
              </a:rPr>
              <a:t>Problems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lang="en-US" altLang="zh-TW" sz="2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  <a:tabLst>
                <a:tab pos="926465" algn="l"/>
              </a:tabLst>
            </a:pPr>
            <a:r>
              <a:rPr lang="en-US" altLang="zh-TW" b="1" spc="-5" dirty="0">
                <a:solidFill>
                  <a:srgbClr val="FF0000"/>
                </a:solidFill>
                <a:latin typeface="Wingdings"/>
                <a:cs typeface="Wingdings"/>
              </a:rPr>
              <a:t></a:t>
            </a:r>
            <a:r>
              <a:rPr lang="en-US" altLang="zh-TW" spc="-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lang="en-US" altLang="zh-TW" b="1" spc="-5" dirty="0">
                <a:solidFill>
                  <a:srgbClr val="FF0000"/>
                </a:solidFill>
                <a:latin typeface="Arial"/>
                <a:cs typeface="Arial"/>
              </a:rPr>
              <a:t>Stale Cache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(from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read</a:t>
            </a:r>
            <a:r>
              <a:rPr lang="en-US" altLang="zh-TW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perspective)</a:t>
            </a:r>
            <a:endParaRPr lang="en-US" altLang="zh-TW" dirty="0">
              <a:latin typeface="Arial"/>
              <a:cs typeface="Arial"/>
            </a:endParaRPr>
          </a:p>
          <a:p>
            <a:pPr marL="1155700">
              <a:lnSpc>
                <a:spcPct val="100000"/>
              </a:lnSpc>
              <a:spcBef>
                <a:spcPts val="49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The cache still holds </a:t>
            </a:r>
            <a:r>
              <a:rPr lang="en-US" altLang="zh-TW" sz="2000" spc="-5" dirty="0">
                <a:solidFill>
                  <a:srgbClr val="FF0000"/>
                </a:solidFill>
                <a:latin typeface="Arial"/>
                <a:cs typeface="Arial"/>
              </a:rPr>
              <a:t>not-yet-updated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data.</a:t>
            </a:r>
            <a:endParaRPr lang="en-US" altLang="zh-TW"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65"/>
              </a:spcBef>
              <a:tabLst>
                <a:tab pos="926465" algn="l"/>
              </a:tabLst>
            </a:pPr>
            <a:r>
              <a:rPr lang="en-US" altLang="zh-TW" b="1" dirty="0">
                <a:solidFill>
                  <a:srgbClr val="FF0000"/>
                </a:solidFill>
                <a:latin typeface="Wingdings"/>
                <a:cs typeface="Wingdings"/>
              </a:rPr>
              <a:t></a:t>
            </a:r>
            <a:r>
              <a:rPr lang="en-US" altLang="zh-TW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lang="en-US" altLang="zh-TW" b="1" spc="-5" dirty="0">
                <a:solidFill>
                  <a:srgbClr val="FF0000"/>
                </a:solidFill>
                <a:latin typeface="Arial"/>
                <a:cs typeface="Arial"/>
              </a:rPr>
              <a:t>Update Visibility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(from write</a:t>
            </a:r>
            <a:r>
              <a:rPr lang="en-US" altLang="zh-TW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perspective)</a:t>
            </a:r>
            <a:endParaRPr lang="en-US" altLang="zh-TW" dirty="0">
              <a:latin typeface="Arial"/>
              <a:cs typeface="Arial"/>
            </a:endParaRPr>
          </a:p>
          <a:p>
            <a:pPr marL="1155700">
              <a:lnSpc>
                <a:spcPct val="100000"/>
              </a:lnSpc>
              <a:spcBef>
                <a:spcPts val="495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Updates are </a:t>
            </a:r>
            <a:r>
              <a:rPr lang="en-US" altLang="zh-TW" sz="2000" spc="-10" dirty="0">
                <a:solidFill>
                  <a:srgbClr val="333333"/>
                </a:solidFill>
                <a:latin typeface="Arial"/>
                <a:cs typeface="Arial"/>
              </a:rPr>
              <a:t>buffered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in memory and </a:t>
            </a:r>
            <a:r>
              <a:rPr lang="en-US" altLang="zh-TW" sz="2000" spc="-5" dirty="0">
                <a:solidFill>
                  <a:srgbClr val="FF0000"/>
                </a:solidFill>
                <a:latin typeface="Arial"/>
                <a:cs typeface="Arial"/>
              </a:rPr>
              <a:t>not seen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by</a:t>
            </a:r>
            <a:r>
              <a:rPr lang="en-US" altLang="zh-TW" sz="20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others.</a:t>
            </a:r>
            <a:endParaRPr lang="en-US" altLang="zh-TW" sz="20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9F53BA9-14F1-4C92-B61A-1480131886C4}"/>
              </a:ext>
            </a:extLst>
          </p:cNvPr>
          <p:cNvSpPr/>
          <p:nvPr/>
        </p:nvSpPr>
        <p:spPr>
          <a:xfrm>
            <a:off x="4449242" y="5726405"/>
            <a:ext cx="3407936" cy="1112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7CF42693-97B1-4193-A522-457B344DD577}"/>
              </a:ext>
            </a:extLst>
          </p:cNvPr>
          <p:cNvSpPr/>
          <p:nvPr/>
        </p:nvSpPr>
        <p:spPr>
          <a:xfrm>
            <a:off x="1738383" y="4857727"/>
            <a:ext cx="8829652" cy="7467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713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Course Schedule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</a:t>
            </a:fld>
            <a:endParaRPr lang="zh-TW" altLang="en-US" dirty="0">
              <a:uFillTx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4C803B1-E7A1-4389-B607-8106A2FBD7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8" name="內容版面配置區 1">
            <a:extLst>
              <a:ext uri="{FF2B5EF4-FFF2-40B4-BE49-F238E27FC236}">
                <a16:creationId xmlns:a16="http://schemas.microsoft.com/office/drawing/2014/main" id="{1C5AC458-F0AA-433C-A562-B4A2DB46F2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77703"/>
              </p:ext>
            </p:extLst>
          </p:nvPr>
        </p:nvGraphicFramePr>
        <p:xfrm>
          <a:off x="695697" y="913805"/>
          <a:ext cx="11017251" cy="56489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2171">
                  <a:extLst>
                    <a:ext uri="{9D8B030D-6E8A-4147-A177-3AD203B41FA5}">
                      <a16:colId xmlns:a16="http://schemas.microsoft.com/office/drawing/2014/main" val="174586627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410115953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4251159376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3059672772"/>
                    </a:ext>
                  </a:extLst>
                </a:gridCol>
                <a:gridCol w="1442072">
                  <a:extLst>
                    <a:ext uri="{9D8B030D-6E8A-4147-A177-3AD203B41FA5}">
                      <a16:colId xmlns:a16="http://schemas.microsoft.com/office/drawing/2014/main" val="17028906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/>
                        <a:t>W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/>
                        <a:t>Date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/>
                        <a:t>Lecture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Notes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/>
                        <a:t>Homework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385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Feb. 21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00: 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Course Information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HW00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141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Feb. 28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Peace Memorial Day</a:t>
                      </a:r>
                      <a:endParaRPr lang="zh-TW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Class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024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Mar. 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01: System Calls &amp; I/O Devices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02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Mar. 14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02: 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RAID and Data Integrity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873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Mar. 21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03: </a:t>
                      </a: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File System Basics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solidFill>
                          <a:srgbClr val="0033CC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535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Mar. 28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04: File System Designs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i="1" u="sng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Flipped</a:t>
                      </a:r>
                      <a:endParaRPr lang="zh-TW" altLang="en-US" sz="1400" i="1" u="sng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HW01</a:t>
                      </a:r>
                      <a:endParaRPr lang="zh-TW" alt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18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Apr. 4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Tomb Sweeping Day</a:t>
                      </a:r>
                      <a:endParaRPr lang="zh-TW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Class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055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Apr. 11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05: Distributed File Systems (</a:t>
                      </a:r>
                      <a:r>
                        <a:rPr lang="en-US" altLang="zh-TW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Only slides)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i="1" u="sng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Online to wrap for Midterm</a:t>
                      </a:r>
                      <a:endParaRPr lang="zh-TW" altLang="en-US" sz="1400" dirty="0">
                        <a:solidFill>
                          <a:srgbClr val="0033CC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856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Apr. 18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Midterm</a:t>
                      </a:r>
                      <a:r>
                        <a:rPr lang="zh-TW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altLang="zh-TW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</a:t>
                      </a: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01 – </a:t>
                      </a:r>
                      <a:r>
                        <a:rPr lang="en-US" altLang="zh-TW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</a:t>
                      </a: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04)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361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Apr. 25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06: Flash Memory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i="1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PHISON</a:t>
                      </a:r>
                      <a:endParaRPr lang="zh-TW" altLang="en-US" sz="1400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319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May 2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07: Next-generation Hard Disk Drive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i="1" u="sng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Flipped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HW02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792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May 9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06: Flash Memory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i="1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PHISON</a:t>
                      </a:r>
                      <a:endParaRPr lang="zh-TW" altLang="en-US" sz="1400" i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209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May 16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06: Flash Memory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i="1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PHISON</a:t>
                      </a:r>
                      <a:endParaRPr lang="zh-TW" altLang="en-US" sz="1400" i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680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May 23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06: Flash Memory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i="1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PHISON</a:t>
                      </a:r>
                      <a:endParaRPr lang="zh-TW" altLang="en-US" sz="1400" i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703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May 30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08: Persistent Memory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i="1" u="sng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Flipped</a:t>
                      </a:r>
                      <a:endParaRPr lang="zh-TW" altLang="en-US" sz="1400" dirty="0">
                        <a:solidFill>
                          <a:srgbClr val="0033CC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HW04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885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Jun. 6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Final Presentation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rgbClr val="0033CC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102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Jun. 13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Final Presentation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474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Jun. 20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Final Presentation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rgbClr val="0033CC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269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242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Cache Consistency Problem (2/2)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20</a:t>
            </a:fld>
            <a:endParaRPr lang="zh-TW" altLang="en-US" dirty="0">
              <a:uFillTx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E7079A-C480-4602-ACCB-13B92852C38F}"/>
              </a:ext>
            </a:extLst>
          </p:cNvPr>
          <p:cNvSpPr/>
          <p:nvPr/>
        </p:nvSpPr>
        <p:spPr>
          <a:xfrm>
            <a:off x="1620791" y="4797152"/>
            <a:ext cx="9010126" cy="2031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>
              <a:uFillTx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29F56BDF-1C5E-451A-B8E1-2DFF1511B8D9}"/>
              </a:ext>
            </a:extLst>
          </p:cNvPr>
          <p:cNvSpPr/>
          <p:nvPr/>
        </p:nvSpPr>
        <p:spPr>
          <a:xfrm>
            <a:off x="4449242" y="5726405"/>
            <a:ext cx="3407936" cy="1112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E70F4AB2-A464-4DFF-8693-986B129EDB5B}"/>
              </a:ext>
            </a:extLst>
          </p:cNvPr>
          <p:cNvSpPr/>
          <p:nvPr/>
        </p:nvSpPr>
        <p:spPr>
          <a:xfrm>
            <a:off x="1738383" y="4857727"/>
            <a:ext cx="8829652" cy="7467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1E199C68-2F83-4577-A274-8830E4DA7BBB}"/>
              </a:ext>
            </a:extLst>
          </p:cNvPr>
          <p:cNvSpPr txBox="1"/>
          <p:nvPr/>
        </p:nvSpPr>
        <p:spPr>
          <a:xfrm>
            <a:off x="693812" y="780779"/>
            <a:ext cx="10890885" cy="3894454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  <a:tabLst>
                <a:tab pos="526415" algn="l"/>
              </a:tabLst>
            </a:pPr>
            <a:r>
              <a:rPr sz="2800" b="1" dirty="0">
                <a:solidFill>
                  <a:srgbClr val="FF0000"/>
                </a:solidFill>
                <a:latin typeface="Wingdings"/>
                <a:cs typeface="Wingdings"/>
              </a:rPr>
              <a:t>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Stale Cache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2800" dirty="0">
                <a:latin typeface="Arial"/>
                <a:cs typeface="Arial"/>
              </a:rPr>
              <a:t>C1 has the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stale </a:t>
            </a:r>
            <a:r>
              <a:rPr sz="2800" dirty="0">
                <a:latin typeface="Arial"/>
                <a:cs typeface="Arial"/>
              </a:rPr>
              <a:t>F[v1] in its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cache.</a:t>
            </a:r>
          </a:p>
          <a:p>
            <a:pPr marL="755650" marR="1061720" indent="-285750">
              <a:lnSpc>
                <a:spcPct val="100000"/>
              </a:lnSpc>
              <a:spcBef>
                <a:spcPts val="590"/>
              </a:spcBef>
              <a:buFont typeface="Arial"/>
              <a:buChar char="–"/>
              <a:tabLst>
                <a:tab pos="755650" algn="l"/>
              </a:tabLst>
            </a:pPr>
            <a:r>
              <a:rPr sz="2400" b="1" spc="-5" dirty="0">
                <a:latin typeface="Arial"/>
                <a:cs typeface="Arial"/>
              </a:rPr>
              <a:t>Solution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dirty="0">
                <a:latin typeface="Arial"/>
                <a:cs typeface="Arial"/>
              </a:rPr>
              <a:t>NFS </a:t>
            </a:r>
            <a:r>
              <a:rPr sz="2400" spc="-5" dirty="0">
                <a:latin typeface="Arial"/>
                <a:cs typeface="Arial"/>
              </a:rPr>
              <a:t>clients </a:t>
            </a:r>
            <a:r>
              <a:rPr sz="2400" dirty="0">
                <a:solidFill>
                  <a:srgbClr val="750E6C"/>
                </a:solidFill>
                <a:latin typeface="Arial"/>
                <a:cs typeface="Arial"/>
              </a:rPr>
              <a:t>first </a:t>
            </a:r>
            <a:r>
              <a:rPr sz="2400" spc="-5" dirty="0">
                <a:solidFill>
                  <a:srgbClr val="750E6C"/>
                </a:solidFill>
                <a:latin typeface="Arial"/>
                <a:cs typeface="Arial"/>
              </a:rPr>
              <a:t>check </a:t>
            </a:r>
            <a:r>
              <a:rPr sz="2400" spc="-5" dirty="0">
                <a:latin typeface="Arial"/>
                <a:cs typeface="Arial"/>
              </a:rPr>
              <a:t>whether a file has  changed before using </a:t>
            </a:r>
            <a:r>
              <a:rPr sz="2400" dirty="0">
                <a:latin typeface="Arial"/>
                <a:cs typeface="Arial"/>
              </a:rPr>
              <a:t>its </a:t>
            </a:r>
            <a:r>
              <a:rPr sz="2400" spc="-5" dirty="0">
                <a:latin typeface="Arial"/>
                <a:cs typeface="Arial"/>
              </a:rPr>
              <a:t>cached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contents.</a:t>
            </a:r>
            <a:endParaRPr sz="2400" dirty="0">
              <a:latin typeface="Arial"/>
              <a:cs typeface="Arial"/>
            </a:endParaRPr>
          </a:p>
          <a:p>
            <a:pPr marL="755650" marR="219710" indent="-28575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755650" algn="l"/>
              </a:tabLst>
            </a:pPr>
            <a:r>
              <a:rPr sz="2400" b="1" dirty="0">
                <a:latin typeface="Arial"/>
                <a:cs typeface="Arial"/>
              </a:rPr>
              <a:t>How? </a:t>
            </a:r>
            <a:r>
              <a:rPr sz="2400" spc="-5" dirty="0">
                <a:latin typeface="Arial"/>
                <a:cs typeface="Arial"/>
              </a:rPr>
              <a:t>Issuing a </a:t>
            </a:r>
            <a:r>
              <a:rPr sz="2400" b="1" dirty="0">
                <a:latin typeface="Consolas"/>
                <a:cs typeface="Consolas"/>
              </a:rPr>
              <a:t>GETATTR</a:t>
            </a:r>
            <a:r>
              <a:rPr sz="2400" b="1" spc="-580" dirty="0">
                <a:latin typeface="Consolas"/>
                <a:cs typeface="Consolas"/>
              </a:rPr>
              <a:t> </a:t>
            </a:r>
            <a:r>
              <a:rPr sz="2400" spc="-5" dirty="0">
                <a:latin typeface="Arial"/>
                <a:cs typeface="Arial"/>
              </a:rPr>
              <a:t>request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server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know when  the file was last modified </a:t>
            </a:r>
            <a:r>
              <a:rPr sz="2400" dirty="0">
                <a:latin typeface="Arial"/>
                <a:cs typeface="Arial"/>
              </a:rPr>
              <a:t>(but </a:t>
            </a:r>
            <a:r>
              <a:rPr sz="2400" spc="-5" dirty="0">
                <a:latin typeface="Arial"/>
                <a:cs typeface="Arial"/>
              </a:rPr>
              <a:t>raise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flooding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400" spc="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nsolas"/>
                <a:cs typeface="Consolas"/>
              </a:rPr>
              <a:t>GETATTR</a:t>
            </a:r>
            <a:r>
              <a:rPr sz="2400" dirty="0">
                <a:latin typeface="Arial"/>
                <a:cs typeface="Arial"/>
              </a:rPr>
              <a:t>).</a:t>
            </a:r>
          </a:p>
          <a:p>
            <a:pPr marL="527050" marR="5080" indent="-514350">
              <a:lnSpc>
                <a:spcPct val="100000"/>
              </a:lnSpc>
              <a:spcBef>
                <a:spcPts val="720"/>
              </a:spcBef>
              <a:tabLst>
                <a:tab pos="526415" algn="l"/>
              </a:tabLst>
            </a:pPr>
            <a:r>
              <a:rPr sz="2800" b="1" dirty="0">
                <a:solidFill>
                  <a:srgbClr val="FF0000"/>
                </a:solidFill>
                <a:latin typeface="Wingdings"/>
                <a:cs typeface="Wingdings"/>
              </a:rPr>
              <a:t>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Update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Visibility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2800" dirty="0">
                <a:latin typeface="Arial"/>
                <a:cs typeface="Arial"/>
              </a:rPr>
              <a:t>The update from C2 is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sz="28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visible </a:t>
            </a:r>
            <a:r>
              <a:rPr sz="2800" dirty="0">
                <a:latin typeface="Arial"/>
                <a:cs typeface="Arial"/>
              </a:rPr>
              <a:t>to C3: C3 only gets old copy F[v1] from the</a:t>
            </a:r>
            <a:r>
              <a:rPr sz="2800" spc="-25" dirty="0">
                <a:latin typeface="Arial"/>
                <a:cs typeface="Arial"/>
              </a:rPr>
              <a:t> server.</a:t>
            </a:r>
            <a:endParaRPr sz="2800" dirty="0">
              <a:latin typeface="Arial"/>
              <a:cs typeface="Arial"/>
            </a:endParaRPr>
          </a:p>
          <a:p>
            <a:pPr marL="755650" marR="241935" indent="-285750">
              <a:lnSpc>
                <a:spcPct val="100000"/>
              </a:lnSpc>
              <a:spcBef>
                <a:spcPts val="585"/>
              </a:spcBef>
              <a:buFont typeface="Arial"/>
              <a:buChar char="–"/>
              <a:tabLst>
                <a:tab pos="755650" algn="l"/>
              </a:tabLst>
            </a:pPr>
            <a:r>
              <a:rPr sz="2400" b="1" spc="-5" dirty="0">
                <a:latin typeface="Arial"/>
                <a:cs typeface="Arial"/>
              </a:rPr>
              <a:t>Solution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dirty="0">
                <a:latin typeface="Arial"/>
                <a:cs typeface="Arial"/>
              </a:rPr>
              <a:t>NFS </a:t>
            </a:r>
            <a:r>
              <a:rPr sz="2400" spc="-5" dirty="0">
                <a:latin typeface="Arial"/>
                <a:cs typeface="Arial"/>
              </a:rPr>
              <a:t>clients </a:t>
            </a:r>
            <a:r>
              <a:rPr sz="2400" dirty="0">
                <a:latin typeface="Arial"/>
                <a:cs typeface="Arial"/>
              </a:rPr>
              <a:t>(C2) </a:t>
            </a:r>
            <a:r>
              <a:rPr sz="2400" spc="-5" dirty="0">
                <a:latin typeface="Arial"/>
                <a:cs typeface="Arial"/>
              </a:rPr>
              <a:t>implement </a:t>
            </a:r>
            <a:r>
              <a:rPr sz="2400" spc="-5" dirty="0">
                <a:solidFill>
                  <a:srgbClr val="750E6C"/>
                </a:solidFill>
                <a:latin typeface="Arial"/>
                <a:cs typeface="Arial"/>
              </a:rPr>
              <a:t>flush-on-close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-5" dirty="0">
                <a:latin typeface="Arial"/>
                <a:cs typeface="Arial"/>
              </a:rPr>
              <a:t>ensure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a subsequent open will </a:t>
            </a:r>
            <a:r>
              <a:rPr sz="2400" dirty="0">
                <a:latin typeface="Arial"/>
                <a:cs typeface="Arial"/>
              </a:rPr>
              <a:t>get the latest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version.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DD426067-274E-4621-BE39-BE0C9FF56661}"/>
              </a:ext>
            </a:extLst>
          </p:cNvPr>
          <p:cNvSpPr txBox="1"/>
          <p:nvPr/>
        </p:nvSpPr>
        <p:spPr>
          <a:xfrm>
            <a:off x="2277988" y="5812694"/>
            <a:ext cx="9404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271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Stale  Cache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466CE8A-51F1-43E9-B6B3-D494632F70A4}"/>
              </a:ext>
            </a:extLst>
          </p:cNvPr>
          <p:cNvSpPr txBox="1"/>
          <p:nvPr/>
        </p:nvSpPr>
        <p:spPr>
          <a:xfrm>
            <a:off x="8944135" y="5837901"/>
            <a:ext cx="1273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7314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Update  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isi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ility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6741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dirty="0"/>
              <a:t>O</a:t>
            </a:r>
            <a:r>
              <a:rPr lang="en-US" altLang="zh-TW" sz="3600" b="1" spc="-15" dirty="0"/>
              <a:t>u</a:t>
            </a:r>
            <a:r>
              <a:rPr lang="en-US" altLang="zh-TW" sz="3600" b="1" dirty="0"/>
              <a:t>tli</a:t>
            </a:r>
            <a:r>
              <a:rPr lang="en-US" altLang="zh-TW" sz="3600" b="1" spc="-15" dirty="0"/>
              <a:t>n</a:t>
            </a:r>
            <a:r>
              <a:rPr lang="en-US" altLang="zh-TW" sz="3600" b="1" dirty="0"/>
              <a:t>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Network File System</a:t>
            </a:r>
            <a:r>
              <a:rPr lang="en-US" altLang="zh-TW" sz="28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(NFS)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Client-Server</a:t>
            </a:r>
            <a:r>
              <a:rPr lang="en-US" altLang="zh-TW" sz="2400" spc="1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Model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NFSv2: </a:t>
            </a: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A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Stateless File</a:t>
            </a:r>
            <a:r>
              <a:rPr lang="en-US" altLang="zh-TW" sz="2400" spc="-26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Protocol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Handling Server</a:t>
            </a:r>
            <a:r>
              <a:rPr lang="en-US" altLang="zh-TW" sz="2400" spc="2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Failures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Client-side Caching </a:t>
            </a: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/</a:t>
            </a:r>
            <a:r>
              <a:rPr lang="en-US" altLang="zh-TW" sz="2400" spc="4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1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Buffering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latin typeface="Arial"/>
                <a:cs typeface="Arial"/>
              </a:rPr>
              <a:t>Server-side Caching </a:t>
            </a:r>
            <a:r>
              <a:rPr lang="en-US" altLang="zh-TW" sz="2400" dirty="0">
                <a:latin typeface="Arial"/>
                <a:cs typeface="Arial"/>
              </a:rPr>
              <a:t>/</a:t>
            </a:r>
            <a:r>
              <a:rPr lang="en-US" altLang="zh-TW" sz="2400" spc="50" dirty="0">
                <a:latin typeface="Arial"/>
                <a:cs typeface="Arial"/>
              </a:rPr>
              <a:t> </a:t>
            </a:r>
            <a:r>
              <a:rPr lang="en-US" altLang="zh-TW" sz="2400" spc="-10" dirty="0">
                <a:latin typeface="Arial"/>
                <a:cs typeface="Arial"/>
              </a:rPr>
              <a:t>Buffering</a:t>
            </a: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The Google File System</a:t>
            </a:r>
            <a:r>
              <a:rPr lang="en-US" altLang="zh-TW" sz="2800" spc="-2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(GFS)</a:t>
            </a: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Design Considerations and</a:t>
            </a:r>
            <a:r>
              <a:rPr lang="en-US" altLang="zh-TW" sz="2400" spc="-3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Assumptions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GFS</a:t>
            </a:r>
            <a:r>
              <a:rPr lang="en-US" altLang="zh-TW" sz="2400" spc="-15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Architecture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Record</a:t>
            </a:r>
            <a:r>
              <a:rPr lang="en-US" altLang="zh-TW" sz="2400" spc="-13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Appends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Relaxed</a:t>
            </a:r>
            <a:r>
              <a:rPr lang="en-US" altLang="zh-TW" sz="2400" spc="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Consistency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21</a:t>
            </a:fld>
            <a:endParaRPr lang="zh-TW" altLang="en-US" dirty="0">
              <a:uFillTx/>
            </a:endParaRPr>
          </a:p>
        </p:txBody>
      </p:sp>
      <p:sp>
        <p:nvSpPr>
          <p:cNvPr id="37" name="object 5">
            <a:extLst>
              <a:ext uri="{FF2B5EF4-FFF2-40B4-BE49-F238E27FC236}">
                <a16:creationId xmlns:a16="http://schemas.microsoft.com/office/drawing/2014/main" id="{193E732E-1059-47E5-BACA-37F009C9B8E7}"/>
              </a:ext>
            </a:extLst>
          </p:cNvPr>
          <p:cNvSpPr/>
          <p:nvPr/>
        </p:nvSpPr>
        <p:spPr>
          <a:xfrm>
            <a:off x="8975114" y="5289820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4">
                <a:moveTo>
                  <a:pt x="0" y="0"/>
                </a:moveTo>
                <a:lnTo>
                  <a:pt x="2197734" y="0"/>
                </a:lnTo>
              </a:path>
            </a:pathLst>
          </a:custGeom>
          <a:ln w="19050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6">
            <a:extLst>
              <a:ext uri="{FF2B5EF4-FFF2-40B4-BE49-F238E27FC236}">
                <a16:creationId xmlns:a16="http://schemas.microsoft.com/office/drawing/2014/main" id="{AC26CBCA-EC11-43DC-9900-87EE2E306067}"/>
              </a:ext>
            </a:extLst>
          </p:cNvPr>
          <p:cNvSpPr/>
          <p:nvPr/>
        </p:nvSpPr>
        <p:spPr>
          <a:xfrm>
            <a:off x="8974732" y="1015382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7">
            <a:extLst>
              <a:ext uri="{FF2B5EF4-FFF2-40B4-BE49-F238E27FC236}">
                <a16:creationId xmlns:a16="http://schemas.microsoft.com/office/drawing/2014/main" id="{7332285F-0739-4E5B-A185-C924ABAFBCE2}"/>
              </a:ext>
            </a:extLst>
          </p:cNvPr>
          <p:cNvSpPr txBox="1"/>
          <p:nvPr/>
        </p:nvSpPr>
        <p:spPr>
          <a:xfrm>
            <a:off x="9316363" y="1091074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8">
            <a:extLst>
              <a:ext uri="{FF2B5EF4-FFF2-40B4-BE49-F238E27FC236}">
                <a16:creationId xmlns:a16="http://schemas.microsoft.com/office/drawing/2014/main" id="{C71BCD94-024B-4B69-AFD1-99FC9207A87D}"/>
              </a:ext>
            </a:extLst>
          </p:cNvPr>
          <p:cNvSpPr txBox="1"/>
          <p:nvPr/>
        </p:nvSpPr>
        <p:spPr>
          <a:xfrm>
            <a:off x="8974732" y="2204864"/>
            <a:ext cx="2197735" cy="559435"/>
          </a:xfrm>
          <a:prstGeom prst="rect">
            <a:avLst/>
          </a:prstGeom>
          <a:solidFill>
            <a:srgbClr val="B9DDE0"/>
          </a:solidFill>
          <a:ln w="76200">
            <a:solidFill>
              <a:srgbClr val="FF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latin typeface="Arial"/>
                <a:cs typeface="Arial"/>
              </a:rPr>
              <a:t>File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9">
            <a:extLst>
              <a:ext uri="{FF2B5EF4-FFF2-40B4-BE49-F238E27FC236}">
                <a16:creationId xmlns:a16="http://schemas.microsoft.com/office/drawing/2014/main" id="{4A3B55B7-DE9B-4480-99F2-9AF3C0E9F931}"/>
              </a:ext>
            </a:extLst>
          </p:cNvPr>
          <p:cNvSpPr/>
          <p:nvPr/>
        </p:nvSpPr>
        <p:spPr>
          <a:xfrm>
            <a:off x="8974732" y="3304430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5"/>
                </a:moveTo>
                <a:lnTo>
                  <a:pt x="2197607" y="558545"/>
                </a:lnTo>
                <a:lnTo>
                  <a:pt x="2197607" y="0"/>
                </a:lnTo>
                <a:lnTo>
                  <a:pt x="0" y="0"/>
                </a:lnTo>
                <a:lnTo>
                  <a:pt x="0" y="558545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0">
            <a:extLst>
              <a:ext uri="{FF2B5EF4-FFF2-40B4-BE49-F238E27FC236}">
                <a16:creationId xmlns:a16="http://schemas.microsoft.com/office/drawing/2014/main" id="{6E9B4369-35A8-45A7-A9FE-FAF386B876C5}"/>
              </a:ext>
            </a:extLst>
          </p:cNvPr>
          <p:cNvSpPr txBox="1"/>
          <p:nvPr/>
        </p:nvSpPr>
        <p:spPr>
          <a:xfrm>
            <a:off x="9265308" y="3380122"/>
            <a:ext cx="1617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Block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CD5399BD-92A1-4AE1-819B-DE01B73B3617}"/>
              </a:ext>
            </a:extLst>
          </p:cNvPr>
          <p:cNvSpPr/>
          <p:nvPr/>
        </p:nvSpPr>
        <p:spPr>
          <a:xfrm>
            <a:off x="8974732" y="4403233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2">
            <a:extLst>
              <a:ext uri="{FF2B5EF4-FFF2-40B4-BE49-F238E27FC236}">
                <a16:creationId xmlns:a16="http://schemas.microsoft.com/office/drawing/2014/main" id="{DDD3F0C8-2FB1-4920-B929-63F1A3E11201}"/>
              </a:ext>
            </a:extLst>
          </p:cNvPr>
          <p:cNvSpPr txBox="1"/>
          <p:nvPr/>
        </p:nvSpPr>
        <p:spPr>
          <a:xfrm>
            <a:off x="9146436" y="4479179"/>
            <a:ext cx="185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Device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Driver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08ACF133-CD12-4C0E-A5DF-F45ECA14084D}"/>
              </a:ext>
            </a:extLst>
          </p:cNvPr>
          <p:cNvSpPr/>
          <p:nvPr/>
        </p:nvSpPr>
        <p:spPr>
          <a:xfrm>
            <a:off x="8974732" y="5615575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4">
            <a:extLst>
              <a:ext uri="{FF2B5EF4-FFF2-40B4-BE49-F238E27FC236}">
                <a16:creationId xmlns:a16="http://schemas.microsoft.com/office/drawing/2014/main" id="{1E020F6A-39C6-446D-AADB-EE0D04644D07}"/>
              </a:ext>
            </a:extLst>
          </p:cNvPr>
          <p:cNvSpPr txBox="1"/>
          <p:nvPr/>
        </p:nvSpPr>
        <p:spPr>
          <a:xfrm>
            <a:off x="9351415" y="5691522"/>
            <a:ext cx="1446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I/O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7" name="object 15">
            <a:extLst>
              <a:ext uri="{FF2B5EF4-FFF2-40B4-BE49-F238E27FC236}">
                <a16:creationId xmlns:a16="http://schemas.microsoft.com/office/drawing/2014/main" id="{13E0B960-A006-4314-90DE-981367C0F4EE}"/>
              </a:ext>
            </a:extLst>
          </p:cNvPr>
          <p:cNvSpPr/>
          <p:nvPr/>
        </p:nvSpPr>
        <p:spPr>
          <a:xfrm>
            <a:off x="9848746" y="1568594"/>
            <a:ext cx="449579" cy="655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6">
            <a:extLst>
              <a:ext uri="{FF2B5EF4-FFF2-40B4-BE49-F238E27FC236}">
                <a16:creationId xmlns:a16="http://schemas.microsoft.com/office/drawing/2014/main" id="{CD1C06D4-D8F7-4A04-AE6A-3C1F9793A097}"/>
              </a:ext>
            </a:extLst>
          </p:cNvPr>
          <p:cNvSpPr/>
          <p:nvPr/>
        </p:nvSpPr>
        <p:spPr>
          <a:xfrm>
            <a:off x="9848746" y="2764172"/>
            <a:ext cx="449580" cy="542925"/>
          </a:xfrm>
          <a:custGeom>
            <a:avLst/>
            <a:gdLst/>
            <a:ahLst/>
            <a:cxnLst/>
            <a:rect l="l" t="t" r="r" b="b"/>
            <a:pathLst>
              <a:path w="449579" h="542925">
                <a:moveTo>
                  <a:pt x="449579" y="317753"/>
                </a:moveTo>
                <a:lnTo>
                  <a:pt x="0" y="317753"/>
                </a:lnTo>
                <a:lnTo>
                  <a:pt x="224789" y="542544"/>
                </a:lnTo>
                <a:lnTo>
                  <a:pt x="449579" y="317753"/>
                </a:lnTo>
                <a:close/>
              </a:path>
              <a:path w="449579" h="542925">
                <a:moveTo>
                  <a:pt x="337184" y="224789"/>
                </a:moveTo>
                <a:lnTo>
                  <a:pt x="112395" y="224789"/>
                </a:lnTo>
                <a:lnTo>
                  <a:pt x="112395" y="317753"/>
                </a:lnTo>
                <a:lnTo>
                  <a:pt x="337184" y="317753"/>
                </a:lnTo>
                <a:lnTo>
                  <a:pt x="337184" y="224789"/>
                </a:lnTo>
                <a:close/>
              </a:path>
              <a:path w="449579" h="542925">
                <a:moveTo>
                  <a:pt x="224789" y="0"/>
                </a:moveTo>
                <a:lnTo>
                  <a:pt x="0" y="224789"/>
                </a:lnTo>
                <a:lnTo>
                  <a:pt x="449579" y="224789"/>
                </a:lnTo>
                <a:lnTo>
                  <a:pt x="224789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7">
            <a:extLst>
              <a:ext uri="{FF2B5EF4-FFF2-40B4-BE49-F238E27FC236}">
                <a16:creationId xmlns:a16="http://schemas.microsoft.com/office/drawing/2014/main" id="{4FD24125-AC4F-4EC2-98B6-EE5A21E08DE8}"/>
              </a:ext>
            </a:extLst>
          </p:cNvPr>
          <p:cNvSpPr/>
          <p:nvPr/>
        </p:nvSpPr>
        <p:spPr>
          <a:xfrm>
            <a:off x="9848746" y="3862975"/>
            <a:ext cx="449580" cy="542925"/>
          </a:xfrm>
          <a:custGeom>
            <a:avLst/>
            <a:gdLst/>
            <a:ahLst/>
            <a:cxnLst/>
            <a:rect l="l" t="t" r="r" b="b"/>
            <a:pathLst>
              <a:path w="449579" h="542925">
                <a:moveTo>
                  <a:pt x="449579" y="317754"/>
                </a:moveTo>
                <a:lnTo>
                  <a:pt x="0" y="317754"/>
                </a:lnTo>
                <a:lnTo>
                  <a:pt x="224789" y="542544"/>
                </a:lnTo>
                <a:lnTo>
                  <a:pt x="449579" y="317754"/>
                </a:lnTo>
                <a:close/>
              </a:path>
              <a:path w="449579" h="542925">
                <a:moveTo>
                  <a:pt x="337184" y="224790"/>
                </a:moveTo>
                <a:lnTo>
                  <a:pt x="112395" y="224790"/>
                </a:lnTo>
                <a:lnTo>
                  <a:pt x="112395" y="317754"/>
                </a:lnTo>
                <a:lnTo>
                  <a:pt x="337184" y="317754"/>
                </a:lnTo>
                <a:lnTo>
                  <a:pt x="337184" y="224790"/>
                </a:lnTo>
                <a:close/>
              </a:path>
              <a:path w="449579" h="542925">
                <a:moveTo>
                  <a:pt x="224789" y="0"/>
                </a:moveTo>
                <a:lnTo>
                  <a:pt x="0" y="224790"/>
                </a:lnTo>
                <a:lnTo>
                  <a:pt x="449579" y="224790"/>
                </a:lnTo>
                <a:lnTo>
                  <a:pt x="224789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8">
            <a:extLst>
              <a:ext uri="{FF2B5EF4-FFF2-40B4-BE49-F238E27FC236}">
                <a16:creationId xmlns:a16="http://schemas.microsoft.com/office/drawing/2014/main" id="{552E1701-2B9C-44CF-9851-9D47816188D5}"/>
              </a:ext>
            </a:extLst>
          </p:cNvPr>
          <p:cNvSpPr/>
          <p:nvPr/>
        </p:nvSpPr>
        <p:spPr>
          <a:xfrm>
            <a:off x="9848746" y="4961780"/>
            <a:ext cx="449579" cy="6553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9">
            <a:extLst>
              <a:ext uri="{FF2B5EF4-FFF2-40B4-BE49-F238E27FC236}">
                <a16:creationId xmlns:a16="http://schemas.microsoft.com/office/drawing/2014/main" id="{FB3A1C49-DFC2-426F-BAEE-75F26394B882}"/>
              </a:ext>
            </a:extLst>
          </p:cNvPr>
          <p:cNvSpPr txBox="1"/>
          <p:nvPr/>
        </p:nvSpPr>
        <p:spPr>
          <a:xfrm>
            <a:off x="8962414" y="1613806"/>
            <a:ext cx="22231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5760" algn="l"/>
              </a:tabLst>
            </a:pPr>
            <a:r>
              <a:rPr sz="1800" u="heavy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	</a:t>
            </a:r>
            <a:r>
              <a:rPr sz="1800" u="heavy" spc="-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User</a:t>
            </a:r>
            <a:r>
              <a:rPr sz="1800" u="heavy" spc="220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1457325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20">
            <a:extLst>
              <a:ext uri="{FF2B5EF4-FFF2-40B4-BE49-F238E27FC236}">
                <a16:creationId xmlns:a16="http://schemas.microsoft.com/office/drawing/2014/main" id="{8A1AC066-AEB9-4405-8E67-C0D0F39AD2A5}"/>
              </a:ext>
            </a:extLst>
          </p:cNvPr>
          <p:cNvSpPr txBox="1"/>
          <p:nvPr/>
        </p:nvSpPr>
        <p:spPr>
          <a:xfrm>
            <a:off x="9410596" y="512970"/>
            <a:ext cx="13277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Arial"/>
                <a:cs typeface="Arial"/>
              </a:rPr>
              <a:t>I/O</a:t>
            </a:r>
            <a:r>
              <a:rPr sz="2400" b="1" i="1" spc="-90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612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E382329-8197-49EF-A202-9CCE77DDFAF5}"/>
              </a:ext>
            </a:extLst>
          </p:cNvPr>
          <p:cNvSpPr/>
          <p:nvPr/>
        </p:nvSpPr>
        <p:spPr>
          <a:xfrm>
            <a:off x="1620791" y="4365104"/>
            <a:ext cx="9010126" cy="2463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>
              <a:uFillTx/>
            </a:endParaRPr>
          </a:p>
        </p:txBody>
      </p:sp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Server-side Caching / Buffering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22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The file server can also cache read/write</a:t>
            </a:r>
            <a:r>
              <a:rPr lang="en-US" altLang="zh-TW" sz="2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requests.</a:t>
            </a:r>
            <a:endParaRPr lang="en-US" altLang="zh-TW"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10" dirty="0">
                <a:solidFill>
                  <a:srgbClr val="750E6C"/>
                </a:solidFill>
                <a:latin typeface="Arial"/>
                <a:cs typeface="Arial"/>
              </a:rPr>
              <a:t>Write </a:t>
            </a:r>
            <a:r>
              <a:rPr lang="en-US" altLang="zh-TW" sz="2800" spc="-5" dirty="0">
                <a:solidFill>
                  <a:srgbClr val="750E6C"/>
                </a:solidFill>
                <a:latin typeface="Arial"/>
                <a:cs typeface="Arial"/>
              </a:rPr>
              <a:t>buffering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needs to be carefully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implemented:</a:t>
            </a:r>
            <a:endParaRPr lang="en-US" altLang="zh-TW" sz="2800" dirty="0">
              <a:latin typeface="Arial"/>
              <a:cs typeface="Arial"/>
            </a:endParaRPr>
          </a:p>
          <a:p>
            <a:pPr marL="755650" marR="22987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The server </a:t>
            </a:r>
            <a:r>
              <a:rPr lang="en-US" altLang="zh-TW" sz="2400" b="1" spc="-5" dirty="0">
                <a:solidFill>
                  <a:srgbClr val="FF0000"/>
                </a:solidFill>
                <a:latin typeface="Arial"/>
                <a:cs typeface="Arial"/>
              </a:rPr>
              <a:t>must commit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each write before </a:t>
            </a:r>
            <a:r>
              <a:rPr lang="en-US" altLang="zh-TW" sz="2400" spc="-5">
                <a:solidFill>
                  <a:srgbClr val="333333"/>
                </a:solidFill>
                <a:latin typeface="Arial"/>
                <a:cs typeface="Arial"/>
              </a:rPr>
              <a:t>informing </a:t>
            </a:r>
            <a:r>
              <a:rPr lang="en-US" altLang="zh-TW" sz="240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client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lang="en-US" altLang="zh-TW" sz="24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success.</a:t>
            </a: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16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avoid write becoming the performance</a:t>
            </a:r>
            <a:r>
              <a:rPr lang="en-US" altLang="zh-TW" sz="2800" spc="1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bottleneck:</a:t>
            </a:r>
            <a:endParaRPr lang="en-US" altLang="zh-TW" sz="2800" dirty="0">
              <a:latin typeface="Arial"/>
              <a:cs typeface="Arial"/>
            </a:endParaRPr>
          </a:p>
          <a:p>
            <a:pPr marL="755650" marR="50292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The server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may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use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battery-backed memory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or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log-  structured approach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improve write</a:t>
            </a:r>
            <a:r>
              <a:rPr lang="en-US" altLang="zh-TW" sz="2400" spc="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performance.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4D40D591-C1BF-4180-8542-50AF6C92694A}"/>
              </a:ext>
            </a:extLst>
          </p:cNvPr>
          <p:cNvSpPr/>
          <p:nvPr/>
        </p:nvSpPr>
        <p:spPr>
          <a:xfrm>
            <a:off x="4449242" y="5646406"/>
            <a:ext cx="3407936" cy="1112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9484C830-703A-41D0-A619-E3D5D6D2FDF4}"/>
              </a:ext>
            </a:extLst>
          </p:cNvPr>
          <p:cNvSpPr/>
          <p:nvPr/>
        </p:nvSpPr>
        <p:spPr>
          <a:xfrm>
            <a:off x="1738383" y="4437112"/>
            <a:ext cx="8829652" cy="746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740EE967-E259-414C-9037-26F9E7C525D1}"/>
              </a:ext>
            </a:extLst>
          </p:cNvPr>
          <p:cNvSpPr/>
          <p:nvPr/>
        </p:nvSpPr>
        <p:spPr>
          <a:xfrm>
            <a:off x="5965651" y="5263120"/>
            <a:ext cx="396240" cy="304800"/>
          </a:xfrm>
          <a:custGeom>
            <a:avLst/>
            <a:gdLst/>
            <a:ahLst/>
            <a:cxnLst/>
            <a:rect l="l" t="t" r="r" b="b"/>
            <a:pathLst>
              <a:path w="396239" h="304800">
                <a:moveTo>
                  <a:pt x="396240" y="152400"/>
                </a:moveTo>
                <a:lnTo>
                  <a:pt x="0" y="152400"/>
                </a:lnTo>
                <a:lnTo>
                  <a:pt x="198120" y="304800"/>
                </a:lnTo>
                <a:lnTo>
                  <a:pt x="396240" y="152400"/>
                </a:lnTo>
                <a:close/>
              </a:path>
              <a:path w="396239" h="304800">
                <a:moveTo>
                  <a:pt x="297180" y="0"/>
                </a:moveTo>
                <a:lnTo>
                  <a:pt x="99060" y="0"/>
                </a:lnTo>
                <a:lnTo>
                  <a:pt x="99060" y="152400"/>
                </a:lnTo>
                <a:lnTo>
                  <a:pt x="297180" y="152400"/>
                </a:lnTo>
                <a:lnTo>
                  <a:pt x="2971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419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dirty="0"/>
              <a:t>O</a:t>
            </a:r>
            <a:r>
              <a:rPr lang="en-US" altLang="zh-TW" sz="3600" b="1" spc="-15" dirty="0"/>
              <a:t>u</a:t>
            </a:r>
            <a:r>
              <a:rPr lang="en-US" altLang="zh-TW" sz="3600" b="1" dirty="0"/>
              <a:t>tli</a:t>
            </a:r>
            <a:r>
              <a:rPr lang="en-US" altLang="zh-TW" sz="3600" b="1" spc="-15" dirty="0"/>
              <a:t>n</a:t>
            </a:r>
            <a:r>
              <a:rPr lang="en-US" altLang="zh-TW" sz="3600" b="1" dirty="0"/>
              <a:t>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Network File System</a:t>
            </a:r>
            <a:r>
              <a:rPr lang="en-US" altLang="zh-TW" sz="2800" spc="-2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(NFS)</a:t>
            </a:r>
            <a:endParaRPr lang="en-US" altLang="zh-TW" sz="28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Client-Server</a:t>
            </a:r>
            <a:r>
              <a:rPr lang="en-US" altLang="zh-TW" sz="2400" spc="1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Model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NFSv2: </a:t>
            </a: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A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Stateless File</a:t>
            </a:r>
            <a:r>
              <a:rPr lang="en-US" altLang="zh-TW" sz="2400" spc="-26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Protocol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Handling Server</a:t>
            </a:r>
            <a:r>
              <a:rPr lang="en-US" altLang="zh-TW" sz="2400" spc="2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Failures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Client-side Caching </a:t>
            </a: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/</a:t>
            </a:r>
            <a:r>
              <a:rPr lang="en-US" altLang="zh-TW" sz="2400" spc="4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1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Buffering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Server-side Caching </a:t>
            </a: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/</a:t>
            </a:r>
            <a:r>
              <a:rPr lang="en-US" altLang="zh-TW" sz="2400" spc="5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1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Buffering</a:t>
            </a: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/>
                <a:cs typeface="Arial"/>
              </a:rPr>
              <a:t>The Google File System</a:t>
            </a:r>
            <a:r>
              <a:rPr lang="en-US" altLang="zh-TW" sz="2800" spc="-25" dirty="0">
                <a:latin typeface="Arial"/>
                <a:cs typeface="Arial"/>
              </a:rPr>
              <a:t> </a:t>
            </a:r>
            <a:r>
              <a:rPr lang="en-US" altLang="zh-TW" sz="2800" dirty="0">
                <a:latin typeface="Arial"/>
                <a:cs typeface="Arial"/>
              </a:rPr>
              <a:t>(GFS)</a:t>
            </a: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latin typeface="Arial"/>
                <a:cs typeface="Arial"/>
              </a:rPr>
              <a:t>Design Considerations and</a:t>
            </a:r>
            <a:r>
              <a:rPr lang="en-US" altLang="zh-TW" sz="2400" spc="-35" dirty="0">
                <a:latin typeface="Arial"/>
                <a:cs typeface="Arial"/>
              </a:rPr>
              <a:t> </a:t>
            </a:r>
            <a:r>
              <a:rPr lang="en-US" altLang="zh-TW" sz="2400" spc="-5" dirty="0">
                <a:latin typeface="Arial"/>
                <a:cs typeface="Arial"/>
              </a:rPr>
              <a:t>Assumptions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latin typeface="Arial"/>
                <a:cs typeface="Arial"/>
              </a:rPr>
              <a:t>GFS</a:t>
            </a:r>
            <a:r>
              <a:rPr lang="en-US" altLang="zh-TW" sz="2400" spc="-155" dirty="0">
                <a:latin typeface="Arial"/>
                <a:cs typeface="Arial"/>
              </a:rPr>
              <a:t> </a:t>
            </a:r>
            <a:r>
              <a:rPr lang="en-US" altLang="zh-TW" sz="2400" spc="-5" dirty="0">
                <a:latin typeface="Arial"/>
                <a:cs typeface="Arial"/>
              </a:rPr>
              <a:t>Architecture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latin typeface="Arial"/>
                <a:cs typeface="Arial"/>
              </a:rPr>
              <a:t>Record</a:t>
            </a:r>
            <a:r>
              <a:rPr lang="en-US" altLang="zh-TW" sz="2400" spc="-130" dirty="0">
                <a:latin typeface="Arial"/>
                <a:cs typeface="Arial"/>
              </a:rPr>
              <a:t> </a:t>
            </a:r>
            <a:r>
              <a:rPr lang="en-US" altLang="zh-TW" sz="2400" spc="-5" dirty="0">
                <a:latin typeface="Arial"/>
                <a:cs typeface="Arial"/>
              </a:rPr>
              <a:t>Appends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latin typeface="Arial"/>
                <a:cs typeface="Arial"/>
              </a:rPr>
              <a:t>Relaxed</a:t>
            </a:r>
            <a:r>
              <a:rPr lang="en-US" altLang="zh-TW" sz="2400" spc="5" dirty="0">
                <a:latin typeface="Arial"/>
                <a:cs typeface="Arial"/>
              </a:rPr>
              <a:t> </a:t>
            </a:r>
            <a:r>
              <a:rPr lang="en-US" altLang="zh-TW" sz="2400" spc="-5" dirty="0">
                <a:latin typeface="Arial"/>
                <a:cs typeface="Arial"/>
              </a:rPr>
              <a:t>Consistency</a:t>
            </a: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23</a:t>
            </a:fld>
            <a:endParaRPr lang="zh-TW" altLang="en-US" dirty="0">
              <a:uFillTx/>
            </a:endParaRPr>
          </a:p>
        </p:txBody>
      </p:sp>
      <p:sp>
        <p:nvSpPr>
          <p:cNvPr id="37" name="object 5">
            <a:extLst>
              <a:ext uri="{FF2B5EF4-FFF2-40B4-BE49-F238E27FC236}">
                <a16:creationId xmlns:a16="http://schemas.microsoft.com/office/drawing/2014/main" id="{193E732E-1059-47E5-BACA-37F009C9B8E7}"/>
              </a:ext>
            </a:extLst>
          </p:cNvPr>
          <p:cNvSpPr/>
          <p:nvPr/>
        </p:nvSpPr>
        <p:spPr>
          <a:xfrm>
            <a:off x="8975114" y="5289820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4">
                <a:moveTo>
                  <a:pt x="0" y="0"/>
                </a:moveTo>
                <a:lnTo>
                  <a:pt x="2197734" y="0"/>
                </a:lnTo>
              </a:path>
            </a:pathLst>
          </a:custGeom>
          <a:ln w="19050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6">
            <a:extLst>
              <a:ext uri="{FF2B5EF4-FFF2-40B4-BE49-F238E27FC236}">
                <a16:creationId xmlns:a16="http://schemas.microsoft.com/office/drawing/2014/main" id="{AC26CBCA-EC11-43DC-9900-87EE2E306067}"/>
              </a:ext>
            </a:extLst>
          </p:cNvPr>
          <p:cNvSpPr/>
          <p:nvPr/>
        </p:nvSpPr>
        <p:spPr>
          <a:xfrm>
            <a:off x="8974732" y="1015382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7">
            <a:extLst>
              <a:ext uri="{FF2B5EF4-FFF2-40B4-BE49-F238E27FC236}">
                <a16:creationId xmlns:a16="http://schemas.microsoft.com/office/drawing/2014/main" id="{7332285F-0739-4E5B-A185-C924ABAFBCE2}"/>
              </a:ext>
            </a:extLst>
          </p:cNvPr>
          <p:cNvSpPr txBox="1"/>
          <p:nvPr/>
        </p:nvSpPr>
        <p:spPr>
          <a:xfrm>
            <a:off x="9316363" y="1091074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8">
            <a:extLst>
              <a:ext uri="{FF2B5EF4-FFF2-40B4-BE49-F238E27FC236}">
                <a16:creationId xmlns:a16="http://schemas.microsoft.com/office/drawing/2014/main" id="{C71BCD94-024B-4B69-AFD1-99FC9207A87D}"/>
              </a:ext>
            </a:extLst>
          </p:cNvPr>
          <p:cNvSpPr txBox="1"/>
          <p:nvPr/>
        </p:nvSpPr>
        <p:spPr>
          <a:xfrm>
            <a:off x="8974732" y="2204864"/>
            <a:ext cx="2197735" cy="559435"/>
          </a:xfrm>
          <a:prstGeom prst="rect">
            <a:avLst/>
          </a:prstGeom>
          <a:solidFill>
            <a:srgbClr val="B9DDE0"/>
          </a:solidFill>
          <a:ln w="76200">
            <a:solidFill>
              <a:srgbClr val="FF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latin typeface="Arial"/>
                <a:cs typeface="Arial"/>
              </a:rPr>
              <a:t>File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9">
            <a:extLst>
              <a:ext uri="{FF2B5EF4-FFF2-40B4-BE49-F238E27FC236}">
                <a16:creationId xmlns:a16="http://schemas.microsoft.com/office/drawing/2014/main" id="{4A3B55B7-DE9B-4480-99F2-9AF3C0E9F931}"/>
              </a:ext>
            </a:extLst>
          </p:cNvPr>
          <p:cNvSpPr/>
          <p:nvPr/>
        </p:nvSpPr>
        <p:spPr>
          <a:xfrm>
            <a:off x="8974732" y="3304430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5"/>
                </a:moveTo>
                <a:lnTo>
                  <a:pt x="2197607" y="558545"/>
                </a:lnTo>
                <a:lnTo>
                  <a:pt x="2197607" y="0"/>
                </a:lnTo>
                <a:lnTo>
                  <a:pt x="0" y="0"/>
                </a:lnTo>
                <a:lnTo>
                  <a:pt x="0" y="558545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0">
            <a:extLst>
              <a:ext uri="{FF2B5EF4-FFF2-40B4-BE49-F238E27FC236}">
                <a16:creationId xmlns:a16="http://schemas.microsoft.com/office/drawing/2014/main" id="{6E9B4369-35A8-45A7-A9FE-FAF386B876C5}"/>
              </a:ext>
            </a:extLst>
          </p:cNvPr>
          <p:cNvSpPr txBox="1"/>
          <p:nvPr/>
        </p:nvSpPr>
        <p:spPr>
          <a:xfrm>
            <a:off x="9265308" y="3380122"/>
            <a:ext cx="1617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Block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CD5399BD-92A1-4AE1-819B-DE01B73B3617}"/>
              </a:ext>
            </a:extLst>
          </p:cNvPr>
          <p:cNvSpPr/>
          <p:nvPr/>
        </p:nvSpPr>
        <p:spPr>
          <a:xfrm>
            <a:off x="8974732" y="4403233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2">
            <a:extLst>
              <a:ext uri="{FF2B5EF4-FFF2-40B4-BE49-F238E27FC236}">
                <a16:creationId xmlns:a16="http://schemas.microsoft.com/office/drawing/2014/main" id="{DDD3F0C8-2FB1-4920-B929-63F1A3E11201}"/>
              </a:ext>
            </a:extLst>
          </p:cNvPr>
          <p:cNvSpPr txBox="1"/>
          <p:nvPr/>
        </p:nvSpPr>
        <p:spPr>
          <a:xfrm>
            <a:off x="9146436" y="4479179"/>
            <a:ext cx="185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Device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Driver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08ACF133-CD12-4C0E-A5DF-F45ECA14084D}"/>
              </a:ext>
            </a:extLst>
          </p:cNvPr>
          <p:cNvSpPr/>
          <p:nvPr/>
        </p:nvSpPr>
        <p:spPr>
          <a:xfrm>
            <a:off x="8974732" y="5615575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4">
            <a:extLst>
              <a:ext uri="{FF2B5EF4-FFF2-40B4-BE49-F238E27FC236}">
                <a16:creationId xmlns:a16="http://schemas.microsoft.com/office/drawing/2014/main" id="{1E020F6A-39C6-446D-AADB-EE0D04644D07}"/>
              </a:ext>
            </a:extLst>
          </p:cNvPr>
          <p:cNvSpPr txBox="1"/>
          <p:nvPr/>
        </p:nvSpPr>
        <p:spPr>
          <a:xfrm>
            <a:off x="9351415" y="5691522"/>
            <a:ext cx="1446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I/O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7" name="object 15">
            <a:extLst>
              <a:ext uri="{FF2B5EF4-FFF2-40B4-BE49-F238E27FC236}">
                <a16:creationId xmlns:a16="http://schemas.microsoft.com/office/drawing/2014/main" id="{13E0B960-A006-4314-90DE-981367C0F4EE}"/>
              </a:ext>
            </a:extLst>
          </p:cNvPr>
          <p:cNvSpPr/>
          <p:nvPr/>
        </p:nvSpPr>
        <p:spPr>
          <a:xfrm>
            <a:off x="9848746" y="1568594"/>
            <a:ext cx="449579" cy="655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6">
            <a:extLst>
              <a:ext uri="{FF2B5EF4-FFF2-40B4-BE49-F238E27FC236}">
                <a16:creationId xmlns:a16="http://schemas.microsoft.com/office/drawing/2014/main" id="{CD1C06D4-D8F7-4A04-AE6A-3C1F9793A097}"/>
              </a:ext>
            </a:extLst>
          </p:cNvPr>
          <p:cNvSpPr/>
          <p:nvPr/>
        </p:nvSpPr>
        <p:spPr>
          <a:xfrm>
            <a:off x="9848746" y="2764172"/>
            <a:ext cx="449580" cy="542925"/>
          </a:xfrm>
          <a:custGeom>
            <a:avLst/>
            <a:gdLst/>
            <a:ahLst/>
            <a:cxnLst/>
            <a:rect l="l" t="t" r="r" b="b"/>
            <a:pathLst>
              <a:path w="449579" h="542925">
                <a:moveTo>
                  <a:pt x="449579" y="317753"/>
                </a:moveTo>
                <a:lnTo>
                  <a:pt x="0" y="317753"/>
                </a:lnTo>
                <a:lnTo>
                  <a:pt x="224789" y="542544"/>
                </a:lnTo>
                <a:lnTo>
                  <a:pt x="449579" y="317753"/>
                </a:lnTo>
                <a:close/>
              </a:path>
              <a:path w="449579" h="542925">
                <a:moveTo>
                  <a:pt x="337184" y="224789"/>
                </a:moveTo>
                <a:lnTo>
                  <a:pt x="112395" y="224789"/>
                </a:lnTo>
                <a:lnTo>
                  <a:pt x="112395" y="317753"/>
                </a:lnTo>
                <a:lnTo>
                  <a:pt x="337184" y="317753"/>
                </a:lnTo>
                <a:lnTo>
                  <a:pt x="337184" y="224789"/>
                </a:lnTo>
                <a:close/>
              </a:path>
              <a:path w="449579" h="542925">
                <a:moveTo>
                  <a:pt x="224789" y="0"/>
                </a:moveTo>
                <a:lnTo>
                  <a:pt x="0" y="224789"/>
                </a:lnTo>
                <a:lnTo>
                  <a:pt x="449579" y="224789"/>
                </a:lnTo>
                <a:lnTo>
                  <a:pt x="224789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7">
            <a:extLst>
              <a:ext uri="{FF2B5EF4-FFF2-40B4-BE49-F238E27FC236}">
                <a16:creationId xmlns:a16="http://schemas.microsoft.com/office/drawing/2014/main" id="{4FD24125-AC4F-4EC2-98B6-EE5A21E08DE8}"/>
              </a:ext>
            </a:extLst>
          </p:cNvPr>
          <p:cNvSpPr/>
          <p:nvPr/>
        </p:nvSpPr>
        <p:spPr>
          <a:xfrm>
            <a:off x="9848746" y="3862975"/>
            <a:ext cx="449580" cy="542925"/>
          </a:xfrm>
          <a:custGeom>
            <a:avLst/>
            <a:gdLst/>
            <a:ahLst/>
            <a:cxnLst/>
            <a:rect l="l" t="t" r="r" b="b"/>
            <a:pathLst>
              <a:path w="449579" h="542925">
                <a:moveTo>
                  <a:pt x="449579" y="317754"/>
                </a:moveTo>
                <a:lnTo>
                  <a:pt x="0" y="317754"/>
                </a:lnTo>
                <a:lnTo>
                  <a:pt x="224789" y="542544"/>
                </a:lnTo>
                <a:lnTo>
                  <a:pt x="449579" y="317754"/>
                </a:lnTo>
                <a:close/>
              </a:path>
              <a:path w="449579" h="542925">
                <a:moveTo>
                  <a:pt x="337184" y="224790"/>
                </a:moveTo>
                <a:lnTo>
                  <a:pt x="112395" y="224790"/>
                </a:lnTo>
                <a:lnTo>
                  <a:pt x="112395" y="317754"/>
                </a:lnTo>
                <a:lnTo>
                  <a:pt x="337184" y="317754"/>
                </a:lnTo>
                <a:lnTo>
                  <a:pt x="337184" y="224790"/>
                </a:lnTo>
                <a:close/>
              </a:path>
              <a:path w="449579" h="542925">
                <a:moveTo>
                  <a:pt x="224789" y="0"/>
                </a:moveTo>
                <a:lnTo>
                  <a:pt x="0" y="224790"/>
                </a:lnTo>
                <a:lnTo>
                  <a:pt x="449579" y="224790"/>
                </a:lnTo>
                <a:lnTo>
                  <a:pt x="224789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8">
            <a:extLst>
              <a:ext uri="{FF2B5EF4-FFF2-40B4-BE49-F238E27FC236}">
                <a16:creationId xmlns:a16="http://schemas.microsoft.com/office/drawing/2014/main" id="{552E1701-2B9C-44CF-9851-9D47816188D5}"/>
              </a:ext>
            </a:extLst>
          </p:cNvPr>
          <p:cNvSpPr/>
          <p:nvPr/>
        </p:nvSpPr>
        <p:spPr>
          <a:xfrm>
            <a:off x="9848746" y="4961780"/>
            <a:ext cx="449579" cy="6553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9">
            <a:extLst>
              <a:ext uri="{FF2B5EF4-FFF2-40B4-BE49-F238E27FC236}">
                <a16:creationId xmlns:a16="http://schemas.microsoft.com/office/drawing/2014/main" id="{FB3A1C49-DFC2-426F-BAEE-75F26394B882}"/>
              </a:ext>
            </a:extLst>
          </p:cNvPr>
          <p:cNvSpPr txBox="1"/>
          <p:nvPr/>
        </p:nvSpPr>
        <p:spPr>
          <a:xfrm>
            <a:off x="8962414" y="1613806"/>
            <a:ext cx="22231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5760" algn="l"/>
              </a:tabLst>
            </a:pPr>
            <a:r>
              <a:rPr sz="1800" u="heavy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	</a:t>
            </a:r>
            <a:r>
              <a:rPr sz="1800" u="heavy" spc="-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User</a:t>
            </a:r>
            <a:r>
              <a:rPr sz="1800" u="heavy" spc="220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1457325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20">
            <a:extLst>
              <a:ext uri="{FF2B5EF4-FFF2-40B4-BE49-F238E27FC236}">
                <a16:creationId xmlns:a16="http://schemas.microsoft.com/office/drawing/2014/main" id="{8A1AC066-AEB9-4405-8E67-C0D0F39AD2A5}"/>
              </a:ext>
            </a:extLst>
          </p:cNvPr>
          <p:cNvSpPr txBox="1"/>
          <p:nvPr/>
        </p:nvSpPr>
        <p:spPr>
          <a:xfrm>
            <a:off x="9410596" y="512970"/>
            <a:ext cx="13277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Arial"/>
                <a:cs typeface="Arial"/>
              </a:rPr>
              <a:t>I/O</a:t>
            </a:r>
            <a:r>
              <a:rPr sz="2400" b="1" i="1" spc="-90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9365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Google File System (GFS)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24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GFS is a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scalable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distributed file system for</a:t>
            </a:r>
            <a:r>
              <a:rPr lang="en-US" altLang="zh-TW" sz="280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large  distributed data-intensive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applications.</a:t>
            </a:r>
            <a:endParaRPr lang="en-US" altLang="zh-TW"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33333"/>
              </a:buClr>
              <a:buFont typeface="Arial"/>
              <a:buChar char="•"/>
            </a:pPr>
            <a:endParaRPr lang="en-US" altLang="zh-TW" sz="4050" dirty="0">
              <a:latin typeface="Arial"/>
              <a:cs typeface="Arial"/>
            </a:endParaRPr>
          </a:p>
          <a:p>
            <a:pPr marL="355600" marR="503555" indent="-342900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GFS is driven by Google’s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specific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application  workloads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technological</a:t>
            </a:r>
            <a:r>
              <a:rPr lang="en-US" altLang="zh-TW" sz="2800" spc="10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environment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33"/>
              </a:buClr>
              <a:buFont typeface="Arial"/>
              <a:buChar char="•"/>
            </a:pPr>
            <a:endParaRPr lang="en-US" altLang="zh-TW" sz="405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As of 2003, multiple GFS clusters are</a:t>
            </a:r>
            <a:r>
              <a:rPr lang="en-US" altLang="zh-TW" sz="28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deployed: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Over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1000 storage</a:t>
            </a:r>
            <a:r>
              <a:rPr lang="en-US" altLang="zh-TW" sz="24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nodes;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Over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300TB disk</a:t>
            </a:r>
            <a:r>
              <a:rPr lang="en-US" altLang="zh-TW" sz="24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storage;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Heavily accessed by hundreds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lang="en-US" altLang="zh-TW" sz="2400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clients.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9037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Considerations and Assumptions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25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785"/>
              </a:spcBef>
              <a:buNone/>
              <a:tabLst>
                <a:tab pos="526415" algn="l"/>
              </a:tabLst>
            </a:pPr>
            <a:r>
              <a:rPr lang="en-US" altLang="zh-TW" sz="2800" dirty="0">
                <a:solidFill>
                  <a:srgbClr val="FF0000"/>
                </a:solidFill>
                <a:latin typeface="Wingdings"/>
                <a:cs typeface="Wingdings"/>
              </a:rPr>
              <a:t></a:t>
            </a:r>
            <a:r>
              <a:rPr lang="en-US" altLang="zh-TW" sz="28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Component failures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are the norm, not the</a:t>
            </a:r>
            <a:r>
              <a:rPr lang="en-US" altLang="zh-TW" sz="2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exception.</a:t>
            </a:r>
            <a:endParaRPr lang="en-US" altLang="zh-TW" sz="2800" dirty="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system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inexpensive components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that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often</a:t>
            </a:r>
            <a:r>
              <a:rPr lang="en-US" altLang="zh-TW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fail.</a:t>
            </a:r>
            <a:endParaRPr lang="en-US" altLang="zh-TW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660"/>
              </a:spcBef>
              <a:buNone/>
              <a:tabLst>
                <a:tab pos="526415" algn="l"/>
              </a:tabLst>
            </a:pPr>
            <a:r>
              <a:rPr lang="en-US" altLang="zh-TW" sz="2800" dirty="0">
                <a:solidFill>
                  <a:srgbClr val="750E6C"/>
                </a:solidFill>
                <a:latin typeface="Wingdings"/>
                <a:cs typeface="Wingdings"/>
              </a:rPr>
              <a:t></a:t>
            </a:r>
            <a:r>
              <a:rPr lang="en-US" altLang="zh-TW" sz="2800" dirty="0">
                <a:solidFill>
                  <a:srgbClr val="750E6C"/>
                </a:solidFill>
                <a:latin typeface="Times New Roman"/>
                <a:cs typeface="Times New Roman"/>
              </a:rPr>
              <a:t>	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Files are huge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: Multi-GB files are</a:t>
            </a:r>
            <a:r>
              <a:rPr lang="en-US" altLang="zh-TW" sz="2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common.</a:t>
            </a:r>
            <a:endParaRPr lang="en-US" altLang="zh-TW" sz="2800" dirty="0">
              <a:latin typeface="Arial"/>
              <a:cs typeface="Arial"/>
            </a:endParaRPr>
          </a:p>
          <a:p>
            <a:pPr marL="12700" marR="538480" indent="0">
              <a:lnSpc>
                <a:spcPct val="100000"/>
              </a:lnSpc>
              <a:spcBef>
                <a:spcPts val="675"/>
              </a:spcBef>
              <a:buNone/>
              <a:tabLst>
                <a:tab pos="526415" algn="l"/>
              </a:tabLst>
            </a:pPr>
            <a:r>
              <a:rPr lang="en-US" altLang="zh-TW" sz="2800" dirty="0">
                <a:solidFill>
                  <a:srgbClr val="750E6C"/>
                </a:solidFill>
                <a:latin typeface="Wingdings"/>
                <a:cs typeface="Wingdings"/>
              </a:rPr>
              <a:t></a:t>
            </a:r>
            <a:r>
              <a:rPr lang="en-US" altLang="zh-TW" sz="2800" dirty="0">
                <a:solidFill>
                  <a:srgbClr val="750E6C"/>
                </a:solidFill>
                <a:latin typeface="Times New Roman"/>
                <a:cs typeface="Times New Roman"/>
              </a:rPr>
              <a:t>	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Appending new data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is much more common than overwriting existing</a:t>
            </a:r>
            <a:r>
              <a:rPr lang="en-US" altLang="zh-TW" sz="2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data.</a:t>
            </a:r>
            <a:endParaRPr lang="en-US" altLang="zh-TW" sz="2800" dirty="0">
              <a:latin typeface="Arial"/>
              <a:cs typeface="Arial"/>
            </a:endParaRPr>
          </a:p>
          <a:p>
            <a:pPr marL="755650" marR="1033144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Random writes are uncommon; instead, clients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may </a:t>
            </a:r>
            <a:r>
              <a:rPr lang="en-US" altLang="zh-TW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750E6C"/>
                </a:solidFill>
                <a:latin typeface="Arial"/>
                <a:cs typeface="Arial"/>
              </a:rPr>
              <a:t>concurrently append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large, sequential writes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lang="en-US" altLang="zh-TW" spc="1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files.</a:t>
            </a:r>
            <a:endParaRPr lang="en-US" altLang="zh-TW" dirty="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520"/>
              </a:spcBef>
              <a:buChar char="–"/>
              <a:tabLst>
                <a:tab pos="75565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GFS</a:t>
            </a:r>
            <a:r>
              <a:rPr lang="en-US" altLang="zh-TW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fulfils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b="1" dirty="0">
                <a:latin typeface="Consolas"/>
                <a:cs typeface="Consolas"/>
              </a:rPr>
              <a:t>record</a:t>
            </a:r>
            <a:r>
              <a:rPr lang="en-US" altLang="zh-TW" b="1" spc="25" dirty="0">
                <a:latin typeface="Consolas"/>
                <a:cs typeface="Consolas"/>
              </a:rPr>
              <a:t> </a:t>
            </a:r>
            <a:r>
              <a:rPr lang="en-US" altLang="zh-TW" b="1" dirty="0">
                <a:latin typeface="Consolas"/>
                <a:cs typeface="Consolas"/>
              </a:rPr>
              <a:t>append</a:t>
            </a:r>
            <a:r>
              <a:rPr lang="en-US" altLang="zh-TW" b="1" spc="-645" dirty="0">
                <a:latin typeface="Consolas"/>
                <a:cs typeface="Consolas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lang="en-US" altLang="zh-TW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b="1" dirty="0">
                <a:latin typeface="Consolas"/>
                <a:cs typeface="Consolas"/>
              </a:rPr>
              <a:t>snapshot</a:t>
            </a:r>
            <a:r>
              <a:rPr lang="en-US" altLang="zh-TW" b="1" spc="-630" dirty="0">
                <a:latin typeface="Consolas"/>
                <a:cs typeface="Consolas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operations.</a:t>
            </a:r>
            <a:endParaRPr lang="en-US" altLang="zh-TW" dirty="0">
              <a:latin typeface="Arial"/>
              <a:cs typeface="Arial"/>
            </a:endParaRPr>
          </a:p>
          <a:p>
            <a:pPr marL="12700" marR="5080" indent="0">
              <a:lnSpc>
                <a:spcPct val="100000"/>
              </a:lnSpc>
              <a:spcBef>
                <a:spcPts val="720"/>
              </a:spcBef>
              <a:buNone/>
              <a:tabLst>
                <a:tab pos="526415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Wingdings"/>
                <a:cs typeface="Wingdings"/>
              </a:rPr>
              <a:t></a:t>
            </a:r>
            <a:r>
              <a:rPr lang="en-US" altLang="zh-TW" sz="28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The read workloads consist of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large streaming reads 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small random</a:t>
            </a:r>
            <a:r>
              <a:rPr lang="en-US" altLang="zh-TW" sz="2800" spc="10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reads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12700" marR="461645" indent="0">
              <a:lnSpc>
                <a:spcPct val="100000"/>
              </a:lnSpc>
              <a:spcBef>
                <a:spcPts val="670"/>
              </a:spcBef>
              <a:buNone/>
              <a:tabLst>
                <a:tab pos="526415" algn="l"/>
                <a:tab pos="218694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Wingdings"/>
                <a:cs typeface="Wingdings"/>
              </a:rPr>
              <a:t></a:t>
            </a:r>
            <a:r>
              <a:rPr lang="en-US" altLang="zh-TW" sz="28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It</a:t>
            </a:r>
            <a:r>
              <a:rPr lang="en-US" altLang="zh-TW" sz="2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lang="en-US" altLang="zh-TW" sz="2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more	critical to sustain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high bandwidth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rather than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low </a:t>
            </a:r>
            <a:r>
              <a:rPr lang="en-US" altLang="zh-TW" sz="2800" spc="-25" dirty="0">
                <a:solidFill>
                  <a:srgbClr val="FF0000"/>
                </a:solidFill>
                <a:latin typeface="Arial"/>
                <a:cs typeface="Arial"/>
              </a:rPr>
              <a:t>latency</a:t>
            </a:r>
            <a:r>
              <a:rPr lang="en-US" altLang="zh-TW" sz="2800" spc="-2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5350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dirty="0"/>
              <a:t>O</a:t>
            </a:r>
            <a:r>
              <a:rPr lang="en-US" altLang="zh-TW" sz="3600" b="1" spc="-15" dirty="0"/>
              <a:t>u</a:t>
            </a:r>
            <a:r>
              <a:rPr lang="en-US" altLang="zh-TW" sz="3600" b="1" dirty="0"/>
              <a:t>tli</a:t>
            </a:r>
            <a:r>
              <a:rPr lang="en-US" altLang="zh-TW" sz="3600" b="1" spc="-15" dirty="0"/>
              <a:t>n</a:t>
            </a:r>
            <a:r>
              <a:rPr lang="en-US" altLang="zh-TW" sz="3600" b="1" dirty="0"/>
              <a:t>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Network File System</a:t>
            </a:r>
            <a:r>
              <a:rPr lang="en-US" altLang="zh-TW" sz="2800" spc="-2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(NFS)</a:t>
            </a:r>
            <a:endParaRPr lang="en-US" altLang="zh-TW" sz="28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Client-Server</a:t>
            </a:r>
            <a:r>
              <a:rPr lang="en-US" altLang="zh-TW" sz="2400" spc="1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Model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NFSv2: </a:t>
            </a: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A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Stateless File</a:t>
            </a:r>
            <a:r>
              <a:rPr lang="en-US" altLang="zh-TW" sz="2400" spc="-26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Protocol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Handling Server</a:t>
            </a:r>
            <a:r>
              <a:rPr lang="en-US" altLang="zh-TW" sz="2400" spc="2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Failures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Client-side Caching </a:t>
            </a: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/</a:t>
            </a:r>
            <a:r>
              <a:rPr lang="en-US" altLang="zh-TW" sz="2400" spc="4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1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Buffering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Server-side Caching </a:t>
            </a: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/</a:t>
            </a:r>
            <a:r>
              <a:rPr lang="en-US" altLang="zh-TW" sz="2400" spc="5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1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Buffering</a:t>
            </a: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/>
                <a:cs typeface="Arial"/>
              </a:rPr>
              <a:t>The Google File System</a:t>
            </a:r>
            <a:r>
              <a:rPr lang="en-US" altLang="zh-TW" sz="2800" spc="-25" dirty="0">
                <a:latin typeface="Arial"/>
                <a:cs typeface="Arial"/>
              </a:rPr>
              <a:t> </a:t>
            </a:r>
            <a:r>
              <a:rPr lang="en-US" altLang="zh-TW" sz="2800" dirty="0">
                <a:latin typeface="Arial"/>
                <a:cs typeface="Arial"/>
              </a:rPr>
              <a:t>(GFS)</a:t>
            </a: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Design Considerations and</a:t>
            </a:r>
            <a:r>
              <a:rPr lang="en-US" altLang="zh-TW" sz="2400" spc="-3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Assumptions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latin typeface="Arial"/>
                <a:cs typeface="Arial"/>
              </a:rPr>
              <a:t>GFS</a:t>
            </a:r>
            <a:r>
              <a:rPr lang="en-US" altLang="zh-TW" sz="2400" spc="-155" dirty="0">
                <a:latin typeface="Arial"/>
                <a:cs typeface="Arial"/>
              </a:rPr>
              <a:t> </a:t>
            </a:r>
            <a:r>
              <a:rPr lang="en-US" altLang="zh-TW" sz="2400" spc="-5" dirty="0">
                <a:latin typeface="Arial"/>
                <a:cs typeface="Arial"/>
              </a:rPr>
              <a:t>Architecture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Record</a:t>
            </a:r>
            <a:r>
              <a:rPr lang="en-US" altLang="zh-TW" sz="2400" spc="-13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Appends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Relaxed</a:t>
            </a:r>
            <a:r>
              <a:rPr lang="en-US" altLang="zh-TW" sz="2400" spc="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Consistency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26</a:t>
            </a:fld>
            <a:endParaRPr lang="zh-TW" altLang="en-US" dirty="0">
              <a:uFillTx/>
            </a:endParaRPr>
          </a:p>
        </p:txBody>
      </p:sp>
      <p:sp>
        <p:nvSpPr>
          <p:cNvPr id="37" name="object 5">
            <a:extLst>
              <a:ext uri="{FF2B5EF4-FFF2-40B4-BE49-F238E27FC236}">
                <a16:creationId xmlns:a16="http://schemas.microsoft.com/office/drawing/2014/main" id="{193E732E-1059-47E5-BACA-37F009C9B8E7}"/>
              </a:ext>
            </a:extLst>
          </p:cNvPr>
          <p:cNvSpPr/>
          <p:nvPr/>
        </p:nvSpPr>
        <p:spPr>
          <a:xfrm>
            <a:off x="8975114" y="5289820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4">
                <a:moveTo>
                  <a:pt x="0" y="0"/>
                </a:moveTo>
                <a:lnTo>
                  <a:pt x="2197734" y="0"/>
                </a:lnTo>
              </a:path>
            </a:pathLst>
          </a:custGeom>
          <a:ln w="19050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6">
            <a:extLst>
              <a:ext uri="{FF2B5EF4-FFF2-40B4-BE49-F238E27FC236}">
                <a16:creationId xmlns:a16="http://schemas.microsoft.com/office/drawing/2014/main" id="{AC26CBCA-EC11-43DC-9900-87EE2E306067}"/>
              </a:ext>
            </a:extLst>
          </p:cNvPr>
          <p:cNvSpPr/>
          <p:nvPr/>
        </p:nvSpPr>
        <p:spPr>
          <a:xfrm>
            <a:off x="8974732" y="1015382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7">
            <a:extLst>
              <a:ext uri="{FF2B5EF4-FFF2-40B4-BE49-F238E27FC236}">
                <a16:creationId xmlns:a16="http://schemas.microsoft.com/office/drawing/2014/main" id="{7332285F-0739-4E5B-A185-C924ABAFBCE2}"/>
              </a:ext>
            </a:extLst>
          </p:cNvPr>
          <p:cNvSpPr txBox="1"/>
          <p:nvPr/>
        </p:nvSpPr>
        <p:spPr>
          <a:xfrm>
            <a:off x="9316363" y="1091074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8">
            <a:extLst>
              <a:ext uri="{FF2B5EF4-FFF2-40B4-BE49-F238E27FC236}">
                <a16:creationId xmlns:a16="http://schemas.microsoft.com/office/drawing/2014/main" id="{C71BCD94-024B-4B69-AFD1-99FC9207A87D}"/>
              </a:ext>
            </a:extLst>
          </p:cNvPr>
          <p:cNvSpPr txBox="1"/>
          <p:nvPr/>
        </p:nvSpPr>
        <p:spPr>
          <a:xfrm>
            <a:off x="8974732" y="2204864"/>
            <a:ext cx="2197735" cy="559435"/>
          </a:xfrm>
          <a:prstGeom prst="rect">
            <a:avLst/>
          </a:prstGeom>
          <a:solidFill>
            <a:srgbClr val="B9DDE0"/>
          </a:solidFill>
          <a:ln w="76200">
            <a:solidFill>
              <a:srgbClr val="FF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latin typeface="Arial"/>
                <a:cs typeface="Arial"/>
              </a:rPr>
              <a:t>File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9">
            <a:extLst>
              <a:ext uri="{FF2B5EF4-FFF2-40B4-BE49-F238E27FC236}">
                <a16:creationId xmlns:a16="http://schemas.microsoft.com/office/drawing/2014/main" id="{4A3B55B7-DE9B-4480-99F2-9AF3C0E9F931}"/>
              </a:ext>
            </a:extLst>
          </p:cNvPr>
          <p:cNvSpPr/>
          <p:nvPr/>
        </p:nvSpPr>
        <p:spPr>
          <a:xfrm>
            <a:off x="8974732" y="3304430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5"/>
                </a:moveTo>
                <a:lnTo>
                  <a:pt x="2197607" y="558545"/>
                </a:lnTo>
                <a:lnTo>
                  <a:pt x="2197607" y="0"/>
                </a:lnTo>
                <a:lnTo>
                  <a:pt x="0" y="0"/>
                </a:lnTo>
                <a:lnTo>
                  <a:pt x="0" y="558545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0">
            <a:extLst>
              <a:ext uri="{FF2B5EF4-FFF2-40B4-BE49-F238E27FC236}">
                <a16:creationId xmlns:a16="http://schemas.microsoft.com/office/drawing/2014/main" id="{6E9B4369-35A8-45A7-A9FE-FAF386B876C5}"/>
              </a:ext>
            </a:extLst>
          </p:cNvPr>
          <p:cNvSpPr txBox="1"/>
          <p:nvPr/>
        </p:nvSpPr>
        <p:spPr>
          <a:xfrm>
            <a:off x="9265308" y="3380122"/>
            <a:ext cx="1617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Block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CD5399BD-92A1-4AE1-819B-DE01B73B3617}"/>
              </a:ext>
            </a:extLst>
          </p:cNvPr>
          <p:cNvSpPr/>
          <p:nvPr/>
        </p:nvSpPr>
        <p:spPr>
          <a:xfrm>
            <a:off x="8974732" y="4403233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2">
            <a:extLst>
              <a:ext uri="{FF2B5EF4-FFF2-40B4-BE49-F238E27FC236}">
                <a16:creationId xmlns:a16="http://schemas.microsoft.com/office/drawing/2014/main" id="{DDD3F0C8-2FB1-4920-B929-63F1A3E11201}"/>
              </a:ext>
            </a:extLst>
          </p:cNvPr>
          <p:cNvSpPr txBox="1"/>
          <p:nvPr/>
        </p:nvSpPr>
        <p:spPr>
          <a:xfrm>
            <a:off x="9146436" y="4479179"/>
            <a:ext cx="185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Device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Driver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08ACF133-CD12-4C0E-A5DF-F45ECA14084D}"/>
              </a:ext>
            </a:extLst>
          </p:cNvPr>
          <p:cNvSpPr/>
          <p:nvPr/>
        </p:nvSpPr>
        <p:spPr>
          <a:xfrm>
            <a:off x="8974732" y="5615575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4">
            <a:extLst>
              <a:ext uri="{FF2B5EF4-FFF2-40B4-BE49-F238E27FC236}">
                <a16:creationId xmlns:a16="http://schemas.microsoft.com/office/drawing/2014/main" id="{1E020F6A-39C6-446D-AADB-EE0D04644D07}"/>
              </a:ext>
            </a:extLst>
          </p:cNvPr>
          <p:cNvSpPr txBox="1"/>
          <p:nvPr/>
        </p:nvSpPr>
        <p:spPr>
          <a:xfrm>
            <a:off x="9351415" y="5691522"/>
            <a:ext cx="1446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I/O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7" name="object 15">
            <a:extLst>
              <a:ext uri="{FF2B5EF4-FFF2-40B4-BE49-F238E27FC236}">
                <a16:creationId xmlns:a16="http://schemas.microsoft.com/office/drawing/2014/main" id="{13E0B960-A006-4314-90DE-981367C0F4EE}"/>
              </a:ext>
            </a:extLst>
          </p:cNvPr>
          <p:cNvSpPr/>
          <p:nvPr/>
        </p:nvSpPr>
        <p:spPr>
          <a:xfrm>
            <a:off x="9848746" y="1568594"/>
            <a:ext cx="449579" cy="655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6">
            <a:extLst>
              <a:ext uri="{FF2B5EF4-FFF2-40B4-BE49-F238E27FC236}">
                <a16:creationId xmlns:a16="http://schemas.microsoft.com/office/drawing/2014/main" id="{CD1C06D4-D8F7-4A04-AE6A-3C1F9793A097}"/>
              </a:ext>
            </a:extLst>
          </p:cNvPr>
          <p:cNvSpPr/>
          <p:nvPr/>
        </p:nvSpPr>
        <p:spPr>
          <a:xfrm>
            <a:off x="9848746" y="2764172"/>
            <a:ext cx="449580" cy="542925"/>
          </a:xfrm>
          <a:custGeom>
            <a:avLst/>
            <a:gdLst/>
            <a:ahLst/>
            <a:cxnLst/>
            <a:rect l="l" t="t" r="r" b="b"/>
            <a:pathLst>
              <a:path w="449579" h="542925">
                <a:moveTo>
                  <a:pt x="449579" y="317753"/>
                </a:moveTo>
                <a:lnTo>
                  <a:pt x="0" y="317753"/>
                </a:lnTo>
                <a:lnTo>
                  <a:pt x="224789" y="542544"/>
                </a:lnTo>
                <a:lnTo>
                  <a:pt x="449579" y="317753"/>
                </a:lnTo>
                <a:close/>
              </a:path>
              <a:path w="449579" h="542925">
                <a:moveTo>
                  <a:pt x="337184" y="224789"/>
                </a:moveTo>
                <a:lnTo>
                  <a:pt x="112395" y="224789"/>
                </a:lnTo>
                <a:lnTo>
                  <a:pt x="112395" y="317753"/>
                </a:lnTo>
                <a:lnTo>
                  <a:pt x="337184" y="317753"/>
                </a:lnTo>
                <a:lnTo>
                  <a:pt x="337184" y="224789"/>
                </a:lnTo>
                <a:close/>
              </a:path>
              <a:path w="449579" h="542925">
                <a:moveTo>
                  <a:pt x="224789" y="0"/>
                </a:moveTo>
                <a:lnTo>
                  <a:pt x="0" y="224789"/>
                </a:lnTo>
                <a:lnTo>
                  <a:pt x="449579" y="224789"/>
                </a:lnTo>
                <a:lnTo>
                  <a:pt x="224789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7">
            <a:extLst>
              <a:ext uri="{FF2B5EF4-FFF2-40B4-BE49-F238E27FC236}">
                <a16:creationId xmlns:a16="http://schemas.microsoft.com/office/drawing/2014/main" id="{4FD24125-AC4F-4EC2-98B6-EE5A21E08DE8}"/>
              </a:ext>
            </a:extLst>
          </p:cNvPr>
          <p:cNvSpPr/>
          <p:nvPr/>
        </p:nvSpPr>
        <p:spPr>
          <a:xfrm>
            <a:off x="9848746" y="3862975"/>
            <a:ext cx="449580" cy="542925"/>
          </a:xfrm>
          <a:custGeom>
            <a:avLst/>
            <a:gdLst/>
            <a:ahLst/>
            <a:cxnLst/>
            <a:rect l="l" t="t" r="r" b="b"/>
            <a:pathLst>
              <a:path w="449579" h="542925">
                <a:moveTo>
                  <a:pt x="449579" y="317754"/>
                </a:moveTo>
                <a:lnTo>
                  <a:pt x="0" y="317754"/>
                </a:lnTo>
                <a:lnTo>
                  <a:pt x="224789" y="542544"/>
                </a:lnTo>
                <a:lnTo>
                  <a:pt x="449579" y="317754"/>
                </a:lnTo>
                <a:close/>
              </a:path>
              <a:path w="449579" h="542925">
                <a:moveTo>
                  <a:pt x="337184" y="224790"/>
                </a:moveTo>
                <a:lnTo>
                  <a:pt x="112395" y="224790"/>
                </a:lnTo>
                <a:lnTo>
                  <a:pt x="112395" y="317754"/>
                </a:lnTo>
                <a:lnTo>
                  <a:pt x="337184" y="317754"/>
                </a:lnTo>
                <a:lnTo>
                  <a:pt x="337184" y="224790"/>
                </a:lnTo>
                <a:close/>
              </a:path>
              <a:path w="449579" h="542925">
                <a:moveTo>
                  <a:pt x="224789" y="0"/>
                </a:moveTo>
                <a:lnTo>
                  <a:pt x="0" y="224790"/>
                </a:lnTo>
                <a:lnTo>
                  <a:pt x="449579" y="224790"/>
                </a:lnTo>
                <a:lnTo>
                  <a:pt x="224789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8">
            <a:extLst>
              <a:ext uri="{FF2B5EF4-FFF2-40B4-BE49-F238E27FC236}">
                <a16:creationId xmlns:a16="http://schemas.microsoft.com/office/drawing/2014/main" id="{552E1701-2B9C-44CF-9851-9D47816188D5}"/>
              </a:ext>
            </a:extLst>
          </p:cNvPr>
          <p:cNvSpPr/>
          <p:nvPr/>
        </p:nvSpPr>
        <p:spPr>
          <a:xfrm>
            <a:off x="9848746" y="4961780"/>
            <a:ext cx="449579" cy="6553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9">
            <a:extLst>
              <a:ext uri="{FF2B5EF4-FFF2-40B4-BE49-F238E27FC236}">
                <a16:creationId xmlns:a16="http://schemas.microsoft.com/office/drawing/2014/main" id="{FB3A1C49-DFC2-426F-BAEE-75F26394B882}"/>
              </a:ext>
            </a:extLst>
          </p:cNvPr>
          <p:cNvSpPr txBox="1"/>
          <p:nvPr/>
        </p:nvSpPr>
        <p:spPr>
          <a:xfrm>
            <a:off x="8962414" y="1613806"/>
            <a:ext cx="22231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5760" algn="l"/>
              </a:tabLst>
            </a:pPr>
            <a:r>
              <a:rPr sz="1800" u="heavy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	</a:t>
            </a:r>
            <a:r>
              <a:rPr sz="1800" u="heavy" spc="-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User</a:t>
            </a:r>
            <a:r>
              <a:rPr sz="1800" u="heavy" spc="220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1457325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20">
            <a:extLst>
              <a:ext uri="{FF2B5EF4-FFF2-40B4-BE49-F238E27FC236}">
                <a16:creationId xmlns:a16="http://schemas.microsoft.com/office/drawing/2014/main" id="{8A1AC066-AEB9-4405-8E67-C0D0F39AD2A5}"/>
              </a:ext>
            </a:extLst>
          </p:cNvPr>
          <p:cNvSpPr txBox="1"/>
          <p:nvPr/>
        </p:nvSpPr>
        <p:spPr>
          <a:xfrm>
            <a:off x="9410596" y="512970"/>
            <a:ext cx="13277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Arial"/>
                <a:cs typeface="Arial"/>
              </a:rPr>
              <a:t>I/O</a:t>
            </a:r>
            <a:r>
              <a:rPr sz="2400" b="1" i="1" spc="-90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6125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High Level View of GFS Architecture (1/3)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27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3" y="842726"/>
            <a:ext cx="4968552" cy="5863592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Files are split into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chunks</a:t>
            </a: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latin typeface="Arial"/>
                <a:cs typeface="Arial"/>
              </a:rPr>
              <a:t>Each chunk of 64 MB</a:t>
            </a: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latin typeface="Arial"/>
                <a:cs typeface="Arial"/>
              </a:rPr>
              <a:t>Identified by 64 bit ID</a:t>
            </a: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latin typeface="Arial"/>
                <a:cs typeface="Arial"/>
              </a:rPr>
              <a:t>Stored in </a:t>
            </a:r>
            <a:r>
              <a:rPr lang="en-US" altLang="zh-TW" sz="2400" dirty="0" err="1">
                <a:latin typeface="Arial"/>
                <a:cs typeface="Arial"/>
              </a:rPr>
              <a:t>Chunkservers</a:t>
            </a:r>
            <a:endParaRPr lang="en-US" altLang="zh-TW"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Chunks of a single files are distributed on multiple machines</a:t>
            </a:r>
          </a:p>
          <a:p>
            <a:pPr marL="584200" marR="5080" lvl="1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F78FAA1-3E13-4FB9-B04C-37A332126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557" y="1124744"/>
            <a:ext cx="6278539" cy="477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25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High Level View of GFS Architecture (2/3)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28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3" y="842726"/>
            <a:ext cx="4968552" cy="5863592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Server failures are very common</a:t>
            </a: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 pitchFamily="34" charset="0"/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One or more servers are assumed to be down</a:t>
            </a: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 pitchFamily="34" charset="0"/>
              <a:buChar char="–"/>
              <a:tabLst>
                <a:tab pos="755650" algn="l"/>
              </a:tabLst>
            </a:pPr>
            <a:endParaRPr lang="en-US" altLang="zh-TW" sz="240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Files has at least 3 replica over 3 servers to avoid data lost</a:t>
            </a: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 pitchFamily="34" charset="0"/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Number of replica can be configured</a:t>
            </a: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584200" marR="5080" lvl="1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D7B4CFC-5EB1-4FF8-8C89-0D872CF56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372" y="1209086"/>
            <a:ext cx="6199694" cy="443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6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High Level View of GFS Architecture (3/3)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29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3" y="842726"/>
            <a:ext cx="4968552" cy="5863592"/>
          </a:xfrm>
        </p:spPr>
        <p:txBody>
          <a:bodyPr anchor="t">
            <a:noAutofit/>
          </a:bodyPr>
          <a:lstStyle/>
          <a:p>
            <a:pPr marL="584200" marR="5080" lvl="1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40BAB77-37D6-443B-A283-9E78D38FB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72" y="1185125"/>
            <a:ext cx="10721861" cy="50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10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dirty="0"/>
              <a:t>O</a:t>
            </a:r>
            <a:r>
              <a:rPr lang="en-US" altLang="zh-TW" sz="3600" b="1" spc="-15" dirty="0"/>
              <a:t>u</a:t>
            </a:r>
            <a:r>
              <a:rPr lang="en-US" altLang="zh-TW" sz="3600" b="1" dirty="0"/>
              <a:t>tli</a:t>
            </a:r>
            <a:r>
              <a:rPr lang="en-US" altLang="zh-TW" sz="3600" b="1" spc="-15" dirty="0"/>
              <a:t>n</a:t>
            </a:r>
            <a:r>
              <a:rPr lang="en-US" altLang="zh-TW" sz="3600" b="1" dirty="0"/>
              <a:t>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Network File System</a:t>
            </a:r>
            <a:r>
              <a:rPr lang="en-US" altLang="zh-TW" sz="28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(NFS)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Client-Server</a:t>
            </a:r>
            <a:r>
              <a:rPr lang="en-US" altLang="zh-TW" sz="24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Model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NFSv2: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Stateless File</a:t>
            </a:r>
            <a:r>
              <a:rPr lang="en-US" altLang="zh-TW" sz="2400" spc="-2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Protocol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Handling Server</a:t>
            </a:r>
            <a:r>
              <a:rPr lang="en-US" altLang="zh-TW" sz="24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Failures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Client-side Caching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/</a:t>
            </a:r>
            <a:r>
              <a:rPr lang="en-US" altLang="zh-TW" sz="2400" spc="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10" dirty="0">
                <a:solidFill>
                  <a:srgbClr val="333333"/>
                </a:solidFill>
                <a:latin typeface="Arial"/>
                <a:cs typeface="Arial"/>
              </a:rPr>
              <a:t>Buffering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Server-side Caching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/</a:t>
            </a:r>
            <a:r>
              <a:rPr lang="en-US" altLang="zh-TW" sz="2400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10" dirty="0">
                <a:solidFill>
                  <a:srgbClr val="333333"/>
                </a:solidFill>
                <a:latin typeface="Arial"/>
                <a:cs typeface="Arial"/>
              </a:rPr>
              <a:t>Buffering</a:t>
            </a: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The Google File System</a:t>
            </a:r>
            <a:r>
              <a:rPr lang="en-US" altLang="zh-TW" sz="28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(GFS)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Design Considerations and</a:t>
            </a:r>
            <a:r>
              <a:rPr lang="en-US" altLang="zh-TW" sz="24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Assumptions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GFS</a:t>
            </a:r>
            <a:r>
              <a:rPr lang="en-US" altLang="zh-TW" sz="24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Architecture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Record</a:t>
            </a:r>
            <a:r>
              <a:rPr lang="en-US" altLang="zh-TW" sz="24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Appends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Relaxed</a:t>
            </a:r>
            <a:r>
              <a:rPr lang="en-US" altLang="zh-TW" sz="24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Consistency</a:t>
            </a: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</a:t>
            </a:fld>
            <a:endParaRPr lang="zh-TW" altLang="en-US" dirty="0">
              <a:uFillTx/>
            </a:endParaRPr>
          </a:p>
        </p:txBody>
      </p:sp>
      <p:sp>
        <p:nvSpPr>
          <p:cNvPr id="37" name="object 5">
            <a:extLst>
              <a:ext uri="{FF2B5EF4-FFF2-40B4-BE49-F238E27FC236}">
                <a16:creationId xmlns:a16="http://schemas.microsoft.com/office/drawing/2014/main" id="{193E732E-1059-47E5-BACA-37F009C9B8E7}"/>
              </a:ext>
            </a:extLst>
          </p:cNvPr>
          <p:cNvSpPr/>
          <p:nvPr/>
        </p:nvSpPr>
        <p:spPr>
          <a:xfrm>
            <a:off x="8975114" y="5289820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4">
                <a:moveTo>
                  <a:pt x="0" y="0"/>
                </a:moveTo>
                <a:lnTo>
                  <a:pt x="2197734" y="0"/>
                </a:lnTo>
              </a:path>
            </a:pathLst>
          </a:custGeom>
          <a:ln w="19050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6">
            <a:extLst>
              <a:ext uri="{FF2B5EF4-FFF2-40B4-BE49-F238E27FC236}">
                <a16:creationId xmlns:a16="http://schemas.microsoft.com/office/drawing/2014/main" id="{AC26CBCA-EC11-43DC-9900-87EE2E306067}"/>
              </a:ext>
            </a:extLst>
          </p:cNvPr>
          <p:cNvSpPr/>
          <p:nvPr/>
        </p:nvSpPr>
        <p:spPr>
          <a:xfrm>
            <a:off x="8974732" y="1015382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7">
            <a:extLst>
              <a:ext uri="{FF2B5EF4-FFF2-40B4-BE49-F238E27FC236}">
                <a16:creationId xmlns:a16="http://schemas.microsoft.com/office/drawing/2014/main" id="{7332285F-0739-4E5B-A185-C924ABAFBCE2}"/>
              </a:ext>
            </a:extLst>
          </p:cNvPr>
          <p:cNvSpPr txBox="1"/>
          <p:nvPr/>
        </p:nvSpPr>
        <p:spPr>
          <a:xfrm>
            <a:off x="9316363" y="1091074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Application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0" name="object 8">
            <a:extLst>
              <a:ext uri="{FF2B5EF4-FFF2-40B4-BE49-F238E27FC236}">
                <a16:creationId xmlns:a16="http://schemas.microsoft.com/office/drawing/2014/main" id="{C71BCD94-024B-4B69-AFD1-99FC9207A87D}"/>
              </a:ext>
            </a:extLst>
          </p:cNvPr>
          <p:cNvSpPr txBox="1"/>
          <p:nvPr/>
        </p:nvSpPr>
        <p:spPr>
          <a:xfrm>
            <a:off x="8974732" y="2204864"/>
            <a:ext cx="2197735" cy="559435"/>
          </a:xfrm>
          <a:prstGeom prst="rect">
            <a:avLst/>
          </a:prstGeom>
          <a:solidFill>
            <a:srgbClr val="B9DDE0"/>
          </a:solidFill>
          <a:ln w="76200">
            <a:solidFill>
              <a:srgbClr val="FF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latin typeface="Arial"/>
                <a:cs typeface="Arial"/>
              </a:rPr>
              <a:t>File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</a:p>
        </p:txBody>
      </p:sp>
      <p:sp>
        <p:nvSpPr>
          <p:cNvPr id="41" name="object 9">
            <a:extLst>
              <a:ext uri="{FF2B5EF4-FFF2-40B4-BE49-F238E27FC236}">
                <a16:creationId xmlns:a16="http://schemas.microsoft.com/office/drawing/2014/main" id="{4A3B55B7-DE9B-4480-99F2-9AF3C0E9F931}"/>
              </a:ext>
            </a:extLst>
          </p:cNvPr>
          <p:cNvSpPr/>
          <p:nvPr/>
        </p:nvSpPr>
        <p:spPr>
          <a:xfrm>
            <a:off x="8974732" y="3304430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5"/>
                </a:moveTo>
                <a:lnTo>
                  <a:pt x="2197607" y="558545"/>
                </a:lnTo>
                <a:lnTo>
                  <a:pt x="2197607" y="0"/>
                </a:lnTo>
                <a:lnTo>
                  <a:pt x="0" y="0"/>
                </a:lnTo>
                <a:lnTo>
                  <a:pt x="0" y="558545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10">
            <a:extLst>
              <a:ext uri="{FF2B5EF4-FFF2-40B4-BE49-F238E27FC236}">
                <a16:creationId xmlns:a16="http://schemas.microsoft.com/office/drawing/2014/main" id="{6E9B4369-35A8-45A7-A9FE-FAF386B876C5}"/>
              </a:ext>
            </a:extLst>
          </p:cNvPr>
          <p:cNvSpPr txBox="1"/>
          <p:nvPr/>
        </p:nvSpPr>
        <p:spPr>
          <a:xfrm>
            <a:off x="9265308" y="3380122"/>
            <a:ext cx="1617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Block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CD5399BD-92A1-4AE1-819B-DE01B73B3617}"/>
              </a:ext>
            </a:extLst>
          </p:cNvPr>
          <p:cNvSpPr/>
          <p:nvPr/>
        </p:nvSpPr>
        <p:spPr>
          <a:xfrm>
            <a:off x="8974732" y="4403233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12">
            <a:extLst>
              <a:ext uri="{FF2B5EF4-FFF2-40B4-BE49-F238E27FC236}">
                <a16:creationId xmlns:a16="http://schemas.microsoft.com/office/drawing/2014/main" id="{DDD3F0C8-2FB1-4920-B929-63F1A3E11201}"/>
              </a:ext>
            </a:extLst>
          </p:cNvPr>
          <p:cNvSpPr txBox="1"/>
          <p:nvPr/>
        </p:nvSpPr>
        <p:spPr>
          <a:xfrm>
            <a:off x="9146436" y="4479179"/>
            <a:ext cx="185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Device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Driver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08ACF133-CD12-4C0E-A5DF-F45ECA14084D}"/>
              </a:ext>
            </a:extLst>
          </p:cNvPr>
          <p:cNvSpPr/>
          <p:nvPr/>
        </p:nvSpPr>
        <p:spPr>
          <a:xfrm>
            <a:off x="8974732" y="5615575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14">
            <a:extLst>
              <a:ext uri="{FF2B5EF4-FFF2-40B4-BE49-F238E27FC236}">
                <a16:creationId xmlns:a16="http://schemas.microsoft.com/office/drawing/2014/main" id="{1E020F6A-39C6-446D-AADB-EE0D04644D07}"/>
              </a:ext>
            </a:extLst>
          </p:cNvPr>
          <p:cNvSpPr txBox="1"/>
          <p:nvPr/>
        </p:nvSpPr>
        <p:spPr>
          <a:xfrm>
            <a:off x="9351415" y="5691522"/>
            <a:ext cx="1446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I/O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Device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7" name="object 15">
            <a:extLst>
              <a:ext uri="{FF2B5EF4-FFF2-40B4-BE49-F238E27FC236}">
                <a16:creationId xmlns:a16="http://schemas.microsoft.com/office/drawing/2014/main" id="{13E0B960-A006-4314-90DE-981367C0F4EE}"/>
              </a:ext>
            </a:extLst>
          </p:cNvPr>
          <p:cNvSpPr/>
          <p:nvPr/>
        </p:nvSpPr>
        <p:spPr>
          <a:xfrm>
            <a:off x="9848746" y="1568594"/>
            <a:ext cx="449579" cy="655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16">
            <a:extLst>
              <a:ext uri="{FF2B5EF4-FFF2-40B4-BE49-F238E27FC236}">
                <a16:creationId xmlns:a16="http://schemas.microsoft.com/office/drawing/2014/main" id="{CD1C06D4-D8F7-4A04-AE6A-3C1F9793A097}"/>
              </a:ext>
            </a:extLst>
          </p:cNvPr>
          <p:cNvSpPr/>
          <p:nvPr/>
        </p:nvSpPr>
        <p:spPr>
          <a:xfrm>
            <a:off x="9848746" y="2764172"/>
            <a:ext cx="449580" cy="542925"/>
          </a:xfrm>
          <a:custGeom>
            <a:avLst/>
            <a:gdLst/>
            <a:ahLst/>
            <a:cxnLst/>
            <a:rect l="l" t="t" r="r" b="b"/>
            <a:pathLst>
              <a:path w="449579" h="542925">
                <a:moveTo>
                  <a:pt x="449579" y="317753"/>
                </a:moveTo>
                <a:lnTo>
                  <a:pt x="0" y="317753"/>
                </a:lnTo>
                <a:lnTo>
                  <a:pt x="224789" y="542544"/>
                </a:lnTo>
                <a:lnTo>
                  <a:pt x="449579" y="317753"/>
                </a:lnTo>
                <a:close/>
              </a:path>
              <a:path w="449579" h="542925">
                <a:moveTo>
                  <a:pt x="337184" y="224789"/>
                </a:moveTo>
                <a:lnTo>
                  <a:pt x="112395" y="224789"/>
                </a:lnTo>
                <a:lnTo>
                  <a:pt x="112395" y="317753"/>
                </a:lnTo>
                <a:lnTo>
                  <a:pt x="337184" y="317753"/>
                </a:lnTo>
                <a:lnTo>
                  <a:pt x="337184" y="224789"/>
                </a:lnTo>
                <a:close/>
              </a:path>
              <a:path w="449579" h="542925">
                <a:moveTo>
                  <a:pt x="224789" y="0"/>
                </a:moveTo>
                <a:lnTo>
                  <a:pt x="0" y="224789"/>
                </a:lnTo>
                <a:lnTo>
                  <a:pt x="449579" y="224789"/>
                </a:lnTo>
                <a:lnTo>
                  <a:pt x="224789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17">
            <a:extLst>
              <a:ext uri="{FF2B5EF4-FFF2-40B4-BE49-F238E27FC236}">
                <a16:creationId xmlns:a16="http://schemas.microsoft.com/office/drawing/2014/main" id="{4FD24125-AC4F-4EC2-98B6-EE5A21E08DE8}"/>
              </a:ext>
            </a:extLst>
          </p:cNvPr>
          <p:cNvSpPr/>
          <p:nvPr/>
        </p:nvSpPr>
        <p:spPr>
          <a:xfrm>
            <a:off x="9848746" y="3862975"/>
            <a:ext cx="449580" cy="542925"/>
          </a:xfrm>
          <a:custGeom>
            <a:avLst/>
            <a:gdLst/>
            <a:ahLst/>
            <a:cxnLst/>
            <a:rect l="l" t="t" r="r" b="b"/>
            <a:pathLst>
              <a:path w="449579" h="542925">
                <a:moveTo>
                  <a:pt x="449579" y="317754"/>
                </a:moveTo>
                <a:lnTo>
                  <a:pt x="0" y="317754"/>
                </a:lnTo>
                <a:lnTo>
                  <a:pt x="224789" y="542544"/>
                </a:lnTo>
                <a:lnTo>
                  <a:pt x="449579" y="317754"/>
                </a:lnTo>
                <a:close/>
              </a:path>
              <a:path w="449579" h="542925">
                <a:moveTo>
                  <a:pt x="337184" y="224790"/>
                </a:moveTo>
                <a:lnTo>
                  <a:pt x="112395" y="224790"/>
                </a:lnTo>
                <a:lnTo>
                  <a:pt x="112395" y="317754"/>
                </a:lnTo>
                <a:lnTo>
                  <a:pt x="337184" y="317754"/>
                </a:lnTo>
                <a:lnTo>
                  <a:pt x="337184" y="224790"/>
                </a:lnTo>
                <a:close/>
              </a:path>
              <a:path w="449579" h="542925">
                <a:moveTo>
                  <a:pt x="224789" y="0"/>
                </a:moveTo>
                <a:lnTo>
                  <a:pt x="0" y="224790"/>
                </a:lnTo>
                <a:lnTo>
                  <a:pt x="449579" y="224790"/>
                </a:lnTo>
                <a:lnTo>
                  <a:pt x="224789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18">
            <a:extLst>
              <a:ext uri="{FF2B5EF4-FFF2-40B4-BE49-F238E27FC236}">
                <a16:creationId xmlns:a16="http://schemas.microsoft.com/office/drawing/2014/main" id="{552E1701-2B9C-44CF-9851-9D47816188D5}"/>
              </a:ext>
            </a:extLst>
          </p:cNvPr>
          <p:cNvSpPr/>
          <p:nvPr/>
        </p:nvSpPr>
        <p:spPr>
          <a:xfrm>
            <a:off x="9848746" y="4961780"/>
            <a:ext cx="449579" cy="6553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19">
            <a:extLst>
              <a:ext uri="{FF2B5EF4-FFF2-40B4-BE49-F238E27FC236}">
                <a16:creationId xmlns:a16="http://schemas.microsoft.com/office/drawing/2014/main" id="{FB3A1C49-DFC2-426F-BAEE-75F26394B882}"/>
              </a:ext>
            </a:extLst>
          </p:cNvPr>
          <p:cNvSpPr txBox="1"/>
          <p:nvPr/>
        </p:nvSpPr>
        <p:spPr>
          <a:xfrm>
            <a:off x="8962414" y="1613806"/>
            <a:ext cx="22231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5760" algn="l"/>
              </a:tabLst>
            </a:pPr>
            <a:r>
              <a:rPr sz="1800" u="heavy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	</a:t>
            </a:r>
            <a:r>
              <a:rPr sz="1800" u="heavy" spc="-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User</a:t>
            </a:r>
            <a:r>
              <a:rPr sz="1800" u="heavy" spc="220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  <a:p>
            <a:pPr marL="1457325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Kernel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2" name="object 20">
            <a:extLst>
              <a:ext uri="{FF2B5EF4-FFF2-40B4-BE49-F238E27FC236}">
                <a16:creationId xmlns:a16="http://schemas.microsoft.com/office/drawing/2014/main" id="{8A1AC066-AEB9-4405-8E67-C0D0F39AD2A5}"/>
              </a:ext>
            </a:extLst>
          </p:cNvPr>
          <p:cNvSpPr txBox="1"/>
          <p:nvPr/>
        </p:nvSpPr>
        <p:spPr>
          <a:xfrm>
            <a:off x="9410596" y="512970"/>
            <a:ext cx="13277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Arial"/>
                <a:cs typeface="Arial"/>
              </a:rPr>
              <a:t>I/O</a:t>
            </a:r>
            <a:r>
              <a:rPr sz="2400" b="1" i="1" spc="-90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Stack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3983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GFS Architecture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30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233248" cy="5863592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GFS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cluster consists </a:t>
            </a:r>
            <a:r>
              <a:rPr lang="en-US" altLang="zh-TW" sz="2800" dirty="0">
                <a:solidFill>
                  <a:srgbClr val="333333"/>
                </a:solidFill>
                <a:latin typeface="Wingdings"/>
                <a:cs typeface="Wingdings"/>
              </a:rPr>
              <a:t></a:t>
            </a:r>
            <a:r>
              <a:rPr lang="en-US" altLang="zh-TW" sz="2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single </a:t>
            </a:r>
            <a:r>
              <a:rPr lang="en-US" altLang="zh-TW" sz="2800" spc="-25" dirty="0">
                <a:solidFill>
                  <a:srgbClr val="FF0000"/>
                </a:solidFill>
                <a:latin typeface="Arial"/>
                <a:cs typeface="Arial"/>
              </a:rPr>
              <a:t>master</a:t>
            </a:r>
            <a:r>
              <a:rPr lang="en-US" altLang="zh-TW" sz="2800" spc="-2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en-US" altLang="zh-TW" sz="2800" dirty="0">
                <a:solidFill>
                  <a:srgbClr val="333333"/>
                </a:solidFill>
                <a:latin typeface="Wingdings"/>
                <a:cs typeface="Wingdings"/>
              </a:rPr>
              <a:t></a:t>
            </a:r>
            <a:r>
              <a:rPr lang="en-US" altLang="zh-TW" sz="2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2800" dirty="0">
                <a:solidFill>
                  <a:srgbClr val="00AF50"/>
                </a:solidFill>
                <a:latin typeface="Arial"/>
                <a:cs typeface="Arial"/>
              </a:rPr>
              <a:t>multiple  </a:t>
            </a:r>
            <a:r>
              <a:rPr lang="en-US" altLang="zh-TW" sz="2800" dirty="0" err="1">
                <a:solidFill>
                  <a:srgbClr val="00AF50"/>
                </a:solidFill>
                <a:latin typeface="Arial"/>
                <a:cs typeface="Arial"/>
              </a:rPr>
              <a:t>chunkservers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, and is accessed by </a:t>
            </a:r>
            <a:r>
              <a:rPr lang="en-US" altLang="zh-TW" sz="2800" dirty="0">
                <a:solidFill>
                  <a:srgbClr val="333333"/>
                </a:solidFill>
                <a:latin typeface="Wingdings"/>
                <a:cs typeface="Wingdings"/>
              </a:rPr>
              <a:t></a:t>
            </a:r>
            <a:r>
              <a:rPr lang="en-US" altLang="zh-TW" sz="2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2800" dirty="0">
                <a:solidFill>
                  <a:srgbClr val="0000FF"/>
                </a:solidFill>
                <a:latin typeface="Arial"/>
                <a:cs typeface="Arial"/>
              </a:rPr>
              <a:t>multiple</a:t>
            </a:r>
            <a:r>
              <a:rPr lang="en-US" altLang="zh-TW" sz="2800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0000FF"/>
                </a:solidFill>
                <a:latin typeface="Arial"/>
                <a:cs typeface="Arial"/>
              </a:rPr>
              <a:t>clients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469900" marR="731520" indent="0">
              <a:lnSpc>
                <a:spcPct val="100000"/>
              </a:lnSpc>
              <a:spcBef>
                <a:spcPts val="590"/>
              </a:spcBef>
              <a:buNone/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–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Each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these is typically a commodity Linux machine running a user-level server</a:t>
            </a:r>
            <a:r>
              <a:rPr lang="en-US" altLang="zh-TW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process.</a:t>
            </a:r>
            <a:endParaRPr lang="en-US" altLang="zh-TW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8D7BC87-B564-497F-BE6F-8D6BD5AEDF99}"/>
              </a:ext>
            </a:extLst>
          </p:cNvPr>
          <p:cNvSpPr/>
          <p:nvPr/>
        </p:nvSpPr>
        <p:spPr>
          <a:xfrm>
            <a:off x="1738418" y="2631833"/>
            <a:ext cx="8836785" cy="40744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304AC41-E585-4BAC-A745-9C5879737869}"/>
              </a:ext>
            </a:extLst>
          </p:cNvPr>
          <p:cNvSpPr/>
          <p:nvPr/>
        </p:nvSpPr>
        <p:spPr>
          <a:xfrm>
            <a:off x="5753665" y="2633061"/>
            <a:ext cx="4013835" cy="1899920"/>
          </a:xfrm>
          <a:custGeom>
            <a:avLst/>
            <a:gdLst/>
            <a:ahLst/>
            <a:cxnLst/>
            <a:rect l="l" t="t" r="r" b="b"/>
            <a:pathLst>
              <a:path w="4013834" h="1899920">
                <a:moveTo>
                  <a:pt x="0" y="1899666"/>
                </a:moveTo>
                <a:lnTo>
                  <a:pt x="4013454" y="1899666"/>
                </a:lnTo>
                <a:lnTo>
                  <a:pt x="4013454" y="0"/>
                </a:lnTo>
                <a:lnTo>
                  <a:pt x="0" y="0"/>
                </a:lnTo>
                <a:lnTo>
                  <a:pt x="0" y="1899666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EFCE44F6-938F-41C3-8543-A3351552171E}"/>
              </a:ext>
            </a:extLst>
          </p:cNvPr>
          <p:cNvSpPr/>
          <p:nvPr/>
        </p:nvSpPr>
        <p:spPr>
          <a:xfrm>
            <a:off x="1740210" y="2633061"/>
            <a:ext cx="1313180" cy="805180"/>
          </a:xfrm>
          <a:custGeom>
            <a:avLst/>
            <a:gdLst/>
            <a:ahLst/>
            <a:cxnLst/>
            <a:rect l="l" t="t" r="r" b="b"/>
            <a:pathLst>
              <a:path w="1313180" h="805179">
                <a:moveTo>
                  <a:pt x="0" y="804672"/>
                </a:moveTo>
                <a:lnTo>
                  <a:pt x="1312926" y="804672"/>
                </a:lnTo>
                <a:lnTo>
                  <a:pt x="1312926" y="0"/>
                </a:lnTo>
                <a:lnTo>
                  <a:pt x="0" y="0"/>
                </a:lnTo>
                <a:lnTo>
                  <a:pt x="0" y="804672"/>
                </a:lnTo>
                <a:close/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F530B482-22E5-4EF7-BD4B-3DF551BB1AA0}"/>
              </a:ext>
            </a:extLst>
          </p:cNvPr>
          <p:cNvSpPr/>
          <p:nvPr/>
        </p:nvSpPr>
        <p:spPr>
          <a:xfrm>
            <a:off x="5753665" y="5414362"/>
            <a:ext cx="2190750" cy="730885"/>
          </a:xfrm>
          <a:custGeom>
            <a:avLst/>
            <a:gdLst/>
            <a:ahLst/>
            <a:cxnLst/>
            <a:rect l="l" t="t" r="r" b="b"/>
            <a:pathLst>
              <a:path w="2190750" h="730885">
                <a:moveTo>
                  <a:pt x="0" y="730757"/>
                </a:moveTo>
                <a:lnTo>
                  <a:pt x="2190750" y="730757"/>
                </a:lnTo>
                <a:lnTo>
                  <a:pt x="2190750" y="0"/>
                </a:lnTo>
                <a:lnTo>
                  <a:pt x="0" y="0"/>
                </a:lnTo>
                <a:lnTo>
                  <a:pt x="0" y="730757"/>
                </a:lnTo>
                <a:close/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F2AB4EEC-6AA0-4D0A-9605-BD673404F155}"/>
              </a:ext>
            </a:extLst>
          </p:cNvPr>
          <p:cNvSpPr/>
          <p:nvPr/>
        </p:nvSpPr>
        <p:spPr>
          <a:xfrm>
            <a:off x="8382565" y="5414362"/>
            <a:ext cx="2190750" cy="730885"/>
          </a:xfrm>
          <a:custGeom>
            <a:avLst/>
            <a:gdLst/>
            <a:ahLst/>
            <a:cxnLst/>
            <a:rect l="l" t="t" r="r" b="b"/>
            <a:pathLst>
              <a:path w="2190750" h="730885">
                <a:moveTo>
                  <a:pt x="0" y="730757"/>
                </a:moveTo>
                <a:lnTo>
                  <a:pt x="2190750" y="730757"/>
                </a:lnTo>
                <a:lnTo>
                  <a:pt x="2190750" y="0"/>
                </a:lnTo>
                <a:lnTo>
                  <a:pt x="0" y="0"/>
                </a:lnTo>
                <a:lnTo>
                  <a:pt x="0" y="730757"/>
                </a:lnTo>
                <a:close/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7199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Single Master (1/2)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31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161240" cy="5863592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GFS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cluster consists </a:t>
            </a:r>
            <a:r>
              <a:rPr lang="en-US" altLang="zh-TW" sz="2800" dirty="0">
                <a:solidFill>
                  <a:srgbClr val="333333"/>
                </a:solidFill>
                <a:latin typeface="Wingdings"/>
                <a:cs typeface="Wingdings"/>
              </a:rPr>
              <a:t></a:t>
            </a:r>
            <a:r>
              <a:rPr lang="en-US" altLang="zh-TW" sz="2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single </a:t>
            </a:r>
            <a:r>
              <a:rPr lang="en-US" altLang="zh-TW" sz="2800" spc="-25" dirty="0">
                <a:solidFill>
                  <a:srgbClr val="FF0000"/>
                </a:solidFill>
                <a:latin typeface="Arial"/>
                <a:cs typeface="Arial"/>
              </a:rPr>
              <a:t>master</a:t>
            </a:r>
            <a:r>
              <a:rPr lang="en-US" altLang="zh-TW" sz="2800" spc="-2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en-US" altLang="zh-TW" sz="2800" dirty="0">
                <a:solidFill>
                  <a:srgbClr val="333333"/>
                </a:solidFill>
                <a:latin typeface="Wingdings"/>
                <a:cs typeface="Wingdings"/>
              </a:rPr>
              <a:t></a:t>
            </a:r>
            <a:r>
              <a:rPr lang="en-US" altLang="zh-TW" sz="2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2800" dirty="0">
                <a:solidFill>
                  <a:srgbClr val="00AF50"/>
                </a:solidFill>
                <a:latin typeface="Arial"/>
                <a:cs typeface="Arial"/>
              </a:rPr>
              <a:t>multiple </a:t>
            </a:r>
            <a:r>
              <a:rPr lang="en-US" altLang="zh-TW" sz="2800" dirty="0" err="1">
                <a:solidFill>
                  <a:srgbClr val="00AF50"/>
                </a:solidFill>
                <a:latin typeface="Arial"/>
                <a:cs typeface="Arial"/>
              </a:rPr>
              <a:t>chunkservers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, and is accessed by </a:t>
            </a:r>
            <a:r>
              <a:rPr lang="en-US" altLang="zh-TW" sz="2800" dirty="0">
                <a:solidFill>
                  <a:srgbClr val="333333"/>
                </a:solidFill>
                <a:latin typeface="Wingdings"/>
                <a:cs typeface="Wingdings"/>
              </a:rPr>
              <a:t></a:t>
            </a:r>
            <a:r>
              <a:rPr lang="en-US" altLang="zh-TW" sz="2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2800" dirty="0">
                <a:solidFill>
                  <a:srgbClr val="0000FF"/>
                </a:solidFill>
                <a:latin typeface="Arial"/>
                <a:cs typeface="Arial"/>
              </a:rPr>
              <a:t>multiple</a:t>
            </a:r>
            <a:r>
              <a:rPr lang="en-US" altLang="zh-TW" sz="2800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0000FF"/>
                </a:solidFill>
                <a:latin typeface="Arial"/>
                <a:cs typeface="Arial"/>
              </a:rPr>
              <a:t>clients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469900" marR="731520" indent="0">
              <a:lnSpc>
                <a:spcPct val="100000"/>
              </a:lnSpc>
              <a:spcBef>
                <a:spcPts val="590"/>
              </a:spcBef>
              <a:buNone/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–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Each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these is typically a commodity Linux machine running a user-level server</a:t>
            </a:r>
            <a:r>
              <a:rPr lang="en-US" altLang="zh-TW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process.</a:t>
            </a:r>
            <a:endParaRPr lang="en-US" altLang="zh-TW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4E8697F-5162-4673-8A67-7C1F1FC371D9}"/>
              </a:ext>
            </a:extLst>
          </p:cNvPr>
          <p:cNvSpPr/>
          <p:nvPr/>
        </p:nvSpPr>
        <p:spPr>
          <a:xfrm>
            <a:off x="1676019" y="2631833"/>
            <a:ext cx="8836785" cy="40744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F13F695-7FD8-4075-BFCF-7495C8048230}"/>
              </a:ext>
            </a:extLst>
          </p:cNvPr>
          <p:cNvSpPr/>
          <p:nvPr/>
        </p:nvSpPr>
        <p:spPr>
          <a:xfrm>
            <a:off x="5691266" y="2633061"/>
            <a:ext cx="4013835" cy="1899920"/>
          </a:xfrm>
          <a:custGeom>
            <a:avLst/>
            <a:gdLst/>
            <a:ahLst/>
            <a:cxnLst/>
            <a:rect l="l" t="t" r="r" b="b"/>
            <a:pathLst>
              <a:path w="4013834" h="1899920">
                <a:moveTo>
                  <a:pt x="0" y="1899666"/>
                </a:moveTo>
                <a:lnTo>
                  <a:pt x="4013454" y="1899666"/>
                </a:lnTo>
                <a:lnTo>
                  <a:pt x="4013454" y="0"/>
                </a:lnTo>
                <a:lnTo>
                  <a:pt x="0" y="0"/>
                </a:lnTo>
                <a:lnTo>
                  <a:pt x="0" y="1899666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08D80542-AEBD-4614-9F1E-04C35934AD3B}"/>
              </a:ext>
            </a:extLst>
          </p:cNvPr>
          <p:cNvSpPr txBox="1"/>
          <p:nvPr/>
        </p:nvSpPr>
        <p:spPr>
          <a:xfrm>
            <a:off x="9583054" y="4629248"/>
            <a:ext cx="6883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heart  beats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490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Single Master (2/2)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32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Maintain all file system</a:t>
            </a:r>
            <a:r>
              <a:rPr lang="en-US" altLang="zh-TW" sz="2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metadata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lang="en-US" altLang="zh-TW" sz="2800" dirty="0">
              <a:latin typeface="Arial"/>
              <a:cs typeface="Arial"/>
            </a:endParaRPr>
          </a:p>
          <a:p>
            <a:pPr marL="755650" marR="127635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Including namespace,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access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control information,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mapping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from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files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chunks, and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locations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lang="en-US" altLang="zh-TW" sz="2400" spc="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chunks.</a:t>
            </a:r>
            <a:endParaRPr lang="en-US" altLang="zh-TW"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33333"/>
              </a:buClr>
              <a:buFont typeface="Arial"/>
              <a:buChar char="–"/>
            </a:pPr>
            <a:endParaRPr lang="en-US" altLang="zh-TW" sz="355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Control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system-wide</a:t>
            </a:r>
            <a:r>
              <a:rPr lang="en-US" altLang="zh-TW" sz="2800" spc="10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activities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Chunk replica</a:t>
            </a:r>
            <a:r>
              <a:rPr lang="en-US" altLang="zh-TW" sz="24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placement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Chunk release</a:t>
            </a:r>
            <a:r>
              <a:rPr lang="en-US" altLang="zh-TW" sz="24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management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Chunk migration between </a:t>
            </a:r>
            <a:r>
              <a:rPr lang="en-US" altLang="zh-TW" sz="2400" spc="-5" dirty="0" err="1">
                <a:solidFill>
                  <a:srgbClr val="333333"/>
                </a:solidFill>
                <a:latin typeface="Arial"/>
                <a:cs typeface="Arial"/>
              </a:rPr>
              <a:t>chunkservers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 (i.e.,</a:t>
            </a:r>
            <a:r>
              <a:rPr lang="en-US" altLang="zh-TW" sz="2400" spc="1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rebalancing)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Garbage collection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orphaned</a:t>
            </a:r>
            <a:r>
              <a:rPr lang="en-US" altLang="zh-TW" sz="24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chunks</a:t>
            </a:r>
            <a:endParaRPr lang="en-US" altLang="zh-TW"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33333"/>
              </a:buClr>
              <a:buFont typeface="Arial"/>
              <a:buChar char="–"/>
            </a:pPr>
            <a:endParaRPr lang="en-US" altLang="zh-TW" sz="355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Communicate periodically with each </a:t>
            </a:r>
            <a:r>
              <a:rPr lang="en-US" altLang="zh-TW" sz="2800" dirty="0" err="1">
                <a:solidFill>
                  <a:srgbClr val="00AF50"/>
                </a:solidFill>
                <a:latin typeface="Arial"/>
                <a:cs typeface="Arial"/>
              </a:rPr>
              <a:t>chunkserver</a:t>
            </a:r>
            <a:r>
              <a:rPr lang="en-US" altLang="zh-TW" sz="2800" spc="-2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lang="en-US" altLang="zh-TW" sz="2800" dirty="0">
                <a:latin typeface="Arial"/>
                <a:cs typeface="Arial"/>
              </a:rPr>
              <a:t> </a:t>
            </a:r>
            <a:r>
              <a:rPr lang="en-US" altLang="zh-TW" sz="2800" b="1" i="1" dirty="0">
                <a:solidFill>
                  <a:srgbClr val="FF0000"/>
                </a:solidFill>
                <a:latin typeface="Arial"/>
                <a:cs typeface="Arial"/>
              </a:rPr>
              <a:t>heartbeats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to give it instructions and collect its</a:t>
            </a:r>
            <a:r>
              <a:rPr lang="en-US" altLang="zh-TW" sz="2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state.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9917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Multiple </a:t>
            </a:r>
            <a:r>
              <a:rPr lang="en-US" altLang="zh-TW" sz="3600" b="1" cap="none" dirty="0" err="1"/>
              <a:t>Chunkservers</a:t>
            </a:r>
            <a:r>
              <a:rPr lang="en-US" altLang="zh-TW" sz="3600" b="1" cap="none" dirty="0"/>
              <a:t> (1/2)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33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233248" cy="5863592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GFS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cluster consists </a:t>
            </a:r>
            <a:r>
              <a:rPr lang="en-US" altLang="zh-TW" sz="2800" dirty="0">
                <a:solidFill>
                  <a:srgbClr val="333333"/>
                </a:solidFill>
                <a:latin typeface="Wingdings"/>
                <a:cs typeface="Wingdings"/>
              </a:rPr>
              <a:t></a:t>
            </a:r>
            <a:r>
              <a:rPr lang="en-US" altLang="zh-TW" sz="2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single </a:t>
            </a:r>
            <a:r>
              <a:rPr lang="en-US" altLang="zh-TW" sz="2800" spc="-25" dirty="0">
                <a:solidFill>
                  <a:srgbClr val="FF0000"/>
                </a:solidFill>
                <a:latin typeface="Arial"/>
                <a:cs typeface="Arial"/>
              </a:rPr>
              <a:t>master</a:t>
            </a:r>
            <a:r>
              <a:rPr lang="en-US" altLang="zh-TW" sz="2800" spc="-2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en-US" altLang="zh-TW" sz="2800" dirty="0">
                <a:solidFill>
                  <a:srgbClr val="333333"/>
                </a:solidFill>
                <a:latin typeface="Wingdings"/>
                <a:cs typeface="Wingdings"/>
              </a:rPr>
              <a:t></a:t>
            </a:r>
            <a:r>
              <a:rPr lang="en-US" altLang="zh-TW" sz="2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2800" dirty="0">
                <a:solidFill>
                  <a:srgbClr val="00AF50"/>
                </a:solidFill>
                <a:latin typeface="Arial"/>
                <a:cs typeface="Arial"/>
              </a:rPr>
              <a:t>multiple </a:t>
            </a:r>
            <a:r>
              <a:rPr lang="en-US" altLang="zh-TW" sz="2800" dirty="0" err="1">
                <a:solidFill>
                  <a:srgbClr val="00AF50"/>
                </a:solidFill>
                <a:latin typeface="Arial"/>
                <a:cs typeface="Arial"/>
              </a:rPr>
              <a:t>chunkservers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, and is accessed by </a:t>
            </a:r>
            <a:r>
              <a:rPr lang="en-US" altLang="zh-TW" sz="2800" dirty="0">
                <a:solidFill>
                  <a:srgbClr val="333333"/>
                </a:solidFill>
                <a:latin typeface="Wingdings"/>
                <a:cs typeface="Wingdings"/>
              </a:rPr>
              <a:t></a:t>
            </a:r>
            <a:r>
              <a:rPr lang="en-US" altLang="zh-TW" sz="2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2800" dirty="0">
                <a:solidFill>
                  <a:srgbClr val="0000FF"/>
                </a:solidFill>
                <a:latin typeface="Arial"/>
                <a:cs typeface="Arial"/>
              </a:rPr>
              <a:t>multiple</a:t>
            </a:r>
            <a:r>
              <a:rPr lang="en-US" altLang="zh-TW" sz="2800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0000FF"/>
                </a:solidFill>
                <a:latin typeface="Arial"/>
                <a:cs typeface="Arial"/>
              </a:rPr>
              <a:t>clients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469900" marR="731520" indent="0">
              <a:lnSpc>
                <a:spcPct val="100000"/>
              </a:lnSpc>
              <a:spcBef>
                <a:spcPts val="590"/>
              </a:spcBef>
              <a:buNone/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–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Each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these is typically a commodity Linux machine running a user-level server</a:t>
            </a:r>
            <a:r>
              <a:rPr lang="en-US" altLang="zh-TW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process.</a:t>
            </a:r>
            <a:endParaRPr lang="en-US" altLang="zh-TW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721D16B-1992-4F4B-9D21-777F393B3D4E}"/>
              </a:ext>
            </a:extLst>
          </p:cNvPr>
          <p:cNvSpPr/>
          <p:nvPr/>
        </p:nvSpPr>
        <p:spPr>
          <a:xfrm>
            <a:off x="1989956" y="2643243"/>
            <a:ext cx="8836785" cy="40744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942E8AC-03C9-4EAB-8820-9075B399C6B8}"/>
              </a:ext>
            </a:extLst>
          </p:cNvPr>
          <p:cNvSpPr/>
          <p:nvPr/>
        </p:nvSpPr>
        <p:spPr>
          <a:xfrm>
            <a:off x="6005203" y="5425772"/>
            <a:ext cx="2190750" cy="730885"/>
          </a:xfrm>
          <a:custGeom>
            <a:avLst/>
            <a:gdLst/>
            <a:ahLst/>
            <a:cxnLst/>
            <a:rect l="l" t="t" r="r" b="b"/>
            <a:pathLst>
              <a:path w="2190750" h="730885">
                <a:moveTo>
                  <a:pt x="0" y="730757"/>
                </a:moveTo>
                <a:lnTo>
                  <a:pt x="2190750" y="730757"/>
                </a:lnTo>
                <a:lnTo>
                  <a:pt x="2190750" y="0"/>
                </a:lnTo>
                <a:lnTo>
                  <a:pt x="0" y="0"/>
                </a:lnTo>
                <a:lnTo>
                  <a:pt x="0" y="730757"/>
                </a:lnTo>
                <a:close/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2D98F761-78EC-4F24-BEE5-1AE6AA510566}"/>
              </a:ext>
            </a:extLst>
          </p:cNvPr>
          <p:cNvSpPr/>
          <p:nvPr/>
        </p:nvSpPr>
        <p:spPr>
          <a:xfrm>
            <a:off x="8634103" y="5425772"/>
            <a:ext cx="2190750" cy="730885"/>
          </a:xfrm>
          <a:custGeom>
            <a:avLst/>
            <a:gdLst/>
            <a:ahLst/>
            <a:cxnLst/>
            <a:rect l="l" t="t" r="r" b="b"/>
            <a:pathLst>
              <a:path w="2190750" h="730885">
                <a:moveTo>
                  <a:pt x="0" y="730757"/>
                </a:moveTo>
                <a:lnTo>
                  <a:pt x="2190750" y="730757"/>
                </a:lnTo>
                <a:lnTo>
                  <a:pt x="2190750" y="0"/>
                </a:lnTo>
                <a:lnTo>
                  <a:pt x="0" y="0"/>
                </a:lnTo>
                <a:lnTo>
                  <a:pt x="0" y="730757"/>
                </a:lnTo>
                <a:close/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33C3BB5F-7243-49C9-8A57-13422525C535}"/>
              </a:ext>
            </a:extLst>
          </p:cNvPr>
          <p:cNvSpPr txBox="1"/>
          <p:nvPr/>
        </p:nvSpPr>
        <p:spPr>
          <a:xfrm>
            <a:off x="9896991" y="4640658"/>
            <a:ext cx="646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Arial"/>
                <a:cs typeface="Arial"/>
              </a:rPr>
              <a:t>heart  beats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1234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Multiple </a:t>
            </a:r>
            <a:r>
              <a:rPr lang="en-US" altLang="zh-TW" sz="3600" b="1" cap="none" dirty="0" err="1"/>
              <a:t>Chunkservers</a:t>
            </a:r>
            <a:r>
              <a:rPr lang="en-US" altLang="zh-TW" sz="3600" b="1" cap="none" dirty="0"/>
              <a:t> (2/2)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34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marR="95885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Files are divided into fixed-size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chunks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, which can be  identified by a unique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chunk handle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en-US" altLang="zh-TW" sz="2800" i="1" dirty="0">
                <a:solidFill>
                  <a:srgbClr val="333333"/>
                </a:solidFill>
                <a:latin typeface="Arial"/>
                <a:cs typeface="Arial"/>
              </a:rPr>
              <a:t>like FH in NFS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).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Chunks are stored on local disks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z="2400" spc="-5" dirty="0" err="1">
                <a:solidFill>
                  <a:srgbClr val="00AF50"/>
                </a:solidFill>
                <a:latin typeface="Arial"/>
                <a:cs typeface="Arial"/>
              </a:rPr>
              <a:t>chunkservers</a:t>
            </a:r>
            <a:r>
              <a:rPr lang="en-US" altLang="zh-TW" sz="2400" spc="-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as</a:t>
            </a:r>
            <a:r>
              <a:rPr lang="en-US" altLang="zh-TW" sz="2400" spc="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files.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Chunks are accessed by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chunk handle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byte</a:t>
            </a:r>
            <a:r>
              <a:rPr lang="en-US" altLang="zh-TW" sz="2400" spc="110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range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755650" marR="156845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chunk size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(chosen 64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MB)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is much larger than typical  file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system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block sizes (e.g., 4</a:t>
            </a:r>
            <a:r>
              <a:rPr lang="en-US" altLang="zh-TW" sz="24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KB).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9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10" dirty="0">
                <a:solidFill>
                  <a:srgbClr val="333333"/>
                </a:solidFill>
                <a:latin typeface="Arial"/>
                <a:cs typeface="Arial"/>
              </a:rPr>
              <a:t>Reduce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clients’ need to </a:t>
            </a:r>
            <a:r>
              <a:rPr lang="en-US" altLang="zh-TW" sz="2000" b="1" spc="-5" dirty="0">
                <a:solidFill>
                  <a:srgbClr val="333333"/>
                </a:solidFill>
                <a:latin typeface="Arial"/>
                <a:cs typeface="Arial"/>
              </a:rPr>
              <a:t>interact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with the</a:t>
            </a:r>
            <a:r>
              <a:rPr lang="en-US" altLang="zh-TW" sz="20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FF0000"/>
                </a:solidFill>
                <a:latin typeface="Arial"/>
                <a:cs typeface="Arial"/>
              </a:rPr>
              <a:t>master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;</a:t>
            </a:r>
            <a:endParaRPr lang="en-US" altLang="zh-TW" sz="20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8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Reduce the size of </a:t>
            </a:r>
            <a:r>
              <a:rPr lang="en-US" altLang="zh-TW" sz="2000" b="1" spc="-5" dirty="0">
                <a:solidFill>
                  <a:srgbClr val="333333"/>
                </a:solidFill>
                <a:latin typeface="Arial"/>
                <a:cs typeface="Arial"/>
              </a:rPr>
              <a:t>metadata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stored </a:t>
            </a:r>
            <a:r>
              <a:rPr lang="en-US" altLang="zh-TW" sz="2000" spc="-10" dirty="0">
                <a:solidFill>
                  <a:srgbClr val="333333"/>
                </a:solidFill>
                <a:latin typeface="Arial"/>
                <a:cs typeface="Arial"/>
              </a:rPr>
              <a:t>on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lang="en-US" altLang="zh-TW"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FF0000"/>
                </a:solidFill>
                <a:latin typeface="Arial"/>
                <a:cs typeface="Arial"/>
              </a:rPr>
              <a:t>master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;</a:t>
            </a:r>
            <a:endParaRPr lang="en-US" altLang="zh-TW" sz="20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8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Reduce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000" b="1" spc="-5" dirty="0">
                <a:solidFill>
                  <a:srgbClr val="333333"/>
                </a:solidFill>
                <a:latin typeface="Arial"/>
                <a:cs typeface="Arial"/>
              </a:rPr>
              <a:t>network overhead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for consecutive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workloads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(e.g.,</a:t>
            </a:r>
            <a:endParaRPr lang="en-US" altLang="zh-TW" sz="2000" dirty="0">
              <a:latin typeface="Arial"/>
              <a:cs typeface="Arial"/>
            </a:endParaRPr>
          </a:p>
          <a:p>
            <a:pPr marL="1155700">
              <a:lnSpc>
                <a:spcPct val="100000"/>
              </a:lnSpc>
              <a:spcBef>
                <a:spcPts val="5"/>
              </a:spcBef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search) by keeping a stable TCP</a:t>
            </a:r>
            <a:r>
              <a:rPr lang="en-US" altLang="zh-TW" sz="200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connection.</a:t>
            </a:r>
            <a:endParaRPr lang="en-US" altLang="zh-TW" sz="2000" dirty="0">
              <a:latin typeface="Arial"/>
              <a:cs typeface="Arial"/>
            </a:endParaRPr>
          </a:p>
          <a:p>
            <a:pPr marL="755650" marR="628650" lvl="1" indent="-285750">
              <a:lnSpc>
                <a:spcPct val="100000"/>
              </a:lnSpc>
              <a:spcBef>
                <a:spcPts val="56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Chunks are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replicated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across </a:t>
            </a:r>
            <a:r>
              <a:rPr lang="en-US" altLang="zh-TW" sz="2400" spc="-5" dirty="0" err="1">
                <a:solidFill>
                  <a:srgbClr val="00AF50"/>
                </a:solidFill>
                <a:latin typeface="Arial"/>
                <a:cs typeface="Arial"/>
              </a:rPr>
              <a:t>chunkservers</a:t>
            </a:r>
            <a:r>
              <a:rPr lang="en-US" altLang="zh-TW" sz="2400" spc="-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(by default,  three copies)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reliability</a:t>
            </a:r>
            <a:r>
              <a:rPr lang="en-US" altLang="zh-TW" sz="2400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concerns.</a:t>
            </a: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 err="1">
                <a:solidFill>
                  <a:srgbClr val="333333"/>
                </a:solidFill>
                <a:latin typeface="Arial"/>
                <a:cs typeface="Arial"/>
              </a:rPr>
              <a:t>Chunkservers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need not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cache file</a:t>
            </a:r>
            <a:r>
              <a:rPr lang="en-US" altLang="zh-TW" sz="28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data.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lang="en-US" altLang="zh-TW" sz="2400" spc="-15" dirty="0">
                <a:solidFill>
                  <a:srgbClr val="333333"/>
                </a:solidFill>
                <a:latin typeface="Arial"/>
                <a:cs typeface="Arial"/>
              </a:rPr>
              <a:t>Linux’s </a:t>
            </a:r>
            <a:r>
              <a:rPr lang="en-US" altLang="zh-TW" sz="2400" spc="-10" dirty="0">
                <a:solidFill>
                  <a:srgbClr val="750E6C"/>
                </a:solidFill>
                <a:latin typeface="Arial"/>
                <a:cs typeface="Arial"/>
              </a:rPr>
              <a:t>buffer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cache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keeps frequently-accessed</a:t>
            </a:r>
            <a:r>
              <a:rPr lang="en-US" altLang="zh-TW" sz="2400" spc="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data.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0298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Multiple Clients (1/2)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35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305256" cy="5863592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GFS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cluster consists </a:t>
            </a:r>
            <a:r>
              <a:rPr lang="en-US" altLang="zh-TW" sz="2800" dirty="0">
                <a:solidFill>
                  <a:srgbClr val="333333"/>
                </a:solidFill>
                <a:latin typeface="Wingdings"/>
                <a:cs typeface="Wingdings"/>
              </a:rPr>
              <a:t></a:t>
            </a:r>
            <a:r>
              <a:rPr lang="en-US" altLang="zh-TW" sz="2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single </a:t>
            </a:r>
            <a:r>
              <a:rPr lang="en-US" altLang="zh-TW" sz="2800" spc="-25" dirty="0">
                <a:solidFill>
                  <a:srgbClr val="FF0000"/>
                </a:solidFill>
                <a:latin typeface="Arial"/>
                <a:cs typeface="Arial"/>
              </a:rPr>
              <a:t>master</a:t>
            </a:r>
            <a:r>
              <a:rPr lang="en-US" altLang="zh-TW" sz="2800" spc="-2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en-US" altLang="zh-TW" sz="2800" dirty="0">
                <a:solidFill>
                  <a:srgbClr val="333333"/>
                </a:solidFill>
                <a:latin typeface="Wingdings"/>
                <a:cs typeface="Wingdings"/>
              </a:rPr>
              <a:t></a:t>
            </a:r>
            <a:r>
              <a:rPr lang="en-US" altLang="zh-TW" sz="2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2800" dirty="0">
                <a:solidFill>
                  <a:srgbClr val="00AF50"/>
                </a:solidFill>
                <a:latin typeface="Arial"/>
                <a:cs typeface="Arial"/>
              </a:rPr>
              <a:t>multiple </a:t>
            </a:r>
            <a:r>
              <a:rPr lang="en-US" altLang="zh-TW" sz="2800" dirty="0" err="1">
                <a:solidFill>
                  <a:srgbClr val="00AF50"/>
                </a:solidFill>
                <a:latin typeface="Arial"/>
                <a:cs typeface="Arial"/>
              </a:rPr>
              <a:t>chunkservers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, and is accessed by </a:t>
            </a:r>
            <a:r>
              <a:rPr lang="en-US" altLang="zh-TW" sz="2800" dirty="0">
                <a:solidFill>
                  <a:srgbClr val="333333"/>
                </a:solidFill>
                <a:latin typeface="Wingdings"/>
                <a:cs typeface="Wingdings"/>
              </a:rPr>
              <a:t></a:t>
            </a:r>
            <a:r>
              <a:rPr lang="en-US" altLang="zh-TW" sz="2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2800" dirty="0">
                <a:solidFill>
                  <a:srgbClr val="0000FF"/>
                </a:solidFill>
                <a:latin typeface="Arial"/>
                <a:cs typeface="Arial"/>
              </a:rPr>
              <a:t>multiple</a:t>
            </a:r>
            <a:r>
              <a:rPr lang="en-US" altLang="zh-TW" sz="2800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0000FF"/>
                </a:solidFill>
                <a:latin typeface="Arial"/>
                <a:cs typeface="Arial"/>
              </a:rPr>
              <a:t>clients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469900" marR="731520" indent="0">
              <a:lnSpc>
                <a:spcPct val="100000"/>
              </a:lnSpc>
              <a:spcBef>
                <a:spcPts val="590"/>
              </a:spcBef>
              <a:buNone/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–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Each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these is typically a commodity Linux machine running a user-level server</a:t>
            </a:r>
            <a:r>
              <a:rPr lang="en-US" altLang="zh-TW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process.</a:t>
            </a:r>
            <a:endParaRPr lang="en-US" altLang="zh-TW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E7902F1-C84A-46AF-A357-F3B86A21AE98}"/>
              </a:ext>
            </a:extLst>
          </p:cNvPr>
          <p:cNvSpPr/>
          <p:nvPr/>
        </p:nvSpPr>
        <p:spPr>
          <a:xfrm>
            <a:off x="1749084" y="2631833"/>
            <a:ext cx="8836785" cy="40744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169DA36-99D1-405A-886C-F3B81BB02326}"/>
              </a:ext>
            </a:extLst>
          </p:cNvPr>
          <p:cNvSpPr/>
          <p:nvPr/>
        </p:nvSpPr>
        <p:spPr>
          <a:xfrm>
            <a:off x="1750876" y="2633061"/>
            <a:ext cx="1313180" cy="805180"/>
          </a:xfrm>
          <a:custGeom>
            <a:avLst/>
            <a:gdLst/>
            <a:ahLst/>
            <a:cxnLst/>
            <a:rect l="l" t="t" r="r" b="b"/>
            <a:pathLst>
              <a:path w="1313180" h="805179">
                <a:moveTo>
                  <a:pt x="0" y="804672"/>
                </a:moveTo>
                <a:lnTo>
                  <a:pt x="1312926" y="804672"/>
                </a:lnTo>
                <a:lnTo>
                  <a:pt x="1312926" y="0"/>
                </a:lnTo>
                <a:lnTo>
                  <a:pt x="0" y="0"/>
                </a:lnTo>
                <a:lnTo>
                  <a:pt x="0" y="804672"/>
                </a:lnTo>
                <a:close/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3CB6B5AA-407C-4A6D-9CB0-B18E0CB64CE4}"/>
              </a:ext>
            </a:extLst>
          </p:cNvPr>
          <p:cNvSpPr txBox="1"/>
          <p:nvPr/>
        </p:nvSpPr>
        <p:spPr>
          <a:xfrm>
            <a:off x="9656119" y="4629248"/>
            <a:ext cx="646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Arial"/>
                <a:cs typeface="Arial"/>
              </a:rPr>
              <a:t>heart  beats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75696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Multiple Clients (2/2)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36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0000FF"/>
                </a:solidFill>
                <a:latin typeface="Arial"/>
                <a:cs typeface="Arial"/>
              </a:rPr>
              <a:t>GFS client code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, linked into the upper </a:t>
            </a:r>
            <a:r>
              <a:rPr lang="en-US" altLang="zh-TW" sz="2800" dirty="0">
                <a:solidFill>
                  <a:srgbClr val="0000FF"/>
                </a:solidFill>
                <a:latin typeface="Arial"/>
                <a:cs typeface="Arial"/>
              </a:rPr>
              <a:t>application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en-US" altLang="zh-TW" sz="2800" spc="-10" dirty="0">
                <a:solidFill>
                  <a:srgbClr val="333333"/>
                </a:solidFill>
                <a:latin typeface="Arial"/>
                <a:cs typeface="Arial"/>
              </a:rPr>
              <a:t>offers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the file system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API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to communicate with</a:t>
            </a:r>
            <a:r>
              <a:rPr lang="en-US" altLang="zh-TW" sz="2800" spc="-1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master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 err="1">
                <a:solidFill>
                  <a:srgbClr val="00AF50"/>
                </a:solidFill>
                <a:latin typeface="Arial"/>
                <a:cs typeface="Arial"/>
              </a:rPr>
              <a:t>chunkservers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altLang="zh-TW"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Interact with the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master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metadata operations</a:t>
            </a:r>
            <a:endParaRPr lang="en-US" altLang="zh-TW" sz="2800" dirty="0">
              <a:latin typeface="Arial"/>
              <a:cs typeface="Arial"/>
            </a:endParaRPr>
          </a:p>
          <a:p>
            <a:pPr marL="755650" marR="23114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Clients can cache metadata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reduce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need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interact  with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20" dirty="0">
                <a:solidFill>
                  <a:srgbClr val="333333"/>
                </a:solidFill>
                <a:latin typeface="Arial"/>
                <a:cs typeface="Arial"/>
              </a:rPr>
              <a:t>master.</a:t>
            </a:r>
            <a:endParaRPr lang="en-US" altLang="zh-TW"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33333"/>
              </a:buClr>
              <a:buFont typeface="Arial"/>
              <a:buChar char="–"/>
            </a:pPr>
            <a:endParaRPr lang="en-US" altLang="zh-TW" sz="2800" dirty="0">
              <a:latin typeface="Arial"/>
              <a:cs typeface="Arial"/>
            </a:endParaRPr>
          </a:p>
          <a:p>
            <a:pPr marL="355600" marR="489584" indent="-342900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Interact with </a:t>
            </a:r>
            <a:r>
              <a:rPr lang="en-US" altLang="zh-TW" sz="2800" dirty="0" err="1">
                <a:solidFill>
                  <a:srgbClr val="00AF50"/>
                </a:solidFill>
                <a:latin typeface="Arial"/>
                <a:cs typeface="Arial"/>
              </a:rPr>
              <a:t>chunkservers</a:t>
            </a:r>
            <a:r>
              <a:rPr lang="en-US" altLang="zh-TW" sz="280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direct</a:t>
            </a:r>
            <a:r>
              <a:rPr lang="en-US" altLang="zh-TW" sz="2800" b="1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data-bearing  communications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  <a:tab pos="436372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Clients cache </a:t>
            </a:r>
            <a:r>
              <a:rPr lang="en-US" altLang="zh-TW" sz="2400" b="1" spc="-5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r>
              <a:rPr lang="en-US" altLang="zh-TW" sz="2400" b="1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file</a:t>
            </a:r>
            <a:r>
              <a:rPr lang="en-US" altLang="zh-TW" sz="24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data	in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its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local</a:t>
            </a:r>
            <a:r>
              <a:rPr lang="en-US" altLang="zh-TW" sz="24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30" dirty="0">
                <a:solidFill>
                  <a:srgbClr val="333333"/>
                </a:solidFill>
                <a:latin typeface="Arial"/>
                <a:cs typeface="Arial"/>
              </a:rPr>
              <a:t>memory.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9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10" dirty="0">
                <a:solidFill>
                  <a:srgbClr val="333333"/>
                </a:solidFill>
                <a:latin typeface="Arial"/>
                <a:cs typeface="Arial"/>
              </a:rPr>
              <a:t>Avoidance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z="2000" spc="-5" dirty="0">
                <a:solidFill>
                  <a:srgbClr val="FF0000"/>
                </a:solidFill>
                <a:latin typeface="Arial"/>
                <a:cs typeface="Arial"/>
              </a:rPr>
              <a:t>cache coherence/consistency issues (existed in</a:t>
            </a:r>
            <a:r>
              <a:rPr lang="en-US" altLang="zh-TW" sz="2000" spc="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FF0000"/>
                </a:solidFill>
                <a:latin typeface="Arial"/>
                <a:cs typeface="Arial"/>
              </a:rPr>
              <a:t>NFS!)</a:t>
            </a:r>
            <a:endParaRPr lang="en-US" altLang="zh-TW" sz="20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8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750E6C"/>
                </a:solidFill>
                <a:latin typeface="Arial"/>
                <a:cs typeface="Arial"/>
              </a:rPr>
              <a:t>Limited benefits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with streaming of large files and large working</a:t>
            </a:r>
            <a:r>
              <a:rPr lang="en-US" altLang="zh-TW" sz="2000" spc="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sets</a:t>
            </a:r>
            <a:endParaRPr lang="en-US" altLang="zh-TW" sz="20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6917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File System Metadata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37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master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maintains three types of FS</a:t>
            </a:r>
            <a:r>
              <a:rPr lang="en-US" altLang="zh-TW" sz="28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metadata:</a:t>
            </a:r>
            <a:endParaRPr lang="en-US" altLang="zh-TW" sz="2800" dirty="0">
              <a:latin typeface="Arial"/>
              <a:cs typeface="Arial"/>
            </a:endParaRPr>
          </a:p>
          <a:p>
            <a:pPr marL="241300" indent="0">
              <a:lnSpc>
                <a:spcPct val="100000"/>
              </a:lnSpc>
              <a:spcBef>
                <a:spcPts val="590"/>
              </a:spcBef>
              <a:buNone/>
              <a:tabLst>
                <a:tab pos="926465" algn="l"/>
              </a:tabLst>
            </a:pPr>
            <a:r>
              <a:rPr lang="en-US" altLang="zh-TW" dirty="0">
                <a:solidFill>
                  <a:srgbClr val="333333"/>
                </a:solidFill>
                <a:latin typeface="Wingdings"/>
                <a:cs typeface="Wingdings"/>
              </a:rPr>
              <a:t></a:t>
            </a:r>
            <a:r>
              <a:rPr lang="en-US" altLang="zh-TW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file and chunk </a:t>
            </a:r>
            <a:r>
              <a:rPr lang="en-US" altLang="zh-TW" b="1" dirty="0">
                <a:solidFill>
                  <a:srgbClr val="333333"/>
                </a:solidFill>
                <a:latin typeface="Arial"/>
                <a:cs typeface="Arial"/>
              </a:rPr>
              <a:t>namespaces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(i.e.,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directory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hierarchy)</a:t>
            </a:r>
            <a:r>
              <a:rPr lang="en-US" altLang="zh-TW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;</a:t>
            </a:r>
            <a:endParaRPr lang="en-US" altLang="zh-TW" dirty="0">
              <a:latin typeface="Arial"/>
              <a:cs typeface="Arial"/>
            </a:endParaRPr>
          </a:p>
          <a:p>
            <a:pPr marL="241300" indent="0">
              <a:lnSpc>
                <a:spcPct val="100000"/>
              </a:lnSpc>
              <a:spcBef>
                <a:spcPts val="575"/>
              </a:spcBef>
              <a:buNone/>
              <a:tabLst>
                <a:tab pos="926465" algn="l"/>
              </a:tabLst>
            </a:pPr>
            <a:r>
              <a:rPr lang="en-US" altLang="zh-TW" dirty="0">
                <a:solidFill>
                  <a:srgbClr val="333333"/>
                </a:solidFill>
                <a:latin typeface="Wingdings"/>
                <a:cs typeface="Wingdings"/>
              </a:rPr>
              <a:t></a:t>
            </a:r>
            <a:r>
              <a:rPr lang="en-US" altLang="zh-TW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b="1" spc="-5" dirty="0">
                <a:solidFill>
                  <a:srgbClr val="333333"/>
                </a:solidFill>
                <a:latin typeface="Arial"/>
                <a:cs typeface="Arial"/>
              </a:rPr>
              <a:t>mapping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from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files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lang="en-US" altLang="zh-TW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chunks,</a:t>
            </a:r>
            <a:endParaRPr lang="en-US" altLang="zh-TW" dirty="0">
              <a:latin typeface="Arial"/>
              <a:cs typeface="Arial"/>
            </a:endParaRPr>
          </a:p>
          <a:p>
            <a:pPr marL="241300" indent="0">
              <a:lnSpc>
                <a:spcPct val="100000"/>
              </a:lnSpc>
              <a:spcBef>
                <a:spcPts val="575"/>
              </a:spcBef>
              <a:buNone/>
              <a:tabLst>
                <a:tab pos="926465" algn="l"/>
              </a:tabLst>
            </a:pPr>
            <a:r>
              <a:rPr lang="en-US" altLang="zh-TW" dirty="0">
                <a:solidFill>
                  <a:srgbClr val="333333"/>
                </a:solidFill>
                <a:latin typeface="Wingdings"/>
                <a:cs typeface="Wingdings"/>
              </a:rPr>
              <a:t></a:t>
            </a:r>
            <a:r>
              <a:rPr lang="en-US" altLang="zh-TW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The locations of each </a:t>
            </a:r>
            <a:r>
              <a:rPr lang="en-US" altLang="zh-TW" spc="-10" dirty="0">
                <a:solidFill>
                  <a:srgbClr val="333333"/>
                </a:solidFill>
                <a:latin typeface="Arial"/>
                <a:cs typeface="Arial"/>
              </a:rPr>
              <a:t>chunk’s</a:t>
            </a:r>
            <a:r>
              <a:rPr lang="en-US" altLang="zh-TW" spc="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b="1" spc="-5" dirty="0">
                <a:solidFill>
                  <a:srgbClr val="333333"/>
                </a:solidFill>
                <a:latin typeface="Arial"/>
                <a:cs typeface="Arial"/>
              </a:rPr>
              <a:t>replicas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master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keeps all three types of metadata in</a:t>
            </a:r>
            <a:r>
              <a:rPr lang="en-US" altLang="zh-TW" sz="28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its</a:t>
            </a:r>
            <a:r>
              <a:rPr lang="en-US" altLang="zh-TW" sz="2800" dirty="0">
                <a:latin typeface="Arial"/>
                <a:cs typeface="Arial"/>
              </a:rPr>
              <a:t>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memory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for fast</a:t>
            </a:r>
            <a:r>
              <a:rPr lang="en-US" altLang="zh-TW" sz="28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access.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Less than 64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bytes of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metadata </a:t>
            </a:r>
            <a:r>
              <a:rPr lang="en-US" altLang="zh-TW" sz="24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for </a:t>
            </a:r>
            <a:r>
              <a:rPr lang="en-US" altLang="zh-TW" sz="24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each 64 </a:t>
            </a:r>
            <a:r>
              <a:rPr lang="en-US" altLang="zh-TW" sz="24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MB</a:t>
            </a:r>
            <a:r>
              <a:rPr lang="en-US" altLang="zh-TW" sz="2400" u="sng" spc="4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TW" sz="24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chunk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Less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than 64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bytes </a:t>
            </a:r>
            <a:r>
              <a:rPr lang="en-US" altLang="zh-TW" sz="24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per file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 if </a:t>
            </a:r>
            <a:r>
              <a:rPr lang="en-US" altLang="zh-TW" sz="2400" b="1" dirty="0">
                <a:solidFill>
                  <a:srgbClr val="333333"/>
                </a:solidFill>
                <a:latin typeface="Arial"/>
                <a:cs typeface="Arial"/>
              </a:rPr>
              <a:t>prefix compression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lang="en-US" altLang="zh-TW" sz="24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used.</a:t>
            </a:r>
            <a:endParaRPr lang="en-US" altLang="zh-TW" sz="2400" dirty="0">
              <a:latin typeface="Arial"/>
              <a:cs typeface="Arial"/>
            </a:endParaRPr>
          </a:p>
          <a:p>
            <a:pPr marL="355600" marR="307340" indent="-342900">
              <a:lnSpc>
                <a:spcPct val="100000"/>
              </a:lnSpc>
              <a:spcBef>
                <a:spcPts val="66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master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persists </a:t>
            </a:r>
            <a:r>
              <a:rPr lang="en-US" altLang="zh-TW" sz="2800" dirty="0">
                <a:solidFill>
                  <a:srgbClr val="333333"/>
                </a:solidFill>
                <a:latin typeface="Wingdings"/>
                <a:cs typeface="Wingdings"/>
              </a:rPr>
              <a:t></a:t>
            </a:r>
            <a:r>
              <a:rPr lang="en-US" altLang="zh-TW" sz="2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namespaces and </a:t>
            </a:r>
            <a:r>
              <a:rPr lang="en-US" altLang="zh-TW" sz="2800" dirty="0">
                <a:solidFill>
                  <a:srgbClr val="333333"/>
                </a:solidFill>
                <a:latin typeface="Wingdings"/>
                <a:cs typeface="Wingdings"/>
              </a:rPr>
              <a:t></a:t>
            </a:r>
            <a:r>
              <a:rPr lang="en-US" altLang="zh-TW" sz="2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file-to- chunk mapping in its local disks as an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operation</a:t>
            </a:r>
            <a:r>
              <a:rPr lang="en-US" altLang="zh-TW" sz="2800" spc="-20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800" spc="5" dirty="0">
                <a:solidFill>
                  <a:srgbClr val="750E6C"/>
                </a:solidFill>
                <a:latin typeface="Arial"/>
                <a:cs typeface="Arial"/>
              </a:rPr>
              <a:t>log</a:t>
            </a:r>
            <a:r>
              <a:rPr lang="en-US" altLang="zh-TW" sz="2800" spc="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But the </a:t>
            </a:r>
            <a:r>
              <a:rPr lang="en-US" altLang="zh-TW" sz="2400" dirty="0">
                <a:solidFill>
                  <a:srgbClr val="FF0000"/>
                </a:solidFill>
                <a:latin typeface="Arial"/>
                <a:cs typeface="Arial"/>
              </a:rPr>
              <a:t>master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does </a:t>
            </a:r>
            <a:r>
              <a:rPr lang="en-US" altLang="zh-TW" sz="24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not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persist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chunk</a:t>
            </a:r>
            <a:r>
              <a:rPr lang="en-US" altLang="zh-TW" sz="24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locations.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9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It can be pulled from </a:t>
            </a:r>
            <a:r>
              <a:rPr lang="en-US" altLang="zh-TW" sz="2000" spc="-5" dirty="0" err="1">
                <a:solidFill>
                  <a:srgbClr val="00AF50"/>
                </a:solidFill>
                <a:latin typeface="Arial"/>
                <a:cs typeface="Arial"/>
              </a:rPr>
              <a:t>chunkservers</a:t>
            </a:r>
            <a:r>
              <a:rPr lang="en-US" altLang="zh-TW" sz="2000" spc="-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at startup via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heartbeats.</a:t>
            </a: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38674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Working Example: Client Reads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38</a:t>
            </a:fld>
            <a:endParaRPr lang="zh-TW" altLang="en-US" dirty="0">
              <a:uFillTx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FBCD56D6-12A2-4D07-93C2-FC4CFD1C3EDC}"/>
              </a:ext>
            </a:extLst>
          </p:cNvPr>
          <p:cNvSpPr txBox="1"/>
          <p:nvPr/>
        </p:nvSpPr>
        <p:spPr>
          <a:xfrm>
            <a:off x="992780" y="6685983"/>
            <a:ext cx="8808085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  <a:tabLst>
                <a:tab pos="8609330" algn="l"/>
              </a:tabLst>
            </a:pPr>
            <a:r>
              <a:rPr sz="1400" spc="-5" dirty="0">
                <a:solidFill>
                  <a:srgbClr val="7E7E7E"/>
                </a:solidFill>
                <a:latin typeface="Arial"/>
                <a:cs typeface="Arial"/>
              </a:rPr>
              <a:t>CS</a:t>
            </a:r>
            <a:r>
              <a:rPr sz="1400" spc="-15" dirty="0">
                <a:solidFill>
                  <a:srgbClr val="7E7E7E"/>
                </a:solidFill>
                <a:latin typeface="Arial"/>
                <a:cs typeface="Arial"/>
              </a:rPr>
              <a:t>C</a:t>
            </a:r>
            <a:r>
              <a:rPr sz="1400" spc="-5" dirty="0">
                <a:solidFill>
                  <a:srgbClr val="7E7E7E"/>
                </a:solidFill>
                <a:latin typeface="Arial"/>
                <a:cs typeface="Arial"/>
              </a:rPr>
              <a:t>I5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5</a:t>
            </a:r>
            <a:r>
              <a:rPr sz="1400" spc="-5" dirty="0">
                <a:solidFill>
                  <a:srgbClr val="7E7E7E"/>
                </a:solidFill>
                <a:latin typeface="Arial"/>
                <a:cs typeface="Arial"/>
              </a:rPr>
              <a:t>50 Lec05:</a:t>
            </a:r>
            <a:r>
              <a:rPr sz="1400" spc="-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7E7E7E"/>
                </a:solidFill>
                <a:latin typeface="Arial"/>
                <a:cs typeface="Arial"/>
              </a:rPr>
              <a:t>Distri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b</a:t>
            </a:r>
            <a:r>
              <a:rPr sz="1400" spc="-5" dirty="0">
                <a:solidFill>
                  <a:srgbClr val="7E7E7E"/>
                </a:solidFill>
                <a:latin typeface="Arial"/>
                <a:cs typeface="Arial"/>
              </a:rPr>
              <a:t>uted</a:t>
            </a:r>
            <a:r>
              <a:rPr sz="1400" spc="-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7E7E7E"/>
                </a:solidFill>
                <a:latin typeface="Arial"/>
                <a:cs typeface="Arial"/>
              </a:rPr>
              <a:t>File Syst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1400" spc="-5" dirty="0">
                <a:solidFill>
                  <a:srgbClr val="7E7E7E"/>
                </a:solidFill>
                <a:latin typeface="Arial"/>
                <a:cs typeface="Arial"/>
              </a:rPr>
              <a:t>ms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	</a:t>
            </a:r>
            <a:r>
              <a:rPr sz="1400" spc="-5" dirty="0">
                <a:solidFill>
                  <a:srgbClr val="7E7E7E"/>
                </a:solidFill>
                <a:latin typeface="Arial"/>
                <a:cs typeface="Arial"/>
              </a:rPr>
              <a:t>34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A9B23EE-89CD-4133-8DF9-02383F94F132}"/>
              </a:ext>
            </a:extLst>
          </p:cNvPr>
          <p:cNvSpPr/>
          <p:nvPr/>
        </p:nvSpPr>
        <p:spPr>
          <a:xfrm>
            <a:off x="981844" y="2783515"/>
            <a:ext cx="8836785" cy="40744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FAD8E845-D938-4CBC-ABCF-38E301D1F455}"/>
              </a:ext>
            </a:extLst>
          </p:cNvPr>
          <p:cNvSpPr/>
          <p:nvPr/>
        </p:nvSpPr>
        <p:spPr>
          <a:xfrm>
            <a:off x="4997091" y="2784743"/>
            <a:ext cx="4013835" cy="1899920"/>
          </a:xfrm>
          <a:custGeom>
            <a:avLst/>
            <a:gdLst/>
            <a:ahLst/>
            <a:cxnLst/>
            <a:rect l="l" t="t" r="r" b="b"/>
            <a:pathLst>
              <a:path w="4013834" h="1899920">
                <a:moveTo>
                  <a:pt x="0" y="1899666"/>
                </a:moveTo>
                <a:lnTo>
                  <a:pt x="4013454" y="1899666"/>
                </a:lnTo>
                <a:lnTo>
                  <a:pt x="4013454" y="0"/>
                </a:lnTo>
                <a:lnTo>
                  <a:pt x="0" y="0"/>
                </a:lnTo>
                <a:lnTo>
                  <a:pt x="0" y="1899666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4BAEC3E9-E92C-4D1E-ACF9-FCA4207D6FF5}"/>
              </a:ext>
            </a:extLst>
          </p:cNvPr>
          <p:cNvSpPr/>
          <p:nvPr/>
        </p:nvSpPr>
        <p:spPr>
          <a:xfrm>
            <a:off x="983636" y="2784743"/>
            <a:ext cx="1313180" cy="805180"/>
          </a:xfrm>
          <a:custGeom>
            <a:avLst/>
            <a:gdLst/>
            <a:ahLst/>
            <a:cxnLst/>
            <a:rect l="l" t="t" r="r" b="b"/>
            <a:pathLst>
              <a:path w="1313180" h="805179">
                <a:moveTo>
                  <a:pt x="0" y="804672"/>
                </a:moveTo>
                <a:lnTo>
                  <a:pt x="1312926" y="804672"/>
                </a:lnTo>
                <a:lnTo>
                  <a:pt x="1312926" y="0"/>
                </a:lnTo>
                <a:lnTo>
                  <a:pt x="0" y="0"/>
                </a:lnTo>
                <a:lnTo>
                  <a:pt x="0" y="804672"/>
                </a:lnTo>
                <a:close/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6B2B4302-45AD-4F86-A0F9-9244FE69CCDA}"/>
              </a:ext>
            </a:extLst>
          </p:cNvPr>
          <p:cNvSpPr/>
          <p:nvPr/>
        </p:nvSpPr>
        <p:spPr>
          <a:xfrm>
            <a:off x="4997091" y="5566044"/>
            <a:ext cx="2190750" cy="730885"/>
          </a:xfrm>
          <a:custGeom>
            <a:avLst/>
            <a:gdLst/>
            <a:ahLst/>
            <a:cxnLst/>
            <a:rect l="l" t="t" r="r" b="b"/>
            <a:pathLst>
              <a:path w="2190750" h="730885">
                <a:moveTo>
                  <a:pt x="0" y="730757"/>
                </a:moveTo>
                <a:lnTo>
                  <a:pt x="2190750" y="730757"/>
                </a:lnTo>
                <a:lnTo>
                  <a:pt x="2190750" y="0"/>
                </a:lnTo>
                <a:lnTo>
                  <a:pt x="0" y="0"/>
                </a:lnTo>
                <a:lnTo>
                  <a:pt x="0" y="730757"/>
                </a:lnTo>
                <a:close/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94CA5226-EECC-4A6E-8F12-CFC07CCE6134}"/>
              </a:ext>
            </a:extLst>
          </p:cNvPr>
          <p:cNvSpPr/>
          <p:nvPr/>
        </p:nvSpPr>
        <p:spPr>
          <a:xfrm>
            <a:off x="7625991" y="5566044"/>
            <a:ext cx="2190750" cy="730885"/>
          </a:xfrm>
          <a:custGeom>
            <a:avLst/>
            <a:gdLst/>
            <a:ahLst/>
            <a:cxnLst/>
            <a:rect l="l" t="t" r="r" b="b"/>
            <a:pathLst>
              <a:path w="2190750" h="730885">
                <a:moveTo>
                  <a:pt x="0" y="730757"/>
                </a:moveTo>
                <a:lnTo>
                  <a:pt x="2190750" y="730757"/>
                </a:lnTo>
                <a:lnTo>
                  <a:pt x="2190750" y="0"/>
                </a:lnTo>
                <a:lnTo>
                  <a:pt x="0" y="0"/>
                </a:lnTo>
                <a:lnTo>
                  <a:pt x="0" y="730757"/>
                </a:lnTo>
                <a:close/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3066DC65-3C54-455C-A922-A71629E40C59}"/>
              </a:ext>
            </a:extLst>
          </p:cNvPr>
          <p:cNvSpPr txBox="1"/>
          <p:nvPr/>
        </p:nvSpPr>
        <p:spPr>
          <a:xfrm>
            <a:off x="1402736" y="4439807"/>
            <a:ext cx="3879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Wingdings"/>
                <a:cs typeface="Wingdings"/>
              </a:rPr>
              <a:t></a:t>
            </a:r>
            <a:endParaRPr sz="3200" dirty="0">
              <a:latin typeface="Wingdings"/>
              <a:cs typeface="Wingdings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7F7C617D-BC89-4025-89E3-AD659276234D}"/>
              </a:ext>
            </a:extLst>
          </p:cNvPr>
          <p:cNvSpPr txBox="1"/>
          <p:nvPr/>
        </p:nvSpPr>
        <p:spPr>
          <a:xfrm>
            <a:off x="981844" y="893459"/>
            <a:ext cx="10945216" cy="328038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27050" marR="744220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sz="2800" b="1" dirty="0">
                <a:solidFill>
                  <a:srgbClr val="0000FF"/>
                </a:solidFill>
                <a:latin typeface="Wingdings"/>
                <a:cs typeface="Wingdings"/>
              </a:rPr>
              <a:t>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800" b="1" dirty="0">
                <a:solidFill>
                  <a:srgbClr val="0000FF"/>
                </a:solidFill>
                <a:latin typeface="Arial"/>
                <a:cs typeface="Arial"/>
              </a:rPr>
              <a:t>C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translates (file name and </a:t>
            </a:r>
            <a:r>
              <a:rPr sz="2800" spc="-10" dirty="0">
                <a:solidFill>
                  <a:srgbClr val="333333"/>
                </a:solidFill>
                <a:latin typeface="Arial"/>
                <a:cs typeface="Arial"/>
              </a:rPr>
              <a:t>offset)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into a chunk  index, and sends a request to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  <a:tabLst>
                <a:tab pos="526415" algn="l"/>
              </a:tabLst>
            </a:pPr>
            <a:r>
              <a:rPr sz="2800" b="1" dirty="0">
                <a:solidFill>
                  <a:srgbClr val="FF0000"/>
                </a:solidFill>
                <a:latin typeface="Wingdings"/>
                <a:cs typeface="Wingdings"/>
              </a:rPr>
              <a:t>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M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replies </a:t>
            </a:r>
            <a:r>
              <a:rPr sz="2800" b="1" dirty="0">
                <a:solidFill>
                  <a:srgbClr val="0000FF"/>
                </a:solidFill>
                <a:latin typeface="Arial"/>
                <a:cs typeface="Arial"/>
              </a:rPr>
              <a:t>C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the chunk handle and chunk</a:t>
            </a:r>
            <a:r>
              <a:rPr sz="28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locations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ts val="3300"/>
              </a:lnSpc>
              <a:spcBef>
                <a:spcPts val="310"/>
              </a:spcBef>
              <a:tabLst>
                <a:tab pos="526415" algn="l"/>
              </a:tabLst>
            </a:pPr>
            <a:r>
              <a:rPr sz="2800" b="1" dirty="0">
                <a:solidFill>
                  <a:srgbClr val="0000FF"/>
                </a:solidFill>
                <a:latin typeface="Wingdings"/>
                <a:cs typeface="Wingdings"/>
              </a:rPr>
              <a:t>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800" b="1" dirty="0">
                <a:solidFill>
                  <a:srgbClr val="0000FF"/>
                </a:solidFill>
                <a:latin typeface="Arial"/>
                <a:cs typeface="Arial"/>
              </a:rPr>
              <a:t>C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requests for chunk </a:t>
            </a:r>
            <a:r>
              <a:rPr sz="2800" b="1" dirty="0">
                <a:solidFill>
                  <a:srgbClr val="333333"/>
                </a:solidFill>
                <a:latin typeface="Arial"/>
                <a:cs typeface="Arial"/>
              </a:rPr>
              <a:t>directly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from the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“closest”</a:t>
            </a:r>
            <a:r>
              <a:rPr sz="2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AF50"/>
                </a:solidFill>
                <a:latin typeface="Arial"/>
                <a:cs typeface="Arial"/>
              </a:rPr>
              <a:t>CS</a:t>
            </a:r>
            <a:endParaRPr sz="2800" dirty="0">
              <a:latin typeface="Arial"/>
              <a:cs typeface="Arial"/>
            </a:endParaRPr>
          </a:p>
          <a:p>
            <a:pPr marL="2485390">
              <a:lnSpc>
                <a:spcPts val="3779"/>
              </a:lnSpc>
            </a:pPr>
            <a:r>
              <a:rPr sz="3200" b="1" spc="-5" dirty="0">
                <a:latin typeface="Wingdings"/>
                <a:cs typeface="Wingdings"/>
              </a:rPr>
              <a:t></a:t>
            </a:r>
            <a:endParaRPr sz="3200" dirty="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 dirty="0">
              <a:latin typeface="Wingdings"/>
              <a:cs typeface="Wingdings"/>
            </a:endParaRPr>
          </a:p>
          <a:p>
            <a:pPr marL="1256665">
              <a:lnSpc>
                <a:spcPct val="100000"/>
              </a:lnSpc>
            </a:pPr>
            <a:r>
              <a:rPr sz="3200" b="1" spc="-5" dirty="0">
                <a:latin typeface="Wingdings"/>
                <a:cs typeface="Wingdings"/>
              </a:rPr>
              <a:t></a:t>
            </a:r>
            <a:endParaRPr sz="3200" dirty="0">
              <a:latin typeface="Wingdings"/>
              <a:cs typeface="Wingdings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4C9EB2BF-AB2A-4B5D-9642-2CE0893DA7E5}"/>
              </a:ext>
            </a:extLst>
          </p:cNvPr>
          <p:cNvSpPr/>
          <p:nvPr/>
        </p:nvSpPr>
        <p:spPr>
          <a:xfrm>
            <a:off x="2614317" y="4322460"/>
            <a:ext cx="2412365" cy="1243965"/>
          </a:xfrm>
          <a:custGeom>
            <a:avLst/>
            <a:gdLst/>
            <a:ahLst/>
            <a:cxnLst/>
            <a:rect l="l" t="t" r="r" b="b"/>
            <a:pathLst>
              <a:path w="2412365" h="1243964">
                <a:moveTo>
                  <a:pt x="1898014" y="928877"/>
                </a:moveTo>
                <a:lnTo>
                  <a:pt x="1328547" y="928877"/>
                </a:lnTo>
                <a:lnTo>
                  <a:pt x="2412238" y="1243838"/>
                </a:lnTo>
                <a:lnTo>
                  <a:pt x="1898014" y="928877"/>
                </a:lnTo>
                <a:close/>
              </a:path>
              <a:path w="2412365" h="1243964">
                <a:moveTo>
                  <a:pt x="2277618" y="0"/>
                </a:moveTo>
                <a:lnTo>
                  <a:pt x="0" y="0"/>
                </a:lnTo>
                <a:lnTo>
                  <a:pt x="0" y="928877"/>
                </a:lnTo>
                <a:lnTo>
                  <a:pt x="2277618" y="928877"/>
                </a:lnTo>
                <a:lnTo>
                  <a:pt x="227761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28147FC7-D92F-4D53-9030-E03BF41C55D0}"/>
              </a:ext>
            </a:extLst>
          </p:cNvPr>
          <p:cNvSpPr/>
          <p:nvPr/>
        </p:nvSpPr>
        <p:spPr>
          <a:xfrm>
            <a:off x="2614317" y="4322460"/>
            <a:ext cx="2412365" cy="1243965"/>
          </a:xfrm>
          <a:custGeom>
            <a:avLst/>
            <a:gdLst/>
            <a:ahLst/>
            <a:cxnLst/>
            <a:rect l="l" t="t" r="r" b="b"/>
            <a:pathLst>
              <a:path w="2412365" h="1243964">
                <a:moveTo>
                  <a:pt x="0" y="0"/>
                </a:moveTo>
                <a:lnTo>
                  <a:pt x="1328547" y="0"/>
                </a:lnTo>
                <a:lnTo>
                  <a:pt x="1898014" y="0"/>
                </a:lnTo>
                <a:lnTo>
                  <a:pt x="2277618" y="0"/>
                </a:lnTo>
                <a:lnTo>
                  <a:pt x="2277618" y="541908"/>
                </a:lnTo>
                <a:lnTo>
                  <a:pt x="2277618" y="774064"/>
                </a:lnTo>
                <a:lnTo>
                  <a:pt x="2277618" y="928877"/>
                </a:lnTo>
                <a:lnTo>
                  <a:pt x="1898014" y="928877"/>
                </a:lnTo>
                <a:lnTo>
                  <a:pt x="2412238" y="1243838"/>
                </a:lnTo>
                <a:lnTo>
                  <a:pt x="1328547" y="928877"/>
                </a:lnTo>
                <a:lnTo>
                  <a:pt x="0" y="928877"/>
                </a:lnTo>
                <a:lnTo>
                  <a:pt x="0" y="774064"/>
                </a:lnTo>
                <a:lnTo>
                  <a:pt x="0" y="541908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115A1609-594A-49B4-8DAE-DBCFBA9B250A}"/>
              </a:ext>
            </a:extLst>
          </p:cNvPr>
          <p:cNvSpPr txBox="1"/>
          <p:nvPr/>
        </p:nvSpPr>
        <p:spPr>
          <a:xfrm>
            <a:off x="2793386" y="4357257"/>
            <a:ext cx="19189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190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The “closest” </a:t>
            </a: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CS  </a:t>
            </a:r>
            <a:r>
              <a:rPr sz="1800" spc="-5" dirty="0">
                <a:latin typeface="Arial"/>
                <a:cs typeface="Arial"/>
              </a:rPr>
              <a:t>can be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determined  by </a:t>
            </a:r>
            <a:r>
              <a:rPr sz="1800" dirty="0">
                <a:latin typeface="Arial"/>
                <a:cs typeface="Arial"/>
              </a:rPr>
              <a:t>IP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address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5B3C0FAD-DD0A-4F9A-A762-7B68E38338D5}"/>
              </a:ext>
            </a:extLst>
          </p:cNvPr>
          <p:cNvSpPr txBox="1"/>
          <p:nvPr/>
        </p:nvSpPr>
        <p:spPr>
          <a:xfrm>
            <a:off x="8888879" y="4780930"/>
            <a:ext cx="646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Arial"/>
                <a:cs typeface="Arial"/>
              </a:rPr>
              <a:t>heart  beats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3966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Working Example: Client Writes (1/2)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39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 write must perform at </a:t>
            </a:r>
            <a:r>
              <a:rPr lang="en-US" altLang="zh-TW" sz="2800" spc="-5" dirty="0">
                <a:solidFill>
                  <a:srgbClr val="FF0000"/>
                </a:solidFill>
                <a:latin typeface="Arial"/>
                <a:cs typeface="Arial"/>
              </a:rPr>
              <a:t>all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lang="en-US" altLang="zh-TW" sz="2800" spc="-10" dirty="0">
                <a:solidFill>
                  <a:srgbClr val="FF0000"/>
                </a:solidFill>
                <a:latin typeface="Arial"/>
                <a:cs typeface="Arial"/>
              </a:rPr>
              <a:t>chunk’s</a:t>
            </a:r>
            <a:r>
              <a:rPr lang="en-US" altLang="zh-TW" sz="2800" spc="-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replicas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355600" marR="60325" indent="-342900">
              <a:lnSpc>
                <a:spcPct val="100000"/>
              </a:lnSpc>
              <a:spcBef>
                <a:spcPts val="67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800" b="1" dirty="0">
                <a:solidFill>
                  <a:srgbClr val="750E6C"/>
                </a:solidFill>
                <a:latin typeface="Arial"/>
                <a:cs typeface="Arial"/>
              </a:rPr>
              <a:t>mutation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is an operation that changes the</a:t>
            </a:r>
            <a:r>
              <a:rPr lang="en-US" altLang="zh-TW" sz="2800" spc="-1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contents  or metadata of a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single chunk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over all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replicas.</a:t>
            </a:r>
            <a:endParaRPr lang="en-US" altLang="zh-TW" sz="2800" dirty="0">
              <a:latin typeface="Arial"/>
              <a:cs typeface="Arial"/>
            </a:endParaRPr>
          </a:p>
          <a:p>
            <a:pPr marL="755650" marR="843915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If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 write </a:t>
            </a:r>
            <a:r>
              <a:rPr lang="en-US" altLang="zh-TW" sz="24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exceeds the chunk </a:t>
            </a:r>
            <a:r>
              <a:rPr lang="en-US" altLang="zh-TW" sz="2400" u="sng" spc="-2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boundary</a:t>
            </a:r>
            <a:r>
              <a:rPr lang="en-US" altLang="zh-TW" sz="2400" spc="-2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0000FF"/>
                </a:solidFill>
                <a:latin typeface="Arial"/>
                <a:cs typeface="Arial"/>
              </a:rPr>
              <a:t>client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must 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break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it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down into 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multiple mutation</a:t>
            </a:r>
            <a:r>
              <a:rPr lang="en-US" altLang="zh-TW" sz="2400" b="1" spc="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operations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355600" marR="868044" indent="-342900">
              <a:lnSpc>
                <a:spcPct val="100000"/>
              </a:lnSpc>
              <a:spcBef>
                <a:spcPts val="66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master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uses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leases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to maintain a </a:t>
            </a:r>
            <a:r>
              <a:rPr lang="en-US" altLang="zh-TW" sz="2800" dirty="0">
                <a:solidFill>
                  <a:srgbClr val="00AF50"/>
                </a:solidFill>
                <a:latin typeface="Arial"/>
                <a:cs typeface="Arial"/>
              </a:rPr>
              <a:t>consistent  mutation order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across</a:t>
            </a:r>
            <a:r>
              <a:rPr lang="en-US" altLang="zh-TW" sz="2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replicas.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master grants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lease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one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replicas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called</a:t>
            </a:r>
            <a:r>
              <a:rPr lang="en-US" altLang="zh-TW" sz="2400" spc="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i="1" u="sng" spc="-5" dirty="0">
                <a:solidFill>
                  <a:srgbClr val="333333"/>
                </a:solidFill>
                <a:latin typeface="Arial"/>
                <a:cs typeface="Arial"/>
              </a:rPr>
              <a:t>primary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9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The lease is designed to minimize management overhead at</a:t>
            </a:r>
            <a:r>
              <a:rPr lang="en-US" altLang="zh-TW" sz="2000" spc="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25" dirty="0">
                <a:solidFill>
                  <a:srgbClr val="333333"/>
                </a:solidFill>
                <a:latin typeface="Arial"/>
                <a:cs typeface="Arial"/>
              </a:rPr>
              <a:t>master.</a:t>
            </a:r>
            <a:endParaRPr lang="en-US" altLang="zh-TW" sz="20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8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A lease has an initial </a:t>
            </a:r>
            <a:r>
              <a:rPr lang="en-US" altLang="zh-TW" sz="2000" b="1" spc="-5" dirty="0">
                <a:solidFill>
                  <a:srgbClr val="333333"/>
                </a:solidFill>
                <a:latin typeface="Arial"/>
                <a:cs typeface="Arial"/>
              </a:rPr>
              <a:t>timeout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of 60</a:t>
            </a:r>
            <a:r>
              <a:rPr lang="en-US" altLang="zh-TW" sz="20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seconds.</a:t>
            </a:r>
            <a:endParaRPr lang="en-US" altLang="zh-TW" sz="20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8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A lease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can </a:t>
            </a:r>
            <a:r>
              <a:rPr lang="en-US" altLang="zh-TW" sz="2000" spc="-10" dirty="0">
                <a:solidFill>
                  <a:srgbClr val="333333"/>
                </a:solidFill>
                <a:latin typeface="Arial"/>
                <a:cs typeface="Arial"/>
              </a:rPr>
              <a:t>be </a:t>
            </a:r>
            <a:r>
              <a:rPr lang="en-US" altLang="zh-TW" sz="2000" b="1" spc="-5" dirty="0">
                <a:solidFill>
                  <a:srgbClr val="333333"/>
                </a:solidFill>
                <a:latin typeface="Arial"/>
                <a:cs typeface="Arial"/>
              </a:rPr>
              <a:t>renewed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through heartbeats; the master can</a:t>
            </a:r>
            <a:r>
              <a:rPr lang="en-US" altLang="zh-TW" sz="20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also</a:t>
            </a:r>
            <a:r>
              <a:rPr lang="en-US" altLang="zh-TW" sz="2000" dirty="0">
                <a:latin typeface="Arial"/>
                <a:cs typeface="Arial"/>
              </a:rPr>
              <a:t> </a:t>
            </a:r>
            <a:r>
              <a:rPr lang="en-US" altLang="zh-TW" sz="2000" b="1" spc="-5" dirty="0">
                <a:solidFill>
                  <a:srgbClr val="333333"/>
                </a:solidFill>
                <a:latin typeface="Arial"/>
                <a:cs typeface="Arial"/>
              </a:rPr>
              <a:t>revoke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a lease before it expires.</a:t>
            </a:r>
            <a:endParaRPr lang="en-US" altLang="zh-TW" sz="2000" dirty="0">
              <a:latin typeface="Arial"/>
              <a:cs typeface="Arial"/>
            </a:endParaRPr>
          </a:p>
          <a:p>
            <a:pPr marL="755650" marR="380365" lvl="1" indent="-285750">
              <a:lnSpc>
                <a:spcPct val="100000"/>
              </a:lnSpc>
              <a:spcBef>
                <a:spcPts val="57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The primary picks a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serial order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all mutations on other  replicas called</a:t>
            </a:r>
            <a:r>
              <a:rPr lang="en-US" altLang="zh-TW" sz="2400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i="1" u="sng" spc="-5" dirty="0">
                <a:solidFill>
                  <a:srgbClr val="333333"/>
                </a:solidFill>
                <a:latin typeface="Arial"/>
                <a:cs typeface="Arial"/>
              </a:rPr>
              <a:t>secondary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308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Client-Server Model (1/2)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Generic Client-Server Model: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Font typeface="Arial"/>
              <a:buChar char="–"/>
              <a:tabLst>
                <a:tab pos="755650" algn="l"/>
              </a:tabLst>
            </a:pPr>
            <a:r>
              <a:rPr lang="en-US" altLang="zh-TW" sz="2400" b="1" dirty="0">
                <a:solidFill>
                  <a:srgbClr val="333333"/>
                </a:solidFill>
                <a:latin typeface="Arial"/>
                <a:cs typeface="Arial"/>
              </a:rPr>
              <a:t>One 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(or a </a:t>
            </a:r>
            <a:r>
              <a:rPr lang="en-US" altLang="zh-TW" sz="2400" b="1" dirty="0">
                <a:solidFill>
                  <a:srgbClr val="333333"/>
                </a:solidFill>
                <a:latin typeface="Arial"/>
                <a:cs typeface="Arial"/>
              </a:rPr>
              <a:t>few) 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server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stores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data on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its</a:t>
            </a:r>
            <a:r>
              <a:rPr lang="en-US" altLang="zh-TW" sz="24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disks;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Multiple clients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request data through protocol</a:t>
            </a:r>
            <a:r>
              <a:rPr lang="en-US" altLang="zh-TW" sz="2400" spc="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messages.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BBF7905F-E74E-4A61-B820-17B857C5BAA0}"/>
              </a:ext>
            </a:extLst>
          </p:cNvPr>
          <p:cNvSpPr/>
          <p:nvPr/>
        </p:nvSpPr>
        <p:spPr>
          <a:xfrm>
            <a:off x="3854442" y="2492896"/>
            <a:ext cx="4479940" cy="38320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1A3A3958-14B9-49CD-8F42-8CB8D2CB008F}"/>
              </a:ext>
            </a:extLst>
          </p:cNvPr>
          <p:cNvSpPr txBox="1"/>
          <p:nvPr/>
        </p:nvSpPr>
        <p:spPr>
          <a:xfrm>
            <a:off x="1783706" y="3822591"/>
            <a:ext cx="193928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875" algn="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Easy</a:t>
            </a:r>
            <a:r>
              <a:rPr sz="2400" b="1" spc="-7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sharing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across  mult</a:t>
            </a:r>
            <a:r>
              <a:rPr sz="2400" spc="-10" dirty="0">
                <a:latin typeface="Arial"/>
                <a:cs typeface="Arial"/>
              </a:rPr>
              <a:t>i-</a:t>
            </a:r>
            <a:r>
              <a:rPr sz="2400" spc="-5" dirty="0">
                <a:latin typeface="Arial"/>
                <a:cs typeface="Arial"/>
              </a:rPr>
              <a:t>clients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91099088-FB17-4597-951B-50730E32642F}"/>
              </a:ext>
            </a:extLst>
          </p:cNvPr>
          <p:cNvSpPr txBox="1"/>
          <p:nvPr/>
        </p:nvSpPr>
        <p:spPr>
          <a:xfrm>
            <a:off x="8460858" y="3639965"/>
            <a:ext cx="212598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Centralized 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adm</a:t>
            </a:r>
            <a:r>
              <a:rPr sz="2400" b="1" spc="-10" dirty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ni</a:t>
            </a:r>
            <a:r>
              <a:rPr sz="2400" b="1" spc="-10" dirty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trat</a:t>
            </a:r>
            <a:r>
              <a:rPr sz="2400" b="1" spc="-10" dirty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on 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data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backup  and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2882024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Working Example: Client Writes (2/2)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40</a:t>
            </a:fld>
            <a:endParaRPr lang="zh-TW" altLang="en-US" dirty="0">
              <a:uFillTx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64425F86-50E1-4A4E-A1CB-6A4F833B4AAB}"/>
              </a:ext>
            </a:extLst>
          </p:cNvPr>
          <p:cNvSpPr txBox="1"/>
          <p:nvPr/>
        </p:nvSpPr>
        <p:spPr>
          <a:xfrm>
            <a:off x="765821" y="984618"/>
            <a:ext cx="5756830" cy="52783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38760" indent="-4572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b="1" spc="-5" dirty="0">
                <a:solidFill>
                  <a:srgbClr val="0000FF"/>
                </a:solidFill>
                <a:latin typeface="Wingdings"/>
                <a:cs typeface="Wingdings"/>
              </a:rPr>
              <a:t>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C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asks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master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for the</a:t>
            </a:r>
            <a:r>
              <a:rPr sz="24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CSs 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holding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400" i="1" spc="-5" dirty="0">
                <a:solidFill>
                  <a:srgbClr val="333333"/>
                </a:solidFill>
                <a:latin typeface="Arial"/>
                <a:cs typeface="Arial"/>
              </a:rPr>
              <a:t>primary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and  </a:t>
            </a:r>
            <a:r>
              <a:rPr sz="2400" i="1" spc="-5" dirty="0">
                <a:solidFill>
                  <a:srgbClr val="333333"/>
                </a:solidFill>
                <a:latin typeface="Arial"/>
                <a:cs typeface="Arial"/>
              </a:rPr>
              <a:t>secondary</a:t>
            </a:r>
            <a:r>
              <a:rPr sz="2400" i="1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replicas.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469265" algn="l"/>
              </a:tabLst>
            </a:pPr>
            <a:r>
              <a:rPr sz="2400" b="1" spc="-5" dirty="0">
                <a:solidFill>
                  <a:srgbClr val="FF0000"/>
                </a:solidFill>
                <a:latin typeface="Wingdings"/>
                <a:cs typeface="Wingdings"/>
              </a:rPr>
              <a:t>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replies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C.</a:t>
            </a:r>
            <a:endParaRPr sz="2400" dirty="0">
              <a:latin typeface="Arial"/>
              <a:cs typeface="Arial"/>
            </a:endParaRPr>
          </a:p>
          <a:p>
            <a:pPr marL="469900" marR="100330" indent="-457200">
              <a:lnSpc>
                <a:spcPct val="100000"/>
              </a:lnSpc>
              <a:spcBef>
                <a:spcPts val="575"/>
              </a:spcBef>
              <a:tabLst>
                <a:tab pos="469265" algn="l"/>
              </a:tabLst>
            </a:pPr>
            <a:r>
              <a:rPr sz="2400" b="1" spc="-5" dirty="0">
                <a:solidFill>
                  <a:srgbClr val="0000FF"/>
                </a:solidFill>
                <a:latin typeface="Wingdings"/>
                <a:cs typeface="Wingdings"/>
              </a:rPr>
              <a:t>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C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pushes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data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all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replicas in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any</a:t>
            </a:r>
            <a:r>
              <a:rPr sz="2400" spc="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0AF50"/>
                </a:solidFill>
                <a:latin typeface="Arial"/>
                <a:cs typeface="Arial"/>
              </a:rPr>
              <a:t>order.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469265" algn="l"/>
              </a:tabLst>
            </a:pPr>
            <a:r>
              <a:rPr sz="2400" dirty="0">
                <a:solidFill>
                  <a:srgbClr val="333333"/>
                </a:solidFill>
                <a:latin typeface="Wingdings"/>
                <a:cs typeface="Wingdings"/>
              </a:rPr>
              <a:t>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Once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all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acknowledged,</a:t>
            </a:r>
            <a:r>
              <a:rPr sz="24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sends a write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to the</a:t>
            </a:r>
            <a:r>
              <a:rPr sz="24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i="1" spc="-25" dirty="0">
                <a:solidFill>
                  <a:srgbClr val="333333"/>
                </a:solidFill>
                <a:latin typeface="Arial"/>
                <a:cs typeface="Arial"/>
              </a:rPr>
              <a:t>primary.</a:t>
            </a:r>
            <a:endParaRPr sz="2400" dirty="0">
              <a:latin typeface="Arial"/>
              <a:cs typeface="Arial"/>
            </a:endParaRPr>
          </a:p>
          <a:p>
            <a:pPr marL="469900" marR="422909" indent="-457200">
              <a:lnSpc>
                <a:spcPct val="100000"/>
              </a:lnSpc>
              <a:spcBef>
                <a:spcPts val="575"/>
              </a:spcBef>
              <a:tabLst>
                <a:tab pos="469265" algn="l"/>
              </a:tabLst>
            </a:pPr>
            <a:r>
              <a:rPr sz="2400" dirty="0">
                <a:solidFill>
                  <a:srgbClr val="333333"/>
                </a:solidFill>
                <a:latin typeface="Wingdings"/>
                <a:cs typeface="Wingdings"/>
              </a:rPr>
              <a:t>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400" i="1" spc="-5" dirty="0">
                <a:solidFill>
                  <a:srgbClr val="333333"/>
                </a:solidFill>
                <a:latin typeface="Arial"/>
                <a:cs typeface="Arial"/>
              </a:rPr>
              <a:t>primary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forwards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write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all</a:t>
            </a:r>
            <a:r>
              <a:rPr sz="24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33333"/>
                </a:solidFill>
                <a:latin typeface="Arial"/>
                <a:cs typeface="Arial"/>
              </a:rPr>
              <a:t>secondary(s).</a:t>
            </a:r>
            <a:endParaRPr sz="2400" dirty="0">
              <a:latin typeface="Arial"/>
              <a:cs typeface="Arial"/>
            </a:endParaRPr>
          </a:p>
          <a:p>
            <a:pPr marL="469900" marR="118110" indent="-457200">
              <a:lnSpc>
                <a:spcPct val="100000"/>
              </a:lnSpc>
              <a:spcBef>
                <a:spcPts val="575"/>
              </a:spcBef>
              <a:tabLst>
                <a:tab pos="469265" algn="l"/>
              </a:tabLst>
            </a:pPr>
            <a:r>
              <a:rPr sz="2400" dirty="0">
                <a:solidFill>
                  <a:srgbClr val="333333"/>
                </a:solidFill>
                <a:latin typeface="Wingdings"/>
                <a:cs typeface="Wingdings"/>
              </a:rPr>
              <a:t>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400" i="1" spc="-5" dirty="0">
                <a:solidFill>
                  <a:srgbClr val="333333"/>
                </a:solidFill>
                <a:latin typeface="Arial"/>
                <a:cs typeface="Arial"/>
              </a:rPr>
              <a:t>secondary(s)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all reply 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400" i="1" spc="-5" dirty="0">
                <a:solidFill>
                  <a:srgbClr val="333333"/>
                </a:solidFill>
                <a:latin typeface="Arial"/>
                <a:cs typeface="Arial"/>
              </a:rPr>
              <a:t>primary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upon completed.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469265" algn="l"/>
              </a:tabLst>
            </a:pPr>
            <a:r>
              <a:rPr sz="2400" dirty="0">
                <a:solidFill>
                  <a:srgbClr val="333333"/>
                </a:solidFill>
                <a:latin typeface="Wingdings"/>
                <a:cs typeface="Wingdings"/>
              </a:rPr>
              <a:t>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400" i="1" spc="-5" dirty="0">
                <a:solidFill>
                  <a:srgbClr val="333333"/>
                </a:solidFill>
                <a:latin typeface="Arial"/>
                <a:cs typeface="Arial"/>
              </a:rPr>
              <a:t>primary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replies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4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C.</a:t>
            </a:r>
            <a:endParaRPr sz="2400" dirty="0">
              <a:latin typeface="Arial"/>
              <a:cs typeface="Arial"/>
            </a:endParaRPr>
          </a:p>
          <a:p>
            <a:pPr marL="869950" indent="-457200">
              <a:lnSpc>
                <a:spcPct val="100000"/>
              </a:lnSpc>
              <a:spcBef>
                <a:spcPts val="489"/>
              </a:spcBef>
              <a:buChar char="•"/>
              <a:tabLst>
                <a:tab pos="869315" algn="l"/>
                <a:tab pos="869950" algn="l"/>
              </a:tabLst>
            </a:pP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If some fail, retry </a:t>
            </a:r>
            <a:r>
              <a:rPr sz="2000" spc="-5" dirty="0">
                <a:solidFill>
                  <a:srgbClr val="333333"/>
                </a:solidFill>
                <a:latin typeface="Wingdings"/>
                <a:cs typeface="Wingdings"/>
              </a:rPr>
              <a:t>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~</a:t>
            </a:r>
            <a:r>
              <a:rPr sz="2000" spc="-5" dirty="0">
                <a:solidFill>
                  <a:srgbClr val="333333"/>
                </a:solidFill>
                <a:latin typeface="Wingdings"/>
                <a:cs typeface="Wingdings"/>
              </a:rPr>
              <a:t>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or</a:t>
            </a:r>
            <a:r>
              <a:rPr sz="20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all.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F4AE81FF-D31F-471C-A801-7FD3AEE16EEA}"/>
              </a:ext>
            </a:extLst>
          </p:cNvPr>
          <p:cNvSpPr/>
          <p:nvPr/>
        </p:nvSpPr>
        <p:spPr>
          <a:xfrm>
            <a:off x="6526460" y="891654"/>
            <a:ext cx="4671059" cy="5848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20D49D2B-A9E4-4E7E-966D-90A7C9B40184}"/>
              </a:ext>
            </a:extLst>
          </p:cNvPr>
          <p:cNvSpPr/>
          <p:nvPr/>
        </p:nvSpPr>
        <p:spPr>
          <a:xfrm>
            <a:off x="10119290" y="1073010"/>
            <a:ext cx="1074420" cy="531495"/>
          </a:xfrm>
          <a:custGeom>
            <a:avLst/>
            <a:gdLst/>
            <a:ahLst/>
            <a:cxnLst/>
            <a:rect l="l" t="t" r="r" b="b"/>
            <a:pathLst>
              <a:path w="1074420" h="531494">
                <a:moveTo>
                  <a:pt x="0" y="531113"/>
                </a:moveTo>
                <a:lnTo>
                  <a:pt x="1074420" y="531113"/>
                </a:lnTo>
                <a:lnTo>
                  <a:pt x="1074420" y="0"/>
                </a:lnTo>
                <a:lnTo>
                  <a:pt x="0" y="0"/>
                </a:lnTo>
                <a:lnTo>
                  <a:pt x="0" y="531113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60173D91-C389-4CF9-B448-1532C5E96CB3}"/>
              </a:ext>
            </a:extLst>
          </p:cNvPr>
          <p:cNvSpPr/>
          <p:nvPr/>
        </p:nvSpPr>
        <p:spPr>
          <a:xfrm>
            <a:off x="7680889" y="1073010"/>
            <a:ext cx="1137920" cy="531495"/>
          </a:xfrm>
          <a:custGeom>
            <a:avLst/>
            <a:gdLst/>
            <a:ahLst/>
            <a:cxnLst/>
            <a:rect l="l" t="t" r="r" b="b"/>
            <a:pathLst>
              <a:path w="1137920" h="531494">
                <a:moveTo>
                  <a:pt x="0" y="531113"/>
                </a:moveTo>
                <a:lnTo>
                  <a:pt x="1137666" y="531113"/>
                </a:lnTo>
                <a:lnTo>
                  <a:pt x="1137666" y="0"/>
                </a:lnTo>
                <a:lnTo>
                  <a:pt x="0" y="0"/>
                </a:lnTo>
                <a:lnTo>
                  <a:pt x="0" y="531113"/>
                </a:lnTo>
                <a:close/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66C99165-58A9-4322-929D-25DE34CCAF24}"/>
              </a:ext>
            </a:extLst>
          </p:cNvPr>
          <p:cNvSpPr/>
          <p:nvPr/>
        </p:nvSpPr>
        <p:spPr>
          <a:xfrm>
            <a:off x="7523156" y="2305163"/>
            <a:ext cx="1447800" cy="760095"/>
          </a:xfrm>
          <a:custGeom>
            <a:avLst/>
            <a:gdLst/>
            <a:ahLst/>
            <a:cxnLst/>
            <a:rect l="l" t="t" r="r" b="b"/>
            <a:pathLst>
              <a:path w="1447800" h="760094">
                <a:moveTo>
                  <a:pt x="0" y="759713"/>
                </a:moveTo>
                <a:lnTo>
                  <a:pt x="1447800" y="759713"/>
                </a:lnTo>
                <a:lnTo>
                  <a:pt x="1447800" y="0"/>
                </a:lnTo>
                <a:lnTo>
                  <a:pt x="0" y="0"/>
                </a:lnTo>
                <a:lnTo>
                  <a:pt x="0" y="759713"/>
                </a:lnTo>
                <a:close/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6">
            <a:extLst>
              <a:ext uri="{FF2B5EF4-FFF2-40B4-BE49-F238E27FC236}">
                <a16:creationId xmlns:a16="http://schemas.microsoft.com/office/drawing/2014/main" id="{7E209BAE-29B7-4587-B290-82482C812BAD}"/>
              </a:ext>
            </a:extLst>
          </p:cNvPr>
          <p:cNvSpPr/>
          <p:nvPr/>
        </p:nvSpPr>
        <p:spPr>
          <a:xfrm>
            <a:off x="7523156" y="3689718"/>
            <a:ext cx="1447800" cy="759460"/>
          </a:xfrm>
          <a:custGeom>
            <a:avLst/>
            <a:gdLst/>
            <a:ahLst/>
            <a:cxnLst/>
            <a:rect l="l" t="t" r="r" b="b"/>
            <a:pathLst>
              <a:path w="1447800" h="759460">
                <a:moveTo>
                  <a:pt x="0" y="758952"/>
                </a:moveTo>
                <a:lnTo>
                  <a:pt x="1447800" y="758952"/>
                </a:lnTo>
                <a:lnTo>
                  <a:pt x="1447800" y="0"/>
                </a:lnTo>
                <a:lnTo>
                  <a:pt x="0" y="0"/>
                </a:lnTo>
                <a:lnTo>
                  <a:pt x="0" y="758952"/>
                </a:lnTo>
                <a:close/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7">
            <a:extLst>
              <a:ext uri="{FF2B5EF4-FFF2-40B4-BE49-F238E27FC236}">
                <a16:creationId xmlns:a16="http://schemas.microsoft.com/office/drawing/2014/main" id="{F727384C-7B31-46EA-B0C2-9E12AE2A07CC}"/>
              </a:ext>
            </a:extLst>
          </p:cNvPr>
          <p:cNvSpPr/>
          <p:nvPr/>
        </p:nvSpPr>
        <p:spPr>
          <a:xfrm>
            <a:off x="7523156" y="5137518"/>
            <a:ext cx="1447800" cy="759460"/>
          </a:xfrm>
          <a:custGeom>
            <a:avLst/>
            <a:gdLst/>
            <a:ahLst/>
            <a:cxnLst/>
            <a:rect l="l" t="t" r="r" b="b"/>
            <a:pathLst>
              <a:path w="1447800" h="759460">
                <a:moveTo>
                  <a:pt x="0" y="758951"/>
                </a:moveTo>
                <a:lnTo>
                  <a:pt x="1447800" y="758951"/>
                </a:lnTo>
                <a:lnTo>
                  <a:pt x="1447800" y="0"/>
                </a:lnTo>
                <a:lnTo>
                  <a:pt x="0" y="0"/>
                </a:lnTo>
                <a:lnTo>
                  <a:pt x="0" y="758951"/>
                </a:lnTo>
                <a:close/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8">
            <a:extLst>
              <a:ext uri="{FF2B5EF4-FFF2-40B4-BE49-F238E27FC236}">
                <a16:creationId xmlns:a16="http://schemas.microsoft.com/office/drawing/2014/main" id="{9F0204F9-6F54-44F6-9089-81B07F664161}"/>
              </a:ext>
            </a:extLst>
          </p:cNvPr>
          <p:cNvSpPr/>
          <p:nvPr/>
        </p:nvSpPr>
        <p:spPr>
          <a:xfrm>
            <a:off x="7440860" y="2194674"/>
            <a:ext cx="1613535" cy="3816350"/>
          </a:xfrm>
          <a:custGeom>
            <a:avLst/>
            <a:gdLst/>
            <a:ahLst/>
            <a:cxnLst/>
            <a:rect l="l" t="t" r="r" b="b"/>
            <a:pathLst>
              <a:path w="1613534" h="3816350">
                <a:moveTo>
                  <a:pt x="0" y="3816096"/>
                </a:moveTo>
                <a:lnTo>
                  <a:pt x="1613153" y="3816096"/>
                </a:lnTo>
                <a:lnTo>
                  <a:pt x="1613153" y="0"/>
                </a:lnTo>
                <a:lnTo>
                  <a:pt x="0" y="0"/>
                </a:lnTo>
                <a:lnTo>
                  <a:pt x="0" y="3816096"/>
                </a:lnTo>
                <a:close/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5370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dirty="0"/>
              <a:t>O</a:t>
            </a:r>
            <a:r>
              <a:rPr lang="en-US" altLang="zh-TW" sz="3600" b="1" spc="-15" dirty="0"/>
              <a:t>u</a:t>
            </a:r>
            <a:r>
              <a:rPr lang="en-US" altLang="zh-TW" sz="3600" b="1" dirty="0"/>
              <a:t>tli</a:t>
            </a:r>
            <a:r>
              <a:rPr lang="en-US" altLang="zh-TW" sz="3600" b="1" spc="-15" dirty="0"/>
              <a:t>n</a:t>
            </a:r>
            <a:r>
              <a:rPr lang="en-US" altLang="zh-TW" sz="3600" b="1" dirty="0"/>
              <a:t>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Network File System</a:t>
            </a:r>
            <a:r>
              <a:rPr lang="en-US" altLang="zh-TW" sz="2800" spc="-2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(NFS)</a:t>
            </a:r>
            <a:endParaRPr lang="en-US" altLang="zh-TW" sz="28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Client-Server</a:t>
            </a:r>
            <a:r>
              <a:rPr lang="en-US" altLang="zh-TW" sz="2400" spc="1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Model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NFSv2: </a:t>
            </a: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A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Stateless File</a:t>
            </a:r>
            <a:r>
              <a:rPr lang="en-US" altLang="zh-TW" sz="2400" spc="-26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Protocol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Handling Server</a:t>
            </a:r>
            <a:r>
              <a:rPr lang="en-US" altLang="zh-TW" sz="2400" spc="2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Failures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Client-side Caching </a:t>
            </a: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/</a:t>
            </a:r>
            <a:r>
              <a:rPr lang="en-US" altLang="zh-TW" sz="2400" spc="4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1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Buffering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Server-side Caching </a:t>
            </a: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/</a:t>
            </a:r>
            <a:r>
              <a:rPr lang="en-US" altLang="zh-TW" sz="2400" spc="5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1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Buffering</a:t>
            </a: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/>
                <a:cs typeface="Arial"/>
              </a:rPr>
              <a:t>The Google File System</a:t>
            </a:r>
            <a:r>
              <a:rPr lang="en-US" altLang="zh-TW" sz="2800" spc="-25" dirty="0">
                <a:latin typeface="Arial"/>
                <a:cs typeface="Arial"/>
              </a:rPr>
              <a:t> </a:t>
            </a:r>
            <a:r>
              <a:rPr lang="en-US" altLang="zh-TW" sz="2800" dirty="0">
                <a:latin typeface="Arial"/>
                <a:cs typeface="Arial"/>
              </a:rPr>
              <a:t>(GFS)</a:t>
            </a: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Design Considerations and</a:t>
            </a:r>
            <a:r>
              <a:rPr lang="en-US" altLang="zh-TW" sz="2400" spc="-3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Assumptions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GFS</a:t>
            </a:r>
            <a:r>
              <a:rPr lang="en-US" altLang="zh-TW" sz="2400" spc="-15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Architecture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latin typeface="Arial"/>
                <a:cs typeface="Arial"/>
              </a:rPr>
              <a:t>Record</a:t>
            </a:r>
            <a:r>
              <a:rPr lang="en-US" altLang="zh-TW" sz="2400" spc="-130" dirty="0">
                <a:latin typeface="Arial"/>
                <a:cs typeface="Arial"/>
              </a:rPr>
              <a:t> </a:t>
            </a:r>
            <a:r>
              <a:rPr lang="en-US" altLang="zh-TW" sz="2400" spc="-5" dirty="0">
                <a:latin typeface="Arial"/>
                <a:cs typeface="Arial"/>
              </a:rPr>
              <a:t>Appends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Relaxed</a:t>
            </a:r>
            <a:r>
              <a:rPr lang="en-US" altLang="zh-TW" sz="2400" spc="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Consistency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41</a:t>
            </a:fld>
            <a:endParaRPr lang="zh-TW" altLang="en-US" dirty="0">
              <a:uFillTx/>
            </a:endParaRPr>
          </a:p>
        </p:txBody>
      </p:sp>
      <p:sp>
        <p:nvSpPr>
          <p:cNvPr id="37" name="object 5">
            <a:extLst>
              <a:ext uri="{FF2B5EF4-FFF2-40B4-BE49-F238E27FC236}">
                <a16:creationId xmlns:a16="http://schemas.microsoft.com/office/drawing/2014/main" id="{193E732E-1059-47E5-BACA-37F009C9B8E7}"/>
              </a:ext>
            </a:extLst>
          </p:cNvPr>
          <p:cNvSpPr/>
          <p:nvPr/>
        </p:nvSpPr>
        <p:spPr>
          <a:xfrm>
            <a:off x="8975114" y="5289820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4">
                <a:moveTo>
                  <a:pt x="0" y="0"/>
                </a:moveTo>
                <a:lnTo>
                  <a:pt x="2197734" y="0"/>
                </a:lnTo>
              </a:path>
            </a:pathLst>
          </a:custGeom>
          <a:ln w="19050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6">
            <a:extLst>
              <a:ext uri="{FF2B5EF4-FFF2-40B4-BE49-F238E27FC236}">
                <a16:creationId xmlns:a16="http://schemas.microsoft.com/office/drawing/2014/main" id="{AC26CBCA-EC11-43DC-9900-87EE2E306067}"/>
              </a:ext>
            </a:extLst>
          </p:cNvPr>
          <p:cNvSpPr/>
          <p:nvPr/>
        </p:nvSpPr>
        <p:spPr>
          <a:xfrm>
            <a:off x="8974732" y="1015382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7">
            <a:extLst>
              <a:ext uri="{FF2B5EF4-FFF2-40B4-BE49-F238E27FC236}">
                <a16:creationId xmlns:a16="http://schemas.microsoft.com/office/drawing/2014/main" id="{7332285F-0739-4E5B-A185-C924ABAFBCE2}"/>
              </a:ext>
            </a:extLst>
          </p:cNvPr>
          <p:cNvSpPr txBox="1"/>
          <p:nvPr/>
        </p:nvSpPr>
        <p:spPr>
          <a:xfrm>
            <a:off x="9316363" y="1091074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8">
            <a:extLst>
              <a:ext uri="{FF2B5EF4-FFF2-40B4-BE49-F238E27FC236}">
                <a16:creationId xmlns:a16="http://schemas.microsoft.com/office/drawing/2014/main" id="{C71BCD94-024B-4B69-AFD1-99FC9207A87D}"/>
              </a:ext>
            </a:extLst>
          </p:cNvPr>
          <p:cNvSpPr txBox="1"/>
          <p:nvPr/>
        </p:nvSpPr>
        <p:spPr>
          <a:xfrm>
            <a:off x="8974732" y="2204864"/>
            <a:ext cx="2197735" cy="559435"/>
          </a:xfrm>
          <a:prstGeom prst="rect">
            <a:avLst/>
          </a:prstGeom>
          <a:solidFill>
            <a:srgbClr val="B9DDE0"/>
          </a:solidFill>
          <a:ln w="76200">
            <a:solidFill>
              <a:srgbClr val="FF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latin typeface="Arial"/>
                <a:cs typeface="Arial"/>
              </a:rPr>
              <a:t>File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9">
            <a:extLst>
              <a:ext uri="{FF2B5EF4-FFF2-40B4-BE49-F238E27FC236}">
                <a16:creationId xmlns:a16="http://schemas.microsoft.com/office/drawing/2014/main" id="{4A3B55B7-DE9B-4480-99F2-9AF3C0E9F931}"/>
              </a:ext>
            </a:extLst>
          </p:cNvPr>
          <p:cNvSpPr/>
          <p:nvPr/>
        </p:nvSpPr>
        <p:spPr>
          <a:xfrm>
            <a:off x="8974732" y="3304430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5"/>
                </a:moveTo>
                <a:lnTo>
                  <a:pt x="2197607" y="558545"/>
                </a:lnTo>
                <a:lnTo>
                  <a:pt x="2197607" y="0"/>
                </a:lnTo>
                <a:lnTo>
                  <a:pt x="0" y="0"/>
                </a:lnTo>
                <a:lnTo>
                  <a:pt x="0" y="558545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0">
            <a:extLst>
              <a:ext uri="{FF2B5EF4-FFF2-40B4-BE49-F238E27FC236}">
                <a16:creationId xmlns:a16="http://schemas.microsoft.com/office/drawing/2014/main" id="{6E9B4369-35A8-45A7-A9FE-FAF386B876C5}"/>
              </a:ext>
            </a:extLst>
          </p:cNvPr>
          <p:cNvSpPr txBox="1"/>
          <p:nvPr/>
        </p:nvSpPr>
        <p:spPr>
          <a:xfrm>
            <a:off x="9265308" y="3380122"/>
            <a:ext cx="1617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Block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CD5399BD-92A1-4AE1-819B-DE01B73B3617}"/>
              </a:ext>
            </a:extLst>
          </p:cNvPr>
          <p:cNvSpPr/>
          <p:nvPr/>
        </p:nvSpPr>
        <p:spPr>
          <a:xfrm>
            <a:off x="8974732" y="4403233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2">
            <a:extLst>
              <a:ext uri="{FF2B5EF4-FFF2-40B4-BE49-F238E27FC236}">
                <a16:creationId xmlns:a16="http://schemas.microsoft.com/office/drawing/2014/main" id="{DDD3F0C8-2FB1-4920-B929-63F1A3E11201}"/>
              </a:ext>
            </a:extLst>
          </p:cNvPr>
          <p:cNvSpPr txBox="1"/>
          <p:nvPr/>
        </p:nvSpPr>
        <p:spPr>
          <a:xfrm>
            <a:off x="9146436" y="4479179"/>
            <a:ext cx="185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Device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Driver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08ACF133-CD12-4C0E-A5DF-F45ECA14084D}"/>
              </a:ext>
            </a:extLst>
          </p:cNvPr>
          <p:cNvSpPr/>
          <p:nvPr/>
        </p:nvSpPr>
        <p:spPr>
          <a:xfrm>
            <a:off x="8974732" y="5615575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4">
            <a:extLst>
              <a:ext uri="{FF2B5EF4-FFF2-40B4-BE49-F238E27FC236}">
                <a16:creationId xmlns:a16="http://schemas.microsoft.com/office/drawing/2014/main" id="{1E020F6A-39C6-446D-AADB-EE0D04644D07}"/>
              </a:ext>
            </a:extLst>
          </p:cNvPr>
          <p:cNvSpPr txBox="1"/>
          <p:nvPr/>
        </p:nvSpPr>
        <p:spPr>
          <a:xfrm>
            <a:off x="9351415" y="5691522"/>
            <a:ext cx="1446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I/O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7" name="object 15">
            <a:extLst>
              <a:ext uri="{FF2B5EF4-FFF2-40B4-BE49-F238E27FC236}">
                <a16:creationId xmlns:a16="http://schemas.microsoft.com/office/drawing/2014/main" id="{13E0B960-A006-4314-90DE-981367C0F4EE}"/>
              </a:ext>
            </a:extLst>
          </p:cNvPr>
          <p:cNvSpPr/>
          <p:nvPr/>
        </p:nvSpPr>
        <p:spPr>
          <a:xfrm>
            <a:off x="9848746" y="1568594"/>
            <a:ext cx="449579" cy="655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6">
            <a:extLst>
              <a:ext uri="{FF2B5EF4-FFF2-40B4-BE49-F238E27FC236}">
                <a16:creationId xmlns:a16="http://schemas.microsoft.com/office/drawing/2014/main" id="{CD1C06D4-D8F7-4A04-AE6A-3C1F9793A097}"/>
              </a:ext>
            </a:extLst>
          </p:cNvPr>
          <p:cNvSpPr/>
          <p:nvPr/>
        </p:nvSpPr>
        <p:spPr>
          <a:xfrm>
            <a:off x="9848746" y="2764172"/>
            <a:ext cx="449580" cy="542925"/>
          </a:xfrm>
          <a:custGeom>
            <a:avLst/>
            <a:gdLst/>
            <a:ahLst/>
            <a:cxnLst/>
            <a:rect l="l" t="t" r="r" b="b"/>
            <a:pathLst>
              <a:path w="449579" h="542925">
                <a:moveTo>
                  <a:pt x="449579" y="317753"/>
                </a:moveTo>
                <a:lnTo>
                  <a:pt x="0" y="317753"/>
                </a:lnTo>
                <a:lnTo>
                  <a:pt x="224789" y="542544"/>
                </a:lnTo>
                <a:lnTo>
                  <a:pt x="449579" y="317753"/>
                </a:lnTo>
                <a:close/>
              </a:path>
              <a:path w="449579" h="542925">
                <a:moveTo>
                  <a:pt x="337184" y="224789"/>
                </a:moveTo>
                <a:lnTo>
                  <a:pt x="112395" y="224789"/>
                </a:lnTo>
                <a:lnTo>
                  <a:pt x="112395" y="317753"/>
                </a:lnTo>
                <a:lnTo>
                  <a:pt x="337184" y="317753"/>
                </a:lnTo>
                <a:lnTo>
                  <a:pt x="337184" y="224789"/>
                </a:lnTo>
                <a:close/>
              </a:path>
              <a:path w="449579" h="542925">
                <a:moveTo>
                  <a:pt x="224789" y="0"/>
                </a:moveTo>
                <a:lnTo>
                  <a:pt x="0" y="224789"/>
                </a:lnTo>
                <a:lnTo>
                  <a:pt x="449579" y="224789"/>
                </a:lnTo>
                <a:lnTo>
                  <a:pt x="224789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7">
            <a:extLst>
              <a:ext uri="{FF2B5EF4-FFF2-40B4-BE49-F238E27FC236}">
                <a16:creationId xmlns:a16="http://schemas.microsoft.com/office/drawing/2014/main" id="{4FD24125-AC4F-4EC2-98B6-EE5A21E08DE8}"/>
              </a:ext>
            </a:extLst>
          </p:cNvPr>
          <p:cNvSpPr/>
          <p:nvPr/>
        </p:nvSpPr>
        <p:spPr>
          <a:xfrm>
            <a:off x="9848746" y="3862975"/>
            <a:ext cx="449580" cy="542925"/>
          </a:xfrm>
          <a:custGeom>
            <a:avLst/>
            <a:gdLst/>
            <a:ahLst/>
            <a:cxnLst/>
            <a:rect l="l" t="t" r="r" b="b"/>
            <a:pathLst>
              <a:path w="449579" h="542925">
                <a:moveTo>
                  <a:pt x="449579" y="317754"/>
                </a:moveTo>
                <a:lnTo>
                  <a:pt x="0" y="317754"/>
                </a:lnTo>
                <a:lnTo>
                  <a:pt x="224789" y="542544"/>
                </a:lnTo>
                <a:lnTo>
                  <a:pt x="449579" y="317754"/>
                </a:lnTo>
                <a:close/>
              </a:path>
              <a:path w="449579" h="542925">
                <a:moveTo>
                  <a:pt x="337184" y="224790"/>
                </a:moveTo>
                <a:lnTo>
                  <a:pt x="112395" y="224790"/>
                </a:lnTo>
                <a:lnTo>
                  <a:pt x="112395" y="317754"/>
                </a:lnTo>
                <a:lnTo>
                  <a:pt x="337184" y="317754"/>
                </a:lnTo>
                <a:lnTo>
                  <a:pt x="337184" y="224790"/>
                </a:lnTo>
                <a:close/>
              </a:path>
              <a:path w="449579" h="542925">
                <a:moveTo>
                  <a:pt x="224789" y="0"/>
                </a:moveTo>
                <a:lnTo>
                  <a:pt x="0" y="224790"/>
                </a:lnTo>
                <a:lnTo>
                  <a:pt x="449579" y="224790"/>
                </a:lnTo>
                <a:lnTo>
                  <a:pt x="224789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8">
            <a:extLst>
              <a:ext uri="{FF2B5EF4-FFF2-40B4-BE49-F238E27FC236}">
                <a16:creationId xmlns:a16="http://schemas.microsoft.com/office/drawing/2014/main" id="{552E1701-2B9C-44CF-9851-9D47816188D5}"/>
              </a:ext>
            </a:extLst>
          </p:cNvPr>
          <p:cNvSpPr/>
          <p:nvPr/>
        </p:nvSpPr>
        <p:spPr>
          <a:xfrm>
            <a:off x="9848746" y="4961780"/>
            <a:ext cx="449579" cy="6553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9">
            <a:extLst>
              <a:ext uri="{FF2B5EF4-FFF2-40B4-BE49-F238E27FC236}">
                <a16:creationId xmlns:a16="http://schemas.microsoft.com/office/drawing/2014/main" id="{FB3A1C49-DFC2-426F-BAEE-75F26394B882}"/>
              </a:ext>
            </a:extLst>
          </p:cNvPr>
          <p:cNvSpPr txBox="1"/>
          <p:nvPr/>
        </p:nvSpPr>
        <p:spPr>
          <a:xfrm>
            <a:off x="8962414" y="1613806"/>
            <a:ext cx="22231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5760" algn="l"/>
              </a:tabLst>
            </a:pPr>
            <a:r>
              <a:rPr sz="1800" u="heavy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	</a:t>
            </a:r>
            <a:r>
              <a:rPr sz="1800" u="heavy" spc="-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User</a:t>
            </a:r>
            <a:r>
              <a:rPr sz="1800" u="heavy" spc="220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1457325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20">
            <a:extLst>
              <a:ext uri="{FF2B5EF4-FFF2-40B4-BE49-F238E27FC236}">
                <a16:creationId xmlns:a16="http://schemas.microsoft.com/office/drawing/2014/main" id="{8A1AC066-AEB9-4405-8E67-C0D0F39AD2A5}"/>
              </a:ext>
            </a:extLst>
          </p:cNvPr>
          <p:cNvSpPr txBox="1"/>
          <p:nvPr/>
        </p:nvSpPr>
        <p:spPr>
          <a:xfrm>
            <a:off x="9410596" y="512970"/>
            <a:ext cx="13277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Arial"/>
                <a:cs typeface="Arial"/>
              </a:rPr>
              <a:t>I/O</a:t>
            </a:r>
            <a:r>
              <a:rPr sz="2400" b="1" i="1" spc="-90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4962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Record Appends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42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161240" cy="5863592"/>
          </a:xfrm>
        </p:spPr>
        <p:txBody>
          <a:bodyPr anchor="t">
            <a:noAutofit/>
          </a:bodyPr>
          <a:lstStyle/>
          <a:p>
            <a:pPr marL="355600" marR="72707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spc="-10" dirty="0">
                <a:solidFill>
                  <a:srgbClr val="333333"/>
                </a:solidFill>
                <a:latin typeface="Arial"/>
                <a:cs typeface="Arial"/>
              </a:rPr>
              <a:t>Workload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Observation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: Clients may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concurrently append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large, sequential writes to</a:t>
            </a:r>
            <a:r>
              <a:rPr lang="en-US" altLang="zh-TW" sz="28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files.</a:t>
            </a:r>
            <a:endParaRPr lang="en-US" altLang="zh-TW" sz="2800" dirty="0">
              <a:latin typeface="Arial"/>
              <a:cs typeface="Arial"/>
            </a:endParaRPr>
          </a:p>
          <a:p>
            <a:pPr marL="241300" indent="0">
              <a:lnSpc>
                <a:spcPct val="100000"/>
              </a:lnSpc>
              <a:spcBef>
                <a:spcPts val="590"/>
              </a:spcBef>
              <a:buNone/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 –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Concurrent writes to the same region are </a:t>
            </a:r>
            <a:r>
              <a:rPr lang="en-US" altLang="zh-TW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lang="en-US" altLang="zh-TW" spc="-2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FF0000"/>
                </a:solidFill>
                <a:latin typeface="Arial"/>
                <a:cs typeface="Arial"/>
              </a:rPr>
              <a:t>serializable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GFS </a:t>
            </a:r>
            <a:r>
              <a:rPr lang="en-US" altLang="zh-TW" sz="2800" spc="-10" dirty="0">
                <a:solidFill>
                  <a:srgbClr val="333333"/>
                </a:solidFill>
                <a:latin typeface="Arial"/>
                <a:cs typeface="Arial"/>
              </a:rPr>
              <a:t>offers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an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atomic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operation called </a:t>
            </a:r>
            <a:r>
              <a:rPr lang="en-US" altLang="zh-TW" sz="2800" b="1" spc="-5" dirty="0">
                <a:solidFill>
                  <a:srgbClr val="750E6C"/>
                </a:solidFill>
                <a:latin typeface="Consolas"/>
                <a:cs typeface="Consolas"/>
              </a:rPr>
              <a:t>record</a:t>
            </a:r>
            <a:r>
              <a:rPr lang="en-US" altLang="zh-TW" sz="2800" b="1" spc="-765" dirty="0">
                <a:solidFill>
                  <a:srgbClr val="750E6C"/>
                </a:solidFill>
                <a:latin typeface="Consolas"/>
                <a:cs typeface="Consolas"/>
              </a:rPr>
              <a:t> </a:t>
            </a:r>
            <a:r>
              <a:rPr lang="en-US" altLang="zh-TW" sz="2800" b="1" spc="-5" dirty="0">
                <a:solidFill>
                  <a:srgbClr val="750E6C"/>
                </a:solidFill>
                <a:latin typeface="Consolas"/>
                <a:cs typeface="Consolas"/>
              </a:rPr>
              <a:t>append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698500" indent="-457200">
              <a:lnSpc>
                <a:spcPct val="100000"/>
              </a:lnSpc>
              <a:spcBef>
                <a:spcPts val="650"/>
              </a:spcBef>
              <a:buFont typeface="Wingdings" panose="05000000000000000000" pitchFamily="2" charset="2"/>
              <a:buAutoNum type="circleNumWdWhitePlain"/>
              <a:tabLst>
                <a:tab pos="926465" algn="l"/>
              </a:tabLst>
            </a:pPr>
            <a:r>
              <a:rPr lang="en-US" altLang="zh-TW" b="1" spc="-5" dirty="0">
                <a:solidFill>
                  <a:srgbClr val="0000FF"/>
                </a:solidFill>
                <a:latin typeface="Arial"/>
                <a:cs typeface="Arial"/>
              </a:rPr>
              <a:t>C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pushes data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all replicas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of the last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chunk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of the</a:t>
            </a:r>
            <a:r>
              <a:rPr lang="en-US" altLang="zh-TW" spc="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file.</a:t>
            </a:r>
            <a:r>
              <a:rPr lang="en-US" altLang="zh-TW" spc="-5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</a:p>
          <a:p>
            <a:pPr marL="698500" indent="-457200">
              <a:lnSpc>
                <a:spcPct val="100000"/>
              </a:lnSpc>
              <a:spcBef>
                <a:spcPts val="650"/>
              </a:spcBef>
              <a:buFont typeface="Wingdings" panose="05000000000000000000" pitchFamily="2" charset="2"/>
              <a:buAutoNum type="circleNumWdWhitePlain"/>
              <a:tabLst>
                <a:tab pos="926465" algn="l"/>
              </a:tabLst>
            </a:pPr>
            <a:r>
              <a:rPr lang="en-US" altLang="zh-TW" b="1" spc="-5" dirty="0">
                <a:solidFill>
                  <a:srgbClr val="0000FF"/>
                </a:solidFill>
                <a:latin typeface="Arial"/>
                <a:cs typeface="Arial"/>
              </a:rPr>
              <a:t>C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sends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dirty="0">
                <a:solidFill>
                  <a:srgbClr val="333333"/>
                </a:solidFill>
                <a:latin typeface="Consolas"/>
                <a:cs typeface="Consolas"/>
              </a:rPr>
              <a:t>record append</a:t>
            </a:r>
            <a:r>
              <a:rPr lang="en-US" altLang="zh-TW" spc="-58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request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i="1" spc="-25" dirty="0">
                <a:solidFill>
                  <a:srgbClr val="333333"/>
                </a:solidFill>
                <a:latin typeface="Arial"/>
                <a:cs typeface="Arial"/>
              </a:rPr>
              <a:t>primary.</a:t>
            </a:r>
          </a:p>
          <a:p>
            <a:pPr marL="698500" indent="-457200">
              <a:lnSpc>
                <a:spcPct val="100000"/>
              </a:lnSpc>
              <a:spcBef>
                <a:spcPts val="650"/>
              </a:spcBef>
              <a:buFont typeface="Wingdings" panose="05000000000000000000" pitchFamily="2" charset="2"/>
              <a:buAutoNum type="circleNumWdWhitePlain"/>
              <a:tabLst>
                <a:tab pos="926465" algn="l"/>
              </a:tabLst>
            </a:pPr>
            <a:r>
              <a:rPr lang="en-US" altLang="zh-TW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If </a:t>
            </a:r>
            <a:r>
              <a:rPr lang="en-US" altLang="zh-TW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record </a:t>
            </a:r>
            <a:r>
              <a:rPr lang="en-US" altLang="zh-TW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fits </a:t>
            </a:r>
            <a:r>
              <a:rPr lang="en-US" altLang="zh-TW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within a chunk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i="1" spc="-5" dirty="0">
                <a:solidFill>
                  <a:srgbClr val="333333"/>
                </a:solidFill>
                <a:latin typeface="Arial"/>
                <a:cs typeface="Arial"/>
              </a:rPr>
              <a:t>primary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appends data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to its 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replica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and asks </a:t>
            </a:r>
            <a:r>
              <a:rPr lang="en-US" altLang="zh-TW" i="1" spc="-5" dirty="0">
                <a:solidFill>
                  <a:srgbClr val="333333"/>
                </a:solidFill>
                <a:latin typeface="Arial"/>
                <a:cs typeface="Arial"/>
              </a:rPr>
              <a:t>secondary(s)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write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at the </a:t>
            </a:r>
            <a:r>
              <a:rPr lang="en-US" altLang="zh-TW" spc="-5" dirty="0">
                <a:solidFill>
                  <a:srgbClr val="FF0000"/>
                </a:solidFill>
                <a:latin typeface="Arial"/>
                <a:cs typeface="Arial"/>
              </a:rPr>
              <a:t>exact </a:t>
            </a:r>
            <a:r>
              <a:rPr lang="en-US" altLang="zh-TW" spc="-10" dirty="0">
                <a:solidFill>
                  <a:srgbClr val="FF0000"/>
                </a:solidFill>
                <a:latin typeface="Arial"/>
                <a:cs typeface="Arial"/>
              </a:rPr>
              <a:t>offset</a:t>
            </a:r>
            <a:r>
              <a:rPr lang="en-US" altLang="zh-TW" spc="-10" dirty="0">
                <a:solidFill>
                  <a:srgbClr val="333333"/>
                </a:solidFill>
                <a:latin typeface="Arial"/>
                <a:cs typeface="Arial"/>
              </a:rPr>
              <a:t>;  </a:t>
            </a:r>
            <a:r>
              <a:rPr lang="en-US" altLang="zh-TW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otherwise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i="1" spc="-5" dirty="0">
                <a:solidFill>
                  <a:srgbClr val="333333"/>
                </a:solidFill>
                <a:latin typeface="Arial"/>
                <a:cs typeface="Arial"/>
              </a:rPr>
              <a:t>primary </a:t>
            </a:r>
            <a:r>
              <a:rPr lang="en-US" altLang="zh-TW" b="1" spc="-5" dirty="0">
                <a:solidFill>
                  <a:srgbClr val="750E6C"/>
                </a:solidFill>
                <a:latin typeface="Arial"/>
                <a:cs typeface="Arial"/>
              </a:rPr>
              <a:t>pads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chunk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to the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maximum 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size,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asks </a:t>
            </a:r>
            <a:r>
              <a:rPr lang="en-US" altLang="zh-TW" b="1" spc="-5" dirty="0">
                <a:solidFill>
                  <a:srgbClr val="0000FF"/>
                </a:solidFill>
                <a:latin typeface="Arial"/>
                <a:cs typeface="Arial"/>
              </a:rPr>
              <a:t>C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retry the operation on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“next”</a:t>
            </a:r>
            <a:r>
              <a:rPr lang="en-US" altLang="zh-TW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chunk.</a:t>
            </a:r>
            <a:endParaRPr lang="en-US" altLang="zh-TW" dirty="0">
              <a:latin typeface="Arial"/>
              <a:cs typeface="Arial"/>
            </a:endParaRPr>
          </a:p>
          <a:p>
            <a:pPr marL="698500" indent="-457200">
              <a:lnSpc>
                <a:spcPct val="100000"/>
              </a:lnSpc>
              <a:spcBef>
                <a:spcPts val="650"/>
              </a:spcBef>
              <a:buFont typeface="Wingdings" panose="05000000000000000000" pitchFamily="2" charset="2"/>
              <a:buAutoNum type="circleNumWdWhitePlain"/>
              <a:tabLst>
                <a:tab pos="926465" algn="l"/>
              </a:tabLst>
            </a:pP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If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a record append fails at any replica, </a:t>
            </a:r>
            <a:r>
              <a:rPr lang="en-US" altLang="zh-TW" sz="2200" b="1" dirty="0">
                <a:solidFill>
                  <a:srgbClr val="0000FF"/>
                </a:solidFill>
                <a:latin typeface="Arial"/>
                <a:cs typeface="Arial"/>
              </a:rPr>
              <a:t>C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must </a:t>
            </a:r>
            <a:r>
              <a:rPr lang="en-US" altLang="zh-TW" sz="2200" b="1" dirty="0">
                <a:solidFill>
                  <a:srgbClr val="FF0000"/>
                </a:solidFill>
                <a:latin typeface="Arial"/>
                <a:cs typeface="Arial"/>
              </a:rPr>
              <a:t>retry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but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may result in </a:t>
            </a:r>
            <a:r>
              <a:rPr lang="en-US" altLang="zh-TW" sz="2200" b="1" dirty="0">
                <a:solidFill>
                  <a:srgbClr val="FF0000"/>
                </a:solidFill>
                <a:latin typeface="Arial"/>
                <a:cs typeface="Arial"/>
              </a:rPr>
              <a:t>inconsistency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sz="22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The </a:t>
            </a:r>
            <a:r>
              <a:rPr lang="en-US" altLang="zh-TW" sz="2200" u="sng" dirty="0">
                <a:solidFill>
                  <a:srgbClr val="0000FF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GFS application</a:t>
            </a:r>
            <a:r>
              <a:rPr lang="en-US" altLang="zh-TW" sz="22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TW" sz="22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must cope with</a:t>
            </a:r>
            <a:r>
              <a:rPr lang="en-US" altLang="zh-TW" sz="2200" u="sng" spc="-7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TW" sz="22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it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200" dirty="0">
              <a:latin typeface="Arial"/>
              <a:cs typeface="Arial"/>
            </a:endParaRPr>
          </a:p>
          <a:p>
            <a:pPr marL="469900" marR="210820">
              <a:lnSpc>
                <a:spcPct val="100000"/>
              </a:lnSpc>
              <a:spcBef>
                <a:spcPts val="530"/>
              </a:spcBef>
            </a:pPr>
            <a:r>
              <a:rPr lang="en-US" altLang="zh-TW" sz="2200" i="1" spc="-5" dirty="0">
                <a:solidFill>
                  <a:srgbClr val="333333"/>
                </a:solidFill>
                <a:latin typeface="Arial"/>
                <a:cs typeface="Arial"/>
              </a:rPr>
              <a:t>Note: </a:t>
            </a:r>
            <a:r>
              <a:rPr lang="en-US" altLang="zh-TW" sz="2200" i="1" dirty="0">
                <a:solidFill>
                  <a:srgbClr val="333333"/>
                </a:solidFill>
                <a:latin typeface="Arial"/>
                <a:cs typeface="Arial"/>
              </a:rPr>
              <a:t>The record </a:t>
            </a:r>
            <a:r>
              <a:rPr lang="en-US" altLang="zh-TW" sz="2200" i="1" spc="-5" dirty="0">
                <a:solidFill>
                  <a:srgbClr val="333333"/>
                </a:solidFill>
                <a:latin typeface="Arial"/>
                <a:cs typeface="Arial"/>
              </a:rPr>
              <a:t>append </a:t>
            </a:r>
            <a:r>
              <a:rPr lang="en-US" altLang="zh-TW" sz="2200" i="1" dirty="0">
                <a:solidFill>
                  <a:srgbClr val="333333"/>
                </a:solidFill>
                <a:latin typeface="Arial"/>
                <a:cs typeface="Arial"/>
              </a:rPr>
              <a:t>is restricted to be at most one-fourth (i.e.,  16 MB) of the maximum chunk size (64</a:t>
            </a:r>
            <a:r>
              <a:rPr lang="en-US" altLang="zh-TW" sz="2200" i="1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i="1" dirty="0">
                <a:solidFill>
                  <a:srgbClr val="333333"/>
                </a:solidFill>
                <a:latin typeface="Arial"/>
                <a:cs typeface="Arial"/>
              </a:rPr>
              <a:t>MB).</a:t>
            </a:r>
            <a:endParaRPr lang="en-US" altLang="zh-TW" sz="2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49992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dirty="0"/>
              <a:t>O</a:t>
            </a:r>
            <a:r>
              <a:rPr lang="en-US" altLang="zh-TW" sz="3600" b="1" spc="-15" dirty="0"/>
              <a:t>u</a:t>
            </a:r>
            <a:r>
              <a:rPr lang="en-US" altLang="zh-TW" sz="3600" b="1" dirty="0"/>
              <a:t>tli</a:t>
            </a:r>
            <a:r>
              <a:rPr lang="en-US" altLang="zh-TW" sz="3600" b="1" spc="-15" dirty="0"/>
              <a:t>n</a:t>
            </a:r>
            <a:r>
              <a:rPr lang="en-US" altLang="zh-TW" sz="3600" b="1" dirty="0"/>
              <a:t>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Network File System</a:t>
            </a:r>
            <a:r>
              <a:rPr lang="en-US" altLang="zh-TW" sz="2800" spc="-2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(NFS)</a:t>
            </a:r>
            <a:endParaRPr lang="en-US" altLang="zh-TW" sz="28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Client-Server</a:t>
            </a:r>
            <a:r>
              <a:rPr lang="en-US" altLang="zh-TW" sz="2400" spc="1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Model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NFSv2: </a:t>
            </a: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A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Stateless File</a:t>
            </a:r>
            <a:r>
              <a:rPr lang="en-US" altLang="zh-TW" sz="2400" spc="-26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Protocol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Handling Server</a:t>
            </a:r>
            <a:r>
              <a:rPr lang="en-US" altLang="zh-TW" sz="2400" spc="2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Failures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Client-side Caching </a:t>
            </a: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/</a:t>
            </a:r>
            <a:r>
              <a:rPr lang="en-US" altLang="zh-TW" sz="2400" spc="4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1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Buffering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Server-side Caching </a:t>
            </a: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/</a:t>
            </a:r>
            <a:r>
              <a:rPr lang="en-US" altLang="zh-TW" sz="2400" spc="5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1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Buffering</a:t>
            </a: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/>
                <a:cs typeface="Arial"/>
              </a:rPr>
              <a:t>The Google File System</a:t>
            </a:r>
            <a:r>
              <a:rPr lang="en-US" altLang="zh-TW" sz="2800" spc="-25" dirty="0">
                <a:latin typeface="Arial"/>
                <a:cs typeface="Arial"/>
              </a:rPr>
              <a:t> </a:t>
            </a:r>
            <a:r>
              <a:rPr lang="en-US" altLang="zh-TW" sz="2800" dirty="0">
                <a:latin typeface="Arial"/>
                <a:cs typeface="Arial"/>
              </a:rPr>
              <a:t>(GFS)</a:t>
            </a: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Design Considerations and</a:t>
            </a:r>
            <a:r>
              <a:rPr lang="en-US" altLang="zh-TW" sz="2400" spc="-3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Assumptions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GFS</a:t>
            </a:r>
            <a:r>
              <a:rPr lang="en-US" altLang="zh-TW" sz="2400" spc="-15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Architecture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Record</a:t>
            </a:r>
            <a:r>
              <a:rPr lang="en-US" altLang="zh-TW" sz="2400" spc="-13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Appends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latin typeface="Arial"/>
                <a:cs typeface="Arial"/>
              </a:rPr>
              <a:t>Relaxed</a:t>
            </a:r>
            <a:r>
              <a:rPr lang="en-US" altLang="zh-TW" sz="2400" spc="5" dirty="0">
                <a:latin typeface="Arial"/>
                <a:cs typeface="Arial"/>
              </a:rPr>
              <a:t> </a:t>
            </a:r>
            <a:r>
              <a:rPr lang="en-US" altLang="zh-TW" sz="2400" spc="-5" dirty="0">
                <a:latin typeface="Arial"/>
                <a:cs typeface="Arial"/>
              </a:rPr>
              <a:t>Consistency</a:t>
            </a: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43</a:t>
            </a:fld>
            <a:endParaRPr lang="zh-TW" altLang="en-US" dirty="0">
              <a:uFillTx/>
            </a:endParaRPr>
          </a:p>
        </p:txBody>
      </p:sp>
      <p:sp>
        <p:nvSpPr>
          <p:cNvPr id="37" name="object 5">
            <a:extLst>
              <a:ext uri="{FF2B5EF4-FFF2-40B4-BE49-F238E27FC236}">
                <a16:creationId xmlns:a16="http://schemas.microsoft.com/office/drawing/2014/main" id="{193E732E-1059-47E5-BACA-37F009C9B8E7}"/>
              </a:ext>
            </a:extLst>
          </p:cNvPr>
          <p:cNvSpPr/>
          <p:nvPr/>
        </p:nvSpPr>
        <p:spPr>
          <a:xfrm>
            <a:off x="8975114" y="5289820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4">
                <a:moveTo>
                  <a:pt x="0" y="0"/>
                </a:moveTo>
                <a:lnTo>
                  <a:pt x="2197734" y="0"/>
                </a:lnTo>
              </a:path>
            </a:pathLst>
          </a:custGeom>
          <a:ln w="19050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6">
            <a:extLst>
              <a:ext uri="{FF2B5EF4-FFF2-40B4-BE49-F238E27FC236}">
                <a16:creationId xmlns:a16="http://schemas.microsoft.com/office/drawing/2014/main" id="{AC26CBCA-EC11-43DC-9900-87EE2E306067}"/>
              </a:ext>
            </a:extLst>
          </p:cNvPr>
          <p:cNvSpPr/>
          <p:nvPr/>
        </p:nvSpPr>
        <p:spPr>
          <a:xfrm>
            <a:off x="8974732" y="1015382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7">
            <a:extLst>
              <a:ext uri="{FF2B5EF4-FFF2-40B4-BE49-F238E27FC236}">
                <a16:creationId xmlns:a16="http://schemas.microsoft.com/office/drawing/2014/main" id="{7332285F-0739-4E5B-A185-C924ABAFBCE2}"/>
              </a:ext>
            </a:extLst>
          </p:cNvPr>
          <p:cNvSpPr txBox="1"/>
          <p:nvPr/>
        </p:nvSpPr>
        <p:spPr>
          <a:xfrm>
            <a:off x="9316363" y="1091074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8">
            <a:extLst>
              <a:ext uri="{FF2B5EF4-FFF2-40B4-BE49-F238E27FC236}">
                <a16:creationId xmlns:a16="http://schemas.microsoft.com/office/drawing/2014/main" id="{C71BCD94-024B-4B69-AFD1-99FC9207A87D}"/>
              </a:ext>
            </a:extLst>
          </p:cNvPr>
          <p:cNvSpPr txBox="1"/>
          <p:nvPr/>
        </p:nvSpPr>
        <p:spPr>
          <a:xfrm>
            <a:off x="8974732" y="2204864"/>
            <a:ext cx="2197735" cy="559435"/>
          </a:xfrm>
          <a:prstGeom prst="rect">
            <a:avLst/>
          </a:prstGeom>
          <a:solidFill>
            <a:srgbClr val="B9DDE0"/>
          </a:solidFill>
          <a:ln w="76200">
            <a:solidFill>
              <a:srgbClr val="FF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latin typeface="Arial"/>
                <a:cs typeface="Arial"/>
              </a:rPr>
              <a:t>File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9">
            <a:extLst>
              <a:ext uri="{FF2B5EF4-FFF2-40B4-BE49-F238E27FC236}">
                <a16:creationId xmlns:a16="http://schemas.microsoft.com/office/drawing/2014/main" id="{4A3B55B7-DE9B-4480-99F2-9AF3C0E9F931}"/>
              </a:ext>
            </a:extLst>
          </p:cNvPr>
          <p:cNvSpPr/>
          <p:nvPr/>
        </p:nvSpPr>
        <p:spPr>
          <a:xfrm>
            <a:off x="8974732" y="3304430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5"/>
                </a:moveTo>
                <a:lnTo>
                  <a:pt x="2197607" y="558545"/>
                </a:lnTo>
                <a:lnTo>
                  <a:pt x="2197607" y="0"/>
                </a:lnTo>
                <a:lnTo>
                  <a:pt x="0" y="0"/>
                </a:lnTo>
                <a:lnTo>
                  <a:pt x="0" y="558545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0">
            <a:extLst>
              <a:ext uri="{FF2B5EF4-FFF2-40B4-BE49-F238E27FC236}">
                <a16:creationId xmlns:a16="http://schemas.microsoft.com/office/drawing/2014/main" id="{6E9B4369-35A8-45A7-A9FE-FAF386B876C5}"/>
              </a:ext>
            </a:extLst>
          </p:cNvPr>
          <p:cNvSpPr txBox="1"/>
          <p:nvPr/>
        </p:nvSpPr>
        <p:spPr>
          <a:xfrm>
            <a:off x="9265308" y="3380122"/>
            <a:ext cx="1617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Block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CD5399BD-92A1-4AE1-819B-DE01B73B3617}"/>
              </a:ext>
            </a:extLst>
          </p:cNvPr>
          <p:cNvSpPr/>
          <p:nvPr/>
        </p:nvSpPr>
        <p:spPr>
          <a:xfrm>
            <a:off x="8974732" y="4403233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2">
            <a:extLst>
              <a:ext uri="{FF2B5EF4-FFF2-40B4-BE49-F238E27FC236}">
                <a16:creationId xmlns:a16="http://schemas.microsoft.com/office/drawing/2014/main" id="{DDD3F0C8-2FB1-4920-B929-63F1A3E11201}"/>
              </a:ext>
            </a:extLst>
          </p:cNvPr>
          <p:cNvSpPr txBox="1"/>
          <p:nvPr/>
        </p:nvSpPr>
        <p:spPr>
          <a:xfrm>
            <a:off x="9146436" y="4479179"/>
            <a:ext cx="185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Device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Driver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08ACF133-CD12-4C0E-A5DF-F45ECA14084D}"/>
              </a:ext>
            </a:extLst>
          </p:cNvPr>
          <p:cNvSpPr/>
          <p:nvPr/>
        </p:nvSpPr>
        <p:spPr>
          <a:xfrm>
            <a:off x="8974732" y="5615575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4">
            <a:extLst>
              <a:ext uri="{FF2B5EF4-FFF2-40B4-BE49-F238E27FC236}">
                <a16:creationId xmlns:a16="http://schemas.microsoft.com/office/drawing/2014/main" id="{1E020F6A-39C6-446D-AADB-EE0D04644D07}"/>
              </a:ext>
            </a:extLst>
          </p:cNvPr>
          <p:cNvSpPr txBox="1"/>
          <p:nvPr/>
        </p:nvSpPr>
        <p:spPr>
          <a:xfrm>
            <a:off x="9351415" y="5691522"/>
            <a:ext cx="1446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I/O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7" name="object 15">
            <a:extLst>
              <a:ext uri="{FF2B5EF4-FFF2-40B4-BE49-F238E27FC236}">
                <a16:creationId xmlns:a16="http://schemas.microsoft.com/office/drawing/2014/main" id="{13E0B960-A006-4314-90DE-981367C0F4EE}"/>
              </a:ext>
            </a:extLst>
          </p:cNvPr>
          <p:cNvSpPr/>
          <p:nvPr/>
        </p:nvSpPr>
        <p:spPr>
          <a:xfrm>
            <a:off x="9848746" y="1568594"/>
            <a:ext cx="449579" cy="655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6">
            <a:extLst>
              <a:ext uri="{FF2B5EF4-FFF2-40B4-BE49-F238E27FC236}">
                <a16:creationId xmlns:a16="http://schemas.microsoft.com/office/drawing/2014/main" id="{CD1C06D4-D8F7-4A04-AE6A-3C1F9793A097}"/>
              </a:ext>
            </a:extLst>
          </p:cNvPr>
          <p:cNvSpPr/>
          <p:nvPr/>
        </p:nvSpPr>
        <p:spPr>
          <a:xfrm>
            <a:off x="9848746" y="2764172"/>
            <a:ext cx="449580" cy="542925"/>
          </a:xfrm>
          <a:custGeom>
            <a:avLst/>
            <a:gdLst/>
            <a:ahLst/>
            <a:cxnLst/>
            <a:rect l="l" t="t" r="r" b="b"/>
            <a:pathLst>
              <a:path w="449579" h="542925">
                <a:moveTo>
                  <a:pt x="449579" y="317753"/>
                </a:moveTo>
                <a:lnTo>
                  <a:pt x="0" y="317753"/>
                </a:lnTo>
                <a:lnTo>
                  <a:pt x="224789" y="542544"/>
                </a:lnTo>
                <a:lnTo>
                  <a:pt x="449579" y="317753"/>
                </a:lnTo>
                <a:close/>
              </a:path>
              <a:path w="449579" h="542925">
                <a:moveTo>
                  <a:pt x="337184" y="224789"/>
                </a:moveTo>
                <a:lnTo>
                  <a:pt x="112395" y="224789"/>
                </a:lnTo>
                <a:lnTo>
                  <a:pt x="112395" y="317753"/>
                </a:lnTo>
                <a:lnTo>
                  <a:pt x="337184" y="317753"/>
                </a:lnTo>
                <a:lnTo>
                  <a:pt x="337184" y="224789"/>
                </a:lnTo>
                <a:close/>
              </a:path>
              <a:path w="449579" h="542925">
                <a:moveTo>
                  <a:pt x="224789" y="0"/>
                </a:moveTo>
                <a:lnTo>
                  <a:pt x="0" y="224789"/>
                </a:lnTo>
                <a:lnTo>
                  <a:pt x="449579" y="224789"/>
                </a:lnTo>
                <a:lnTo>
                  <a:pt x="224789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7">
            <a:extLst>
              <a:ext uri="{FF2B5EF4-FFF2-40B4-BE49-F238E27FC236}">
                <a16:creationId xmlns:a16="http://schemas.microsoft.com/office/drawing/2014/main" id="{4FD24125-AC4F-4EC2-98B6-EE5A21E08DE8}"/>
              </a:ext>
            </a:extLst>
          </p:cNvPr>
          <p:cNvSpPr/>
          <p:nvPr/>
        </p:nvSpPr>
        <p:spPr>
          <a:xfrm>
            <a:off x="9848746" y="3862975"/>
            <a:ext cx="449580" cy="542925"/>
          </a:xfrm>
          <a:custGeom>
            <a:avLst/>
            <a:gdLst/>
            <a:ahLst/>
            <a:cxnLst/>
            <a:rect l="l" t="t" r="r" b="b"/>
            <a:pathLst>
              <a:path w="449579" h="542925">
                <a:moveTo>
                  <a:pt x="449579" y="317754"/>
                </a:moveTo>
                <a:lnTo>
                  <a:pt x="0" y="317754"/>
                </a:lnTo>
                <a:lnTo>
                  <a:pt x="224789" y="542544"/>
                </a:lnTo>
                <a:lnTo>
                  <a:pt x="449579" y="317754"/>
                </a:lnTo>
                <a:close/>
              </a:path>
              <a:path w="449579" h="542925">
                <a:moveTo>
                  <a:pt x="337184" y="224790"/>
                </a:moveTo>
                <a:lnTo>
                  <a:pt x="112395" y="224790"/>
                </a:lnTo>
                <a:lnTo>
                  <a:pt x="112395" y="317754"/>
                </a:lnTo>
                <a:lnTo>
                  <a:pt x="337184" y="317754"/>
                </a:lnTo>
                <a:lnTo>
                  <a:pt x="337184" y="224790"/>
                </a:lnTo>
                <a:close/>
              </a:path>
              <a:path w="449579" h="542925">
                <a:moveTo>
                  <a:pt x="224789" y="0"/>
                </a:moveTo>
                <a:lnTo>
                  <a:pt x="0" y="224790"/>
                </a:lnTo>
                <a:lnTo>
                  <a:pt x="449579" y="224790"/>
                </a:lnTo>
                <a:lnTo>
                  <a:pt x="224789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8">
            <a:extLst>
              <a:ext uri="{FF2B5EF4-FFF2-40B4-BE49-F238E27FC236}">
                <a16:creationId xmlns:a16="http://schemas.microsoft.com/office/drawing/2014/main" id="{552E1701-2B9C-44CF-9851-9D47816188D5}"/>
              </a:ext>
            </a:extLst>
          </p:cNvPr>
          <p:cNvSpPr/>
          <p:nvPr/>
        </p:nvSpPr>
        <p:spPr>
          <a:xfrm>
            <a:off x="9848746" y="4961780"/>
            <a:ext cx="449579" cy="6553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9">
            <a:extLst>
              <a:ext uri="{FF2B5EF4-FFF2-40B4-BE49-F238E27FC236}">
                <a16:creationId xmlns:a16="http://schemas.microsoft.com/office/drawing/2014/main" id="{FB3A1C49-DFC2-426F-BAEE-75F26394B882}"/>
              </a:ext>
            </a:extLst>
          </p:cNvPr>
          <p:cNvSpPr txBox="1"/>
          <p:nvPr/>
        </p:nvSpPr>
        <p:spPr>
          <a:xfrm>
            <a:off x="8962414" y="1613806"/>
            <a:ext cx="22231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5760" algn="l"/>
              </a:tabLst>
            </a:pPr>
            <a:r>
              <a:rPr sz="1800" u="heavy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	</a:t>
            </a:r>
            <a:r>
              <a:rPr sz="1800" u="heavy" spc="-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User</a:t>
            </a:r>
            <a:r>
              <a:rPr sz="1800" u="heavy" spc="220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1457325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20">
            <a:extLst>
              <a:ext uri="{FF2B5EF4-FFF2-40B4-BE49-F238E27FC236}">
                <a16:creationId xmlns:a16="http://schemas.microsoft.com/office/drawing/2014/main" id="{8A1AC066-AEB9-4405-8E67-C0D0F39AD2A5}"/>
              </a:ext>
            </a:extLst>
          </p:cNvPr>
          <p:cNvSpPr txBox="1"/>
          <p:nvPr/>
        </p:nvSpPr>
        <p:spPr>
          <a:xfrm>
            <a:off x="9410596" y="512970"/>
            <a:ext cx="13277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Arial"/>
                <a:cs typeface="Arial"/>
              </a:rPr>
              <a:t>I/O</a:t>
            </a:r>
            <a:r>
              <a:rPr sz="2400" b="1" i="1" spc="-90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54742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Relaxed Consistency (1/4)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44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GFS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guarantees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 “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relaxed consistency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”</a:t>
            </a:r>
            <a:r>
              <a:rPr lang="en-US" altLang="zh-TW" sz="28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model.</a:t>
            </a:r>
            <a:endParaRPr lang="en-US" altLang="zh-TW" sz="2800" dirty="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90"/>
              </a:spcBef>
              <a:buFont typeface="Arial"/>
              <a:buChar char="–"/>
              <a:tabLst>
                <a:tab pos="755650" algn="l"/>
              </a:tabLst>
            </a:pPr>
            <a:r>
              <a:rPr lang="en-US" altLang="zh-TW" sz="2400" b="1" dirty="0">
                <a:solidFill>
                  <a:srgbClr val="333333"/>
                </a:solidFill>
                <a:latin typeface="Arial"/>
                <a:cs typeface="Arial"/>
              </a:rPr>
              <a:t>File 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namespace operations are </a:t>
            </a:r>
            <a:r>
              <a:rPr lang="en-US" altLang="zh-TW" sz="2400" b="1" dirty="0">
                <a:solidFill>
                  <a:srgbClr val="333333"/>
                </a:solidFill>
                <a:latin typeface="Arial"/>
                <a:cs typeface="Arial"/>
              </a:rPr>
              <a:t>atomic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They are handled  by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master</a:t>
            </a:r>
            <a:r>
              <a:rPr lang="en-US" altLang="zh-TW" sz="24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20" dirty="0">
                <a:solidFill>
                  <a:srgbClr val="750E6C"/>
                </a:solidFill>
                <a:latin typeface="Arial"/>
                <a:cs typeface="Arial"/>
              </a:rPr>
              <a:t>exclusively</a:t>
            </a:r>
            <a:r>
              <a:rPr lang="en-US" altLang="zh-TW" sz="2400" spc="-2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755650" marR="98425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states of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file region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depend on </a:t>
            </a:r>
            <a:r>
              <a:rPr lang="en-US" altLang="zh-TW" sz="2400" dirty="0">
                <a:solidFill>
                  <a:srgbClr val="333333"/>
                </a:solidFill>
                <a:latin typeface="Wingdings"/>
                <a:cs typeface="Wingdings"/>
              </a:rPr>
              <a:t></a:t>
            </a:r>
            <a:r>
              <a:rPr lang="en-US" altLang="zh-TW" sz="24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operation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type  (i.e., </a:t>
            </a:r>
            <a:r>
              <a:rPr lang="en-US" altLang="zh-TW" sz="2400" dirty="0">
                <a:solidFill>
                  <a:srgbClr val="333333"/>
                </a:solidFill>
                <a:latin typeface="Consolas"/>
                <a:cs typeface="Consolas"/>
              </a:rPr>
              <a:t>write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or </a:t>
            </a:r>
            <a:r>
              <a:rPr lang="en-US" altLang="zh-TW" sz="2400" dirty="0">
                <a:solidFill>
                  <a:srgbClr val="333333"/>
                </a:solidFill>
                <a:latin typeface="Consolas"/>
                <a:cs typeface="Consolas"/>
              </a:rPr>
              <a:t>record </a:t>
            </a:r>
            <a:r>
              <a:rPr lang="en-US" altLang="zh-TW" sz="2400" spc="-5" dirty="0">
                <a:solidFill>
                  <a:srgbClr val="333333"/>
                </a:solidFill>
                <a:latin typeface="Consolas"/>
                <a:cs typeface="Consolas"/>
              </a:rPr>
              <a:t>append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), </a:t>
            </a:r>
            <a:r>
              <a:rPr lang="en-US" altLang="zh-TW" sz="2400" dirty="0">
                <a:solidFill>
                  <a:srgbClr val="333333"/>
                </a:solidFill>
                <a:latin typeface="Wingdings"/>
                <a:cs typeface="Wingdings"/>
              </a:rPr>
              <a:t></a:t>
            </a:r>
            <a:r>
              <a:rPr lang="en-US" altLang="zh-TW" sz="24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whether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operation  succeeds or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fails,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lang="en-US" altLang="zh-TW" sz="2400" dirty="0">
                <a:solidFill>
                  <a:srgbClr val="333333"/>
                </a:solidFill>
                <a:latin typeface="Wingdings"/>
                <a:cs typeface="Wingdings"/>
              </a:rPr>
              <a:t></a:t>
            </a:r>
            <a:r>
              <a:rPr lang="en-US" altLang="zh-TW" sz="24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whether there’re concurrent</a:t>
            </a:r>
            <a:r>
              <a:rPr lang="en-US" altLang="zh-TW" sz="2400" spc="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ones.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lang="en-US" altLang="zh-TW" sz="2400" b="1" spc="-5" dirty="0">
                <a:solidFill>
                  <a:srgbClr val="FF0000"/>
                </a:solidFill>
                <a:latin typeface="Arial"/>
                <a:cs typeface="Arial"/>
              </a:rPr>
              <a:t>“Relaxed” 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Consistent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: all clients see the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same data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in all</a:t>
            </a:r>
            <a:r>
              <a:rPr lang="en-US" altLang="zh-TW" sz="2400" spc="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replicas</a:t>
            </a:r>
            <a:endParaRPr lang="en-US" altLang="zh-TW" sz="2400" dirty="0">
              <a:latin typeface="Arial"/>
              <a:cs typeface="Arial"/>
            </a:endParaRPr>
          </a:p>
          <a:p>
            <a:pPr marL="1155700" marR="200025" lvl="2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Defined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sz="2400" spc="-5" dirty="0">
                <a:solidFill>
                  <a:srgbClr val="333333"/>
                </a:solidFill>
                <a:latin typeface="Wingdings"/>
                <a:cs typeface="Wingdings"/>
              </a:rPr>
              <a:t></a:t>
            </a:r>
            <a:r>
              <a:rPr lang="en-US" altLang="zh-TW"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 region is consistent </a:t>
            </a:r>
            <a:r>
              <a:rPr lang="en-US" altLang="zh-TW" sz="24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after an operation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, and </a:t>
            </a:r>
            <a:r>
              <a:rPr lang="en-US" altLang="zh-TW" sz="2400" spc="-5" dirty="0">
                <a:solidFill>
                  <a:srgbClr val="333333"/>
                </a:solidFill>
                <a:latin typeface="Wingdings"/>
                <a:cs typeface="Wingdings"/>
              </a:rPr>
              <a:t></a:t>
            </a:r>
            <a:r>
              <a:rPr lang="en-US" altLang="zh-TW"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clients  see what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mutation has written in</a:t>
            </a:r>
            <a:r>
              <a:rPr lang="en-US" altLang="zh-TW" sz="24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entirety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63FE921C-473B-4CC5-9C7B-7271C9FCD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993537"/>
              </p:ext>
            </p:extLst>
          </p:nvPr>
        </p:nvGraphicFramePr>
        <p:xfrm>
          <a:off x="1888234" y="5015723"/>
          <a:ext cx="8628380" cy="16654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1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Write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3683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Record</a:t>
                      </a:r>
                      <a:r>
                        <a:rPr sz="20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Append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9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Serial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Success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000" i="1" spc="-5" dirty="0">
                          <a:latin typeface="Arial"/>
                          <a:cs typeface="Arial"/>
                        </a:rPr>
                        <a:t>defined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58750" marR="14986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i="1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defined</a:t>
                      </a:r>
                      <a:r>
                        <a:rPr sz="2000" i="1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interspersed  with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i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inconsistent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1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Concurrent Successes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000" i="1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consistent 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but</a:t>
                      </a:r>
                      <a:r>
                        <a:rPr sz="2000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undefined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7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1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Failure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i="1" spc="-5" dirty="0">
                          <a:latin typeface="Arial"/>
                          <a:cs typeface="Arial"/>
                        </a:rPr>
                        <a:t>inconsistent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0724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Relaxed Consistency (2/4)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45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Consistent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: all clients see the </a:t>
            </a:r>
            <a:r>
              <a:rPr lang="en-US" altLang="zh-TW" sz="2800" spc="-5" dirty="0">
                <a:solidFill>
                  <a:srgbClr val="750E6C"/>
                </a:solidFill>
                <a:latin typeface="Arial"/>
                <a:cs typeface="Arial"/>
              </a:rPr>
              <a:t>same data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in all</a:t>
            </a:r>
            <a:r>
              <a:rPr lang="en-US" altLang="zh-TW" sz="2800" spc="1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replicas</a:t>
            </a:r>
            <a:endParaRPr lang="en-US" altLang="zh-TW"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Defined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sz="2800" spc="-5" dirty="0">
                <a:solidFill>
                  <a:srgbClr val="333333"/>
                </a:solidFill>
                <a:latin typeface="Wingdings"/>
                <a:cs typeface="Wingdings"/>
              </a:rPr>
              <a:t></a:t>
            </a:r>
            <a:r>
              <a:rPr lang="en-US" altLang="zh-TW"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a region is consistent </a:t>
            </a:r>
            <a:r>
              <a:rPr lang="en-US" altLang="zh-TW" sz="28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after an operation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lang="en-US" altLang="zh-TW" sz="2800" spc="3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lang="en-US" altLang="zh-TW" sz="2800" spc="-5" dirty="0">
                <a:solidFill>
                  <a:srgbClr val="333333"/>
                </a:solidFill>
                <a:latin typeface="Wingdings"/>
                <a:cs typeface="Wingdings"/>
              </a:rPr>
              <a:t></a:t>
            </a:r>
            <a:r>
              <a:rPr lang="en-US" altLang="zh-TW"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clients see what the mutation has written in</a:t>
            </a:r>
            <a:r>
              <a:rPr lang="en-US" altLang="zh-TW" sz="2800" spc="2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entirety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1BD956B3-E0F4-47A2-9CE3-6D15C78121FD}"/>
              </a:ext>
            </a:extLst>
          </p:cNvPr>
          <p:cNvSpPr/>
          <p:nvPr/>
        </p:nvSpPr>
        <p:spPr>
          <a:xfrm>
            <a:off x="1550959" y="5499818"/>
            <a:ext cx="1790700" cy="1206500"/>
          </a:xfrm>
          <a:custGeom>
            <a:avLst/>
            <a:gdLst/>
            <a:ahLst/>
            <a:cxnLst/>
            <a:rect l="l" t="t" r="r" b="b"/>
            <a:pathLst>
              <a:path w="1790700" h="1206500">
                <a:moveTo>
                  <a:pt x="1790700" y="0"/>
                </a:moveTo>
                <a:lnTo>
                  <a:pt x="0" y="0"/>
                </a:lnTo>
                <a:lnTo>
                  <a:pt x="0" y="1206246"/>
                </a:lnTo>
                <a:lnTo>
                  <a:pt x="1589658" y="1206246"/>
                </a:lnTo>
                <a:lnTo>
                  <a:pt x="1790700" y="1005205"/>
                </a:lnTo>
                <a:lnTo>
                  <a:pt x="1790700" y="0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E541C23-B21E-4F79-8711-4AFC4689315E}"/>
              </a:ext>
            </a:extLst>
          </p:cNvPr>
          <p:cNvSpPr/>
          <p:nvPr/>
        </p:nvSpPr>
        <p:spPr>
          <a:xfrm>
            <a:off x="3140617" y="6505023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4" h="201295">
                <a:moveTo>
                  <a:pt x="201041" y="0"/>
                </a:moveTo>
                <a:lnTo>
                  <a:pt x="40259" y="40208"/>
                </a:lnTo>
                <a:lnTo>
                  <a:pt x="0" y="201041"/>
                </a:lnTo>
                <a:lnTo>
                  <a:pt x="201041" y="0"/>
                </a:lnTo>
                <a:close/>
              </a:path>
            </a:pathLst>
          </a:custGeom>
          <a:solidFill>
            <a:srgbClr val="C6B7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AB4D11F5-3893-4F98-81C6-8EDB75C1FEFC}"/>
              </a:ext>
            </a:extLst>
          </p:cNvPr>
          <p:cNvSpPr txBox="1"/>
          <p:nvPr/>
        </p:nvSpPr>
        <p:spPr>
          <a:xfrm>
            <a:off x="1914686" y="5526997"/>
            <a:ext cx="10629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Chunk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1811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9: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Hello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10: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World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D63155B6-CE21-4092-BC38-8CF6242D7B51}"/>
              </a:ext>
            </a:extLst>
          </p:cNvPr>
          <p:cNvSpPr/>
          <p:nvPr/>
        </p:nvSpPr>
        <p:spPr>
          <a:xfrm>
            <a:off x="3779809" y="5499818"/>
            <a:ext cx="1790700" cy="1206500"/>
          </a:xfrm>
          <a:custGeom>
            <a:avLst/>
            <a:gdLst/>
            <a:ahLst/>
            <a:cxnLst/>
            <a:rect l="l" t="t" r="r" b="b"/>
            <a:pathLst>
              <a:path w="1790700" h="1206500">
                <a:moveTo>
                  <a:pt x="1790700" y="0"/>
                </a:moveTo>
                <a:lnTo>
                  <a:pt x="0" y="0"/>
                </a:lnTo>
                <a:lnTo>
                  <a:pt x="0" y="1206246"/>
                </a:lnTo>
                <a:lnTo>
                  <a:pt x="1589659" y="1206246"/>
                </a:lnTo>
                <a:lnTo>
                  <a:pt x="1790700" y="1005205"/>
                </a:lnTo>
                <a:lnTo>
                  <a:pt x="1790700" y="0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B9607C95-7526-46C2-91E1-3B3603E431DC}"/>
              </a:ext>
            </a:extLst>
          </p:cNvPr>
          <p:cNvSpPr/>
          <p:nvPr/>
        </p:nvSpPr>
        <p:spPr>
          <a:xfrm>
            <a:off x="5369468" y="6505023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5">
                <a:moveTo>
                  <a:pt x="201040" y="0"/>
                </a:moveTo>
                <a:lnTo>
                  <a:pt x="40258" y="40208"/>
                </a:lnTo>
                <a:lnTo>
                  <a:pt x="0" y="201041"/>
                </a:lnTo>
                <a:lnTo>
                  <a:pt x="201040" y="0"/>
                </a:lnTo>
                <a:close/>
              </a:path>
            </a:pathLst>
          </a:custGeom>
          <a:solidFill>
            <a:srgbClr val="C6B7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873D213D-29C2-4BE1-9C5D-F431C9864267}"/>
              </a:ext>
            </a:extLst>
          </p:cNvPr>
          <p:cNvSpPr txBox="1"/>
          <p:nvPr/>
        </p:nvSpPr>
        <p:spPr>
          <a:xfrm>
            <a:off x="4143791" y="5526997"/>
            <a:ext cx="10629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Chunk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1’</a:t>
            </a:r>
            <a:endParaRPr sz="1800">
              <a:latin typeface="Arial"/>
              <a:cs typeface="Arial"/>
            </a:endParaRPr>
          </a:p>
          <a:p>
            <a:pPr marL="11811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9: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Hello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10: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World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1B486F7F-D74B-41BE-84A6-26292E876975}"/>
              </a:ext>
            </a:extLst>
          </p:cNvPr>
          <p:cNvSpPr/>
          <p:nvPr/>
        </p:nvSpPr>
        <p:spPr>
          <a:xfrm>
            <a:off x="3341659" y="6045411"/>
            <a:ext cx="438150" cy="114300"/>
          </a:xfrm>
          <a:custGeom>
            <a:avLst/>
            <a:gdLst/>
            <a:ahLst/>
            <a:cxnLst/>
            <a:rect l="l" t="t" r="r" b="b"/>
            <a:pathLst>
              <a:path w="438150" h="114300">
                <a:moveTo>
                  <a:pt x="323850" y="0"/>
                </a:moveTo>
                <a:lnTo>
                  <a:pt x="323850" y="114299"/>
                </a:lnTo>
                <a:lnTo>
                  <a:pt x="400050" y="76199"/>
                </a:lnTo>
                <a:lnTo>
                  <a:pt x="342900" y="76199"/>
                </a:lnTo>
                <a:lnTo>
                  <a:pt x="342900" y="38099"/>
                </a:lnTo>
                <a:lnTo>
                  <a:pt x="400050" y="38099"/>
                </a:lnTo>
                <a:lnTo>
                  <a:pt x="323850" y="0"/>
                </a:lnTo>
                <a:close/>
              </a:path>
              <a:path w="438150" h="114300">
                <a:moveTo>
                  <a:pt x="323850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323850" y="76199"/>
                </a:lnTo>
                <a:lnTo>
                  <a:pt x="323850" y="38099"/>
                </a:lnTo>
                <a:close/>
              </a:path>
              <a:path w="438150" h="114300">
                <a:moveTo>
                  <a:pt x="400050" y="38099"/>
                </a:moveTo>
                <a:lnTo>
                  <a:pt x="342900" y="38099"/>
                </a:lnTo>
                <a:lnTo>
                  <a:pt x="342900" y="76199"/>
                </a:lnTo>
                <a:lnTo>
                  <a:pt x="400050" y="76199"/>
                </a:lnTo>
                <a:lnTo>
                  <a:pt x="438150" y="57149"/>
                </a:lnTo>
                <a:lnTo>
                  <a:pt x="40005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6F38ABBD-5725-4B6D-A373-6D9F4AD26E6A}"/>
              </a:ext>
            </a:extLst>
          </p:cNvPr>
          <p:cNvSpPr/>
          <p:nvPr/>
        </p:nvSpPr>
        <p:spPr>
          <a:xfrm>
            <a:off x="2389159" y="5211782"/>
            <a:ext cx="114300" cy="288290"/>
          </a:xfrm>
          <a:custGeom>
            <a:avLst/>
            <a:gdLst/>
            <a:ahLst/>
            <a:cxnLst/>
            <a:rect l="l" t="t" r="r" b="b"/>
            <a:pathLst>
              <a:path w="114300" h="288289">
                <a:moveTo>
                  <a:pt x="38100" y="173735"/>
                </a:moveTo>
                <a:lnTo>
                  <a:pt x="0" y="173735"/>
                </a:lnTo>
                <a:lnTo>
                  <a:pt x="57150" y="287997"/>
                </a:lnTo>
                <a:lnTo>
                  <a:pt x="104771" y="192785"/>
                </a:lnTo>
                <a:lnTo>
                  <a:pt x="38100" y="192785"/>
                </a:lnTo>
                <a:lnTo>
                  <a:pt x="38100" y="173735"/>
                </a:lnTo>
                <a:close/>
              </a:path>
              <a:path w="114300" h="288289">
                <a:moveTo>
                  <a:pt x="76200" y="0"/>
                </a:moveTo>
                <a:lnTo>
                  <a:pt x="38100" y="0"/>
                </a:lnTo>
                <a:lnTo>
                  <a:pt x="38100" y="192785"/>
                </a:lnTo>
                <a:lnTo>
                  <a:pt x="76200" y="192785"/>
                </a:lnTo>
                <a:lnTo>
                  <a:pt x="76200" y="0"/>
                </a:lnTo>
                <a:close/>
              </a:path>
              <a:path w="114300" h="288289">
                <a:moveTo>
                  <a:pt x="114300" y="173735"/>
                </a:moveTo>
                <a:lnTo>
                  <a:pt x="76200" y="173735"/>
                </a:lnTo>
                <a:lnTo>
                  <a:pt x="76200" y="192785"/>
                </a:lnTo>
                <a:lnTo>
                  <a:pt x="104771" y="192785"/>
                </a:lnTo>
                <a:lnTo>
                  <a:pt x="114300" y="173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1CDBF14D-0FFA-44D5-8808-DCB4E9DD5EC1}"/>
              </a:ext>
            </a:extLst>
          </p:cNvPr>
          <p:cNvSpPr txBox="1"/>
          <p:nvPr/>
        </p:nvSpPr>
        <p:spPr>
          <a:xfrm>
            <a:off x="1464090" y="3909270"/>
            <a:ext cx="3840479" cy="1285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3060" algn="ctr">
              <a:lnSpc>
                <a:spcPct val="100000"/>
              </a:lnSpc>
              <a:spcBef>
                <a:spcPts val="95"/>
              </a:spcBef>
            </a:pPr>
            <a:r>
              <a:rPr sz="2000" b="1" u="sng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Case: </a:t>
            </a:r>
            <a:r>
              <a:rPr sz="2000" b="1" u="sng" spc="-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Write </a:t>
            </a:r>
            <a:r>
              <a:rPr sz="2000" b="1" u="sng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– Serial</a:t>
            </a:r>
            <a:r>
              <a:rPr sz="2000" b="1" u="sng" spc="-5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Success</a:t>
            </a:r>
            <a:endParaRPr sz="2000" dirty="0">
              <a:latin typeface="Arial"/>
              <a:cs typeface="Arial"/>
            </a:endParaRPr>
          </a:p>
          <a:p>
            <a:pPr marL="353695" algn="ctr">
              <a:lnSpc>
                <a:spcPct val="100000"/>
              </a:lnSpc>
            </a:pPr>
            <a:r>
              <a:rPr sz="2000" i="1" spc="-5" dirty="0">
                <a:solidFill>
                  <a:srgbClr val="00AF50"/>
                </a:solidFill>
                <a:latin typeface="Arial"/>
                <a:cs typeface="Arial"/>
              </a:rPr>
              <a:t>defined</a:t>
            </a:r>
            <a:endParaRPr sz="2000" dirty="0">
              <a:latin typeface="Arial"/>
              <a:cs typeface="Arial"/>
            </a:endParaRPr>
          </a:p>
          <a:p>
            <a:pPr marR="1868170" algn="ctr">
              <a:lnSpc>
                <a:spcPct val="100000"/>
              </a:lnSpc>
              <a:spcBef>
                <a:spcPts val="805"/>
              </a:spcBef>
            </a:pPr>
            <a:r>
              <a:rPr sz="1800" b="1" dirty="0">
                <a:latin typeface="Arial"/>
                <a:cs typeface="Arial"/>
              </a:rPr>
              <a:t>write(“Hello”,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9)</a:t>
            </a:r>
            <a:endParaRPr sz="1800" dirty="0">
              <a:latin typeface="Arial"/>
              <a:cs typeface="Arial"/>
            </a:endParaRPr>
          </a:p>
          <a:p>
            <a:pPr marR="1868170" algn="ctr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write(“World”,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10)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7D6B3C79-FE54-492C-A3C9-4A37B0947F7B}"/>
              </a:ext>
            </a:extLst>
          </p:cNvPr>
          <p:cNvSpPr/>
          <p:nvPr/>
        </p:nvSpPr>
        <p:spPr>
          <a:xfrm>
            <a:off x="6184680" y="5499818"/>
            <a:ext cx="1790700" cy="1206500"/>
          </a:xfrm>
          <a:custGeom>
            <a:avLst/>
            <a:gdLst/>
            <a:ahLst/>
            <a:cxnLst/>
            <a:rect l="l" t="t" r="r" b="b"/>
            <a:pathLst>
              <a:path w="1790700" h="1206500">
                <a:moveTo>
                  <a:pt x="1790700" y="0"/>
                </a:moveTo>
                <a:lnTo>
                  <a:pt x="0" y="0"/>
                </a:lnTo>
                <a:lnTo>
                  <a:pt x="0" y="1206246"/>
                </a:lnTo>
                <a:lnTo>
                  <a:pt x="1589658" y="1206246"/>
                </a:lnTo>
                <a:lnTo>
                  <a:pt x="1790700" y="1005205"/>
                </a:lnTo>
                <a:lnTo>
                  <a:pt x="1790700" y="0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A8F28CB4-E74B-422A-8E71-A578823902EE}"/>
              </a:ext>
            </a:extLst>
          </p:cNvPr>
          <p:cNvSpPr/>
          <p:nvPr/>
        </p:nvSpPr>
        <p:spPr>
          <a:xfrm>
            <a:off x="7774339" y="6505023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5">
                <a:moveTo>
                  <a:pt x="201041" y="0"/>
                </a:moveTo>
                <a:lnTo>
                  <a:pt x="40259" y="40208"/>
                </a:lnTo>
                <a:lnTo>
                  <a:pt x="0" y="201041"/>
                </a:lnTo>
                <a:lnTo>
                  <a:pt x="201041" y="0"/>
                </a:lnTo>
                <a:close/>
              </a:path>
            </a:pathLst>
          </a:custGeom>
          <a:solidFill>
            <a:srgbClr val="C6B7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1265C74D-4B0B-4B2D-92F6-165A7245F272}"/>
              </a:ext>
            </a:extLst>
          </p:cNvPr>
          <p:cNvSpPr txBox="1"/>
          <p:nvPr/>
        </p:nvSpPr>
        <p:spPr>
          <a:xfrm>
            <a:off x="6548662" y="5526997"/>
            <a:ext cx="10629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Chunk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1811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9: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Hello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10:</a:t>
            </a:r>
            <a:r>
              <a:rPr sz="18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World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011C553E-E0EC-4C2D-AF28-6088E6F4E63B}"/>
              </a:ext>
            </a:extLst>
          </p:cNvPr>
          <p:cNvSpPr/>
          <p:nvPr/>
        </p:nvSpPr>
        <p:spPr>
          <a:xfrm>
            <a:off x="8413530" y="5499818"/>
            <a:ext cx="1790700" cy="1206500"/>
          </a:xfrm>
          <a:custGeom>
            <a:avLst/>
            <a:gdLst/>
            <a:ahLst/>
            <a:cxnLst/>
            <a:rect l="l" t="t" r="r" b="b"/>
            <a:pathLst>
              <a:path w="1790700" h="1206500">
                <a:moveTo>
                  <a:pt x="1790700" y="0"/>
                </a:moveTo>
                <a:lnTo>
                  <a:pt x="0" y="0"/>
                </a:lnTo>
                <a:lnTo>
                  <a:pt x="0" y="1206246"/>
                </a:lnTo>
                <a:lnTo>
                  <a:pt x="1589658" y="1206246"/>
                </a:lnTo>
                <a:lnTo>
                  <a:pt x="1790700" y="1005205"/>
                </a:lnTo>
                <a:lnTo>
                  <a:pt x="1790700" y="0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592E7EDD-10FE-4BE9-BC0A-5C39E2907AD3}"/>
              </a:ext>
            </a:extLst>
          </p:cNvPr>
          <p:cNvSpPr/>
          <p:nvPr/>
        </p:nvSpPr>
        <p:spPr>
          <a:xfrm>
            <a:off x="10003190" y="6505023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5">
                <a:moveTo>
                  <a:pt x="201041" y="0"/>
                </a:moveTo>
                <a:lnTo>
                  <a:pt x="40259" y="40208"/>
                </a:lnTo>
                <a:lnTo>
                  <a:pt x="0" y="201041"/>
                </a:lnTo>
                <a:lnTo>
                  <a:pt x="201041" y="0"/>
                </a:lnTo>
                <a:close/>
              </a:path>
            </a:pathLst>
          </a:custGeom>
          <a:solidFill>
            <a:srgbClr val="C6B7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87ACB5DE-ED1A-4721-8A3B-6C4ECDD672E0}"/>
              </a:ext>
            </a:extLst>
          </p:cNvPr>
          <p:cNvSpPr txBox="1"/>
          <p:nvPr/>
        </p:nvSpPr>
        <p:spPr>
          <a:xfrm>
            <a:off x="8813327" y="5526997"/>
            <a:ext cx="992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Chunk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1’</a:t>
            </a:r>
            <a:endParaRPr sz="18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9: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Hello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DB6A82F9-F21E-4D34-99CF-1A9E0036F76F}"/>
              </a:ext>
            </a:extLst>
          </p:cNvPr>
          <p:cNvSpPr/>
          <p:nvPr/>
        </p:nvSpPr>
        <p:spPr>
          <a:xfrm>
            <a:off x="7975380" y="6045411"/>
            <a:ext cx="438150" cy="114300"/>
          </a:xfrm>
          <a:custGeom>
            <a:avLst/>
            <a:gdLst/>
            <a:ahLst/>
            <a:cxnLst/>
            <a:rect l="l" t="t" r="r" b="b"/>
            <a:pathLst>
              <a:path w="438150" h="114300">
                <a:moveTo>
                  <a:pt x="323850" y="0"/>
                </a:moveTo>
                <a:lnTo>
                  <a:pt x="323850" y="114299"/>
                </a:lnTo>
                <a:lnTo>
                  <a:pt x="400050" y="76199"/>
                </a:lnTo>
                <a:lnTo>
                  <a:pt x="342900" y="76199"/>
                </a:lnTo>
                <a:lnTo>
                  <a:pt x="342900" y="38099"/>
                </a:lnTo>
                <a:lnTo>
                  <a:pt x="400050" y="38099"/>
                </a:lnTo>
                <a:lnTo>
                  <a:pt x="323850" y="0"/>
                </a:lnTo>
                <a:close/>
              </a:path>
              <a:path w="438150" h="114300">
                <a:moveTo>
                  <a:pt x="323850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323850" y="76199"/>
                </a:lnTo>
                <a:lnTo>
                  <a:pt x="323850" y="38099"/>
                </a:lnTo>
                <a:close/>
              </a:path>
              <a:path w="438150" h="114300">
                <a:moveTo>
                  <a:pt x="400050" y="38099"/>
                </a:moveTo>
                <a:lnTo>
                  <a:pt x="342900" y="38099"/>
                </a:lnTo>
                <a:lnTo>
                  <a:pt x="342900" y="76199"/>
                </a:lnTo>
                <a:lnTo>
                  <a:pt x="400050" y="76199"/>
                </a:lnTo>
                <a:lnTo>
                  <a:pt x="438150" y="57149"/>
                </a:lnTo>
                <a:lnTo>
                  <a:pt x="40005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AAC7ED4D-FFBA-4DE3-B18B-FA69E0D0F262}"/>
              </a:ext>
            </a:extLst>
          </p:cNvPr>
          <p:cNvSpPr/>
          <p:nvPr/>
        </p:nvSpPr>
        <p:spPr>
          <a:xfrm>
            <a:off x="7022880" y="5211782"/>
            <a:ext cx="114300" cy="288290"/>
          </a:xfrm>
          <a:custGeom>
            <a:avLst/>
            <a:gdLst/>
            <a:ahLst/>
            <a:cxnLst/>
            <a:rect l="l" t="t" r="r" b="b"/>
            <a:pathLst>
              <a:path w="114300" h="288289">
                <a:moveTo>
                  <a:pt x="38100" y="173735"/>
                </a:moveTo>
                <a:lnTo>
                  <a:pt x="0" y="173735"/>
                </a:lnTo>
                <a:lnTo>
                  <a:pt x="57150" y="287997"/>
                </a:lnTo>
                <a:lnTo>
                  <a:pt x="104771" y="192785"/>
                </a:lnTo>
                <a:lnTo>
                  <a:pt x="38100" y="192785"/>
                </a:lnTo>
                <a:lnTo>
                  <a:pt x="38100" y="173735"/>
                </a:lnTo>
                <a:close/>
              </a:path>
              <a:path w="114300" h="288289">
                <a:moveTo>
                  <a:pt x="76200" y="0"/>
                </a:moveTo>
                <a:lnTo>
                  <a:pt x="38100" y="0"/>
                </a:lnTo>
                <a:lnTo>
                  <a:pt x="38100" y="192785"/>
                </a:lnTo>
                <a:lnTo>
                  <a:pt x="76200" y="192785"/>
                </a:lnTo>
                <a:lnTo>
                  <a:pt x="76200" y="0"/>
                </a:lnTo>
                <a:close/>
              </a:path>
              <a:path w="114300" h="288289">
                <a:moveTo>
                  <a:pt x="114300" y="173735"/>
                </a:moveTo>
                <a:lnTo>
                  <a:pt x="76200" y="173735"/>
                </a:lnTo>
                <a:lnTo>
                  <a:pt x="76200" y="192785"/>
                </a:lnTo>
                <a:lnTo>
                  <a:pt x="104771" y="192785"/>
                </a:lnTo>
                <a:lnTo>
                  <a:pt x="114300" y="173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C5EFD9E7-DC19-4E21-A933-691BE3BDC350}"/>
              </a:ext>
            </a:extLst>
          </p:cNvPr>
          <p:cNvSpPr txBox="1"/>
          <p:nvPr/>
        </p:nvSpPr>
        <p:spPr>
          <a:xfrm>
            <a:off x="6098067" y="3909270"/>
            <a:ext cx="3361690" cy="1285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1850" algn="ctr">
              <a:lnSpc>
                <a:spcPct val="100000"/>
              </a:lnSpc>
              <a:spcBef>
                <a:spcPts val="95"/>
              </a:spcBef>
            </a:pPr>
            <a:r>
              <a:rPr sz="20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Case: </a:t>
            </a:r>
            <a:r>
              <a:rPr sz="20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Write </a:t>
            </a:r>
            <a:r>
              <a:rPr sz="20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–</a:t>
            </a:r>
            <a:r>
              <a:rPr sz="2000" b="1" u="sng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Failure</a:t>
            </a:r>
            <a:endParaRPr sz="2000">
              <a:latin typeface="Arial"/>
              <a:cs typeface="Arial"/>
            </a:endParaRPr>
          </a:p>
          <a:p>
            <a:pPr marL="831215" algn="ctr">
              <a:lnSpc>
                <a:spcPct val="100000"/>
              </a:lnSpc>
            </a:pP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inconsistent</a:t>
            </a:r>
            <a:endParaRPr sz="2000">
              <a:latin typeface="Arial"/>
              <a:cs typeface="Arial"/>
            </a:endParaRPr>
          </a:p>
          <a:p>
            <a:pPr marR="1388745" algn="ctr">
              <a:lnSpc>
                <a:spcPct val="100000"/>
              </a:lnSpc>
              <a:spcBef>
                <a:spcPts val="805"/>
              </a:spcBef>
            </a:pPr>
            <a:r>
              <a:rPr sz="1800" b="1" dirty="0">
                <a:latin typeface="Arial"/>
                <a:cs typeface="Arial"/>
              </a:rPr>
              <a:t>write(“Hello”,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9)</a:t>
            </a:r>
            <a:endParaRPr sz="1800">
              <a:latin typeface="Arial"/>
              <a:cs typeface="Arial"/>
            </a:endParaRPr>
          </a:p>
          <a:p>
            <a:pPr marR="1388745" algn="ctr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write(“World”,</a:t>
            </a:r>
            <a:r>
              <a:rPr sz="18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10)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648A08E4-8694-4498-9AF2-889ABECBB3F9}"/>
              </a:ext>
            </a:extLst>
          </p:cNvPr>
          <p:cNvSpPr/>
          <p:nvPr/>
        </p:nvSpPr>
        <p:spPr>
          <a:xfrm>
            <a:off x="9158640" y="6077326"/>
            <a:ext cx="299720" cy="299720"/>
          </a:xfrm>
          <a:custGeom>
            <a:avLst/>
            <a:gdLst/>
            <a:ahLst/>
            <a:cxnLst/>
            <a:rect l="l" t="t" r="r" b="b"/>
            <a:pathLst>
              <a:path w="299720" h="299720">
                <a:moveTo>
                  <a:pt x="48260" y="0"/>
                </a:moveTo>
                <a:lnTo>
                  <a:pt x="0" y="48196"/>
                </a:lnTo>
                <a:lnTo>
                  <a:pt x="101600" y="149821"/>
                </a:lnTo>
                <a:lnTo>
                  <a:pt x="0" y="251434"/>
                </a:lnTo>
                <a:lnTo>
                  <a:pt x="48260" y="299643"/>
                </a:lnTo>
                <a:lnTo>
                  <a:pt x="149860" y="198031"/>
                </a:lnTo>
                <a:lnTo>
                  <a:pt x="246323" y="198031"/>
                </a:lnTo>
                <a:lnTo>
                  <a:pt x="198120" y="149821"/>
                </a:lnTo>
                <a:lnTo>
                  <a:pt x="246317" y="101612"/>
                </a:lnTo>
                <a:lnTo>
                  <a:pt x="149860" y="101612"/>
                </a:lnTo>
                <a:lnTo>
                  <a:pt x="48260" y="0"/>
                </a:lnTo>
                <a:close/>
              </a:path>
              <a:path w="299720" h="299720">
                <a:moveTo>
                  <a:pt x="246323" y="198031"/>
                </a:moveTo>
                <a:lnTo>
                  <a:pt x="149860" y="198031"/>
                </a:lnTo>
                <a:lnTo>
                  <a:pt x="251460" y="299643"/>
                </a:lnTo>
                <a:lnTo>
                  <a:pt x="299720" y="251434"/>
                </a:lnTo>
                <a:lnTo>
                  <a:pt x="246323" y="198031"/>
                </a:lnTo>
                <a:close/>
              </a:path>
              <a:path w="299720" h="299720">
                <a:moveTo>
                  <a:pt x="251460" y="0"/>
                </a:moveTo>
                <a:lnTo>
                  <a:pt x="149860" y="101612"/>
                </a:lnTo>
                <a:lnTo>
                  <a:pt x="246317" y="101612"/>
                </a:lnTo>
                <a:lnTo>
                  <a:pt x="299720" y="48196"/>
                </a:lnTo>
                <a:lnTo>
                  <a:pt x="2514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6">
            <a:extLst>
              <a:ext uri="{FF2B5EF4-FFF2-40B4-BE49-F238E27FC236}">
                <a16:creationId xmlns:a16="http://schemas.microsoft.com/office/drawing/2014/main" id="{61549D46-7DB0-4810-94F6-D5E67738F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845696"/>
              </p:ext>
            </p:extLst>
          </p:nvPr>
        </p:nvGraphicFramePr>
        <p:xfrm>
          <a:off x="1549513" y="2247847"/>
          <a:ext cx="8628380" cy="16654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1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Write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3683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Record</a:t>
                      </a:r>
                      <a:r>
                        <a:rPr sz="20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Append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9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Serial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Success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000" i="1" spc="-5" dirty="0">
                          <a:latin typeface="Arial"/>
                          <a:cs typeface="Arial"/>
                        </a:rPr>
                        <a:t>defined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58750" marR="14986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i="1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defined</a:t>
                      </a:r>
                      <a:r>
                        <a:rPr sz="2000" i="1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interspersed  with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i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inconsistent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1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Concurrent Successes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000" i="1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consistent 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but</a:t>
                      </a:r>
                      <a:r>
                        <a:rPr sz="2000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undefined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7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1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Failure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i="1" spc="-5" dirty="0">
                          <a:latin typeface="Arial"/>
                          <a:cs typeface="Arial"/>
                        </a:rPr>
                        <a:t>inconsistent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0311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Relaxed Consistency (3/4)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46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Consistent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: all clients see the </a:t>
            </a:r>
            <a:r>
              <a:rPr lang="en-US" altLang="zh-TW" sz="2800" spc="-5" dirty="0">
                <a:solidFill>
                  <a:srgbClr val="750E6C"/>
                </a:solidFill>
                <a:latin typeface="Arial"/>
                <a:cs typeface="Arial"/>
              </a:rPr>
              <a:t>same data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in all</a:t>
            </a:r>
            <a:r>
              <a:rPr lang="en-US" altLang="zh-TW" sz="2800" spc="1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replicas</a:t>
            </a:r>
            <a:endParaRPr lang="en-US" altLang="zh-TW"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Defined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sz="2800" spc="-5" dirty="0">
                <a:solidFill>
                  <a:srgbClr val="333333"/>
                </a:solidFill>
                <a:latin typeface="Wingdings"/>
                <a:cs typeface="Wingdings"/>
              </a:rPr>
              <a:t></a:t>
            </a:r>
            <a:r>
              <a:rPr lang="en-US" altLang="zh-TW"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a region is consistent </a:t>
            </a:r>
            <a:r>
              <a:rPr lang="en-US" altLang="zh-TW" sz="28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after an operation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lang="en-US" altLang="zh-TW" sz="2800" spc="3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lang="en-US" altLang="zh-TW" sz="2800" spc="-5" dirty="0">
                <a:solidFill>
                  <a:srgbClr val="333333"/>
                </a:solidFill>
                <a:latin typeface="Wingdings"/>
                <a:cs typeface="Wingdings"/>
              </a:rPr>
              <a:t></a:t>
            </a:r>
            <a:r>
              <a:rPr lang="en-US" altLang="zh-TW"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clients see what the mutation has written in</a:t>
            </a:r>
            <a:r>
              <a:rPr lang="en-US" altLang="zh-TW" sz="2800" spc="2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entirety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78249BF0-0341-4BF2-BED2-38CCEDC91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918041"/>
              </p:ext>
            </p:extLst>
          </p:nvPr>
        </p:nvGraphicFramePr>
        <p:xfrm>
          <a:off x="1780222" y="2233501"/>
          <a:ext cx="8628380" cy="16654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1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Write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3683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Record</a:t>
                      </a:r>
                      <a:r>
                        <a:rPr sz="20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Append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9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Serial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Success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000" i="1" spc="-5" dirty="0">
                          <a:latin typeface="Arial"/>
                          <a:cs typeface="Arial"/>
                        </a:rPr>
                        <a:t>defined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58750" marR="14986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i="1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defined</a:t>
                      </a:r>
                      <a:r>
                        <a:rPr sz="2000" i="1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interspersed  with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i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inconsistent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1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Concurrent Successes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000" i="1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consistent 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but</a:t>
                      </a:r>
                      <a:r>
                        <a:rPr sz="2000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undefined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7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1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Failure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i="1" spc="-5" dirty="0">
                          <a:latin typeface="Arial"/>
                          <a:cs typeface="Arial"/>
                        </a:rPr>
                        <a:t>inconsistent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7">
            <a:extLst>
              <a:ext uri="{FF2B5EF4-FFF2-40B4-BE49-F238E27FC236}">
                <a16:creationId xmlns:a16="http://schemas.microsoft.com/office/drawing/2014/main" id="{A05A22F3-671F-42D9-8FAC-A8345C163F9C}"/>
              </a:ext>
            </a:extLst>
          </p:cNvPr>
          <p:cNvSpPr/>
          <p:nvPr/>
        </p:nvSpPr>
        <p:spPr>
          <a:xfrm>
            <a:off x="1778952" y="5520010"/>
            <a:ext cx="1790700" cy="1206500"/>
          </a:xfrm>
          <a:custGeom>
            <a:avLst/>
            <a:gdLst/>
            <a:ahLst/>
            <a:cxnLst/>
            <a:rect l="l" t="t" r="r" b="b"/>
            <a:pathLst>
              <a:path w="1790700" h="1206500">
                <a:moveTo>
                  <a:pt x="1790700" y="0"/>
                </a:moveTo>
                <a:lnTo>
                  <a:pt x="0" y="0"/>
                </a:lnTo>
                <a:lnTo>
                  <a:pt x="0" y="1206246"/>
                </a:lnTo>
                <a:lnTo>
                  <a:pt x="1589658" y="1206246"/>
                </a:lnTo>
                <a:lnTo>
                  <a:pt x="1790700" y="1005205"/>
                </a:lnTo>
                <a:lnTo>
                  <a:pt x="1790700" y="0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AAE757C3-9D55-4448-9081-B94A1BE17FD3}"/>
              </a:ext>
            </a:extLst>
          </p:cNvPr>
          <p:cNvSpPr/>
          <p:nvPr/>
        </p:nvSpPr>
        <p:spPr>
          <a:xfrm>
            <a:off x="3368610" y="6525215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4" h="201295">
                <a:moveTo>
                  <a:pt x="201041" y="0"/>
                </a:moveTo>
                <a:lnTo>
                  <a:pt x="40259" y="40208"/>
                </a:lnTo>
                <a:lnTo>
                  <a:pt x="0" y="201041"/>
                </a:lnTo>
                <a:lnTo>
                  <a:pt x="201041" y="0"/>
                </a:lnTo>
                <a:close/>
              </a:path>
            </a:pathLst>
          </a:custGeom>
          <a:solidFill>
            <a:srgbClr val="C6B7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97570BF2-E25D-45F6-BD4C-B3991A500363}"/>
              </a:ext>
            </a:extLst>
          </p:cNvPr>
          <p:cNvSpPr txBox="1"/>
          <p:nvPr/>
        </p:nvSpPr>
        <p:spPr>
          <a:xfrm>
            <a:off x="1989518" y="5547189"/>
            <a:ext cx="13684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Chunk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9: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Hello</a:t>
            </a:r>
            <a:endParaRPr sz="18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10: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Wor5550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0D790B57-0EDC-4BB5-A6D3-4702CD19AD2F}"/>
              </a:ext>
            </a:extLst>
          </p:cNvPr>
          <p:cNvSpPr/>
          <p:nvPr/>
        </p:nvSpPr>
        <p:spPr>
          <a:xfrm>
            <a:off x="4007802" y="5520010"/>
            <a:ext cx="1790700" cy="1206500"/>
          </a:xfrm>
          <a:custGeom>
            <a:avLst/>
            <a:gdLst/>
            <a:ahLst/>
            <a:cxnLst/>
            <a:rect l="l" t="t" r="r" b="b"/>
            <a:pathLst>
              <a:path w="1790700" h="1206500">
                <a:moveTo>
                  <a:pt x="1790700" y="0"/>
                </a:moveTo>
                <a:lnTo>
                  <a:pt x="0" y="0"/>
                </a:lnTo>
                <a:lnTo>
                  <a:pt x="0" y="1206246"/>
                </a:lnTo>
                <a:lnTo>
                  <a:pt x="1589659" y="1206246"/>
                </a:lnTo>
                <a:lnTo>
                  <a:pt x="1790700" y="1005205"/>
                </a:lnTo>
                <a:lnTo>
                  <a:pt x="1790700" y="0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C90E7EB5-7166-43F7-9C5A-5731AB950229}"/>
              </a:ext>
            </a:extLst>
          </p:cNvPr>
          <p:cNvSpPr/>
          <p:nvPr/>
        </p:nvSpPr>
        <p:spPr>
          <a:xfrm>
            <a:off x="5597461" y="6525215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5">
                <a:moveTo>
                  <a:pt x="201040" y="0"/>
                </a:moveTo>
                <a:lnTo>
                  <a:pt x="40258" y="40208"/>
                </a:lnTo>
                <a:lnTo>
                  <a:pt x="0" y="201041"/>
                </a:lnTo>
                <a:lnTo>
                  <a:pt x="201040" y="0"/>
                </a:lnTo>
                <a:close/>
              </a:path>
            </a:pathLst>
          </a:custGeom>
          <a:solidFill>
            <a:srgbClr val="C6B7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04EDBE81-2BE4-4EE4-A703-FD4174E67712}"/>
              </a:ext>
            </a:extLst>
          </p:cNvPr>
          <p:cNvSpPr txBox="1"/>
          <p:nvPr/>
        </p:nvSpPr>
        <p:spPr>
          <a:xfrm>
            <a:off x="4218368" y="5547189"/>
            <a:ext cx="13690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Chunk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1’</a:t>
            </a:r>
            <a:endParaRPr sz="18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9: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Hello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10: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Wor5550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2D097CA5-3C0D-49EE-86BD-761F5B6197DD}"/>
              </a:ext>
            </a:extLst>
          </p:cNvPr>
          <p:cNvSpPr/>
          <p:nvPr/>
        </p:nvSpPr>
        <p:spPr>
          <a:xfrm>
            <a:off x="3569652" y="6065603"/>
            <a:ext cx="438150" cy="114300"/>
          </a:xfrm>
          <a:custGeom>
            <a:avLst/>
            <a:gdLst/>
            <a:ahLst/>
            <a:cxnLst/>
            <a:rect l="l" t="t" r="r" b="b"/>
            <a:pathLst>
              <a:path w="438150" h="114300">
                <a:moveTo>
                  <a:pt x="323850" y="0"/>
                </a:moveTo>
                <a:lnTo>
                  <a:pt x="323850" y="114299"/>
                </a:lnTo>
                <a:lnTo>
                  <a:pt x="400050" y="76199"/>
                </a:lnTo>
                <a:lnTo>
                  <a:pt x="342900" y="76199"/>
                </a:lnTo>
                <a:lnTo>
                  <a:pt x="342900" y="38099"/>
                </a:lnTo>
                <a:lnTo>
                  <a:pt x="400050" y="38099"/>
                </a:lnTo>
                <a:lnTo>
                  <a:pt x="323850" y="0"/>
                </a:lnTo>
                <a:close/>
              </a:path>
              <a:path w="438150" h="114300">
                <a:moveTo>
                  <a:pt x="323850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323850" y="76199"/>
                </a:lnTo>
                <a:lnTo>
                  <a:pt x="323850" y="38099"/>
                </a:lnTo>
                <a:close/>
              </a:path>
              <a:path w="438150" h="114300">
                <a:moveTo>
                  <a:pt x="400050" y="38099"/>
                </a:moveTo>
                <a:lnTo>
                  <a:pt x="342900" y="38099"/>
                </a:lnTo>
                <a:lnTo>
                  <a:pt x="342900" y="76199"/>
                </a:lnTo>
                <a:lnTo>
                  <a:pt x="400050" y="76199"/>
                </a:lnTo>
                <a:lnTo>
                  <a:pt x="438150" y="57149"/>
                </a:lnTo>
                <a:lnTo>
                  <a:pt x="40005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13CDC1B0-4A50-428C-A05F-FC7B329A1ABE}"/>
              </a:ext>
            </a:extLst>
          </p:cNvPr>
          <p:cNvSpPr/>
          <p:nvPr/>
        </p:nvSpPr>
        <p:spPr>
          <a:xfrm>
            <a:off x="1934399" y="4905839"/>
            <a:ext cx="114300" cy="614045"/>
          </a:xfrm>
          <a:custGeom>
            <a:avLst/>
            <a:gdLst/>
            <a:ahLst/>
            <a:cxnLst/>
            <a:rect l="l" t="t" r="r" b="b"/>
            <a:pathLst>
              <a:path w="114300" h="614045">
                <a:moveTo>
                  <a:pt x="38100" y="499364"/>
                </a:moveTo>
                <a:lnTo>
                  <a:pt x="0" y="499364"/>
                </a:lnTo>
                <a:lnTo>
                  <a:pt x="57150" y="613702"/>
                </a:lnTo>
                <a:lnTo>
                  <a:pt x="104778" y="518414"/>
                </a:lnTo>
                <a:lnTo>
                  <a:pt x="38100" y="518414"/>
                </a:lnTo>
                <a:lnTo>
                  <a:pt x="38100" y="499364"/>
                </a:lnTo>
                <a:close/>
              </a:path>
              <a:path w="114300" h="614045">
                <a:moveTo>
                  <a:pt x="76200" y="0"/>
                </a:moveTo>
                <a:lnTo>
                  <a:pt x="38100" y="0"/>
                </a:lnTo>
                <a:lnTo>
                  <a:pt x="38100" y="518414"/>
                </a:lnTo>
                <a:lnTo>
                  <a:pt x="76200" y="518414"/>
                </a:lnTo>
                <a:lnTo>
                  <a:pt x="76200" y="0"/>
                </a:lnTo>
                <a:close/>
              </a:path>
              <a:path w="114300" h="614045">
                <a:moveTo>
                  <a:pt x="114300" y="499364"/>
                </a:moveTo>
                <a:lnTo>
                  <a:pt x="76200" y="499364"/>
                </a:lnTo>
                <a:lnTo>
                  <a:pt x="76200" y="518414"/>
                </a:lnTo>
                <a:lnTo>
                  <a:pt x="104778" y="518414"/>
                </a:lnTo>
                <a:lnTo>
                  <a:pt x="114300" y="4993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267FBB0C-C558-426C-A344-6141A06A49F4}"/>
              </a:ext>
            </a:extLst>
          </p:cNvPr>
          <p:cNvSpPr/>
          <p:nvPr/>
        </p:nvSpPr>
        <p:spPr>
          <a:xfrm>
            <a:off x="3298379" y="5231974"/>
            <a:ext cx="114300" cy="288290"/>
          </a:xfrm>
          <a:custGeom>
            <a:avLst/>
            <a:gdLst/>
            <a:ahLst/>
            <a:cxnLst/>
            <a:rect l="l" t="t" r="r" b="b"/>
            <a:pathLst>
              <a:path w="114300" h="288289">
                <a:moveTo>
                  <a:pt x="38100" y="173735"/>
                </a:moveTo>
                <a:lnTo>
                  <a:pt x="0" y="173735"/>
                </a:lnTo>
                <a:lnTo>
                  <a:pt x="57150" y="287997"/>
                </a:lnTo>
                <a:lnTo>
                  <a:pt x="104771" y="192785"/>
                </a:lnTo>
                <a:lnTo>
                  <a:pt x="38100" y="192785"/>
                </a:lnTo>
                <a:lnTo>
                  <a:pt x="38100" y="173735"/>
                </a:lnTo>
                <a:close/>
              </a:path>
              <a:path w="114300" h="288289">
                <a:moveTo>
                  <a:pt x="76200" y="0"/>
                </a:moveTo>
                <a:lnTo>
                  <a:pt x="38100" y="0"/>
                </a:lnTo>
                <a:lnTo>
                  <a:pt x="38100" y="192785"/>
                </a:lnTo>
                <a:lnTo>
                  <a:pt x="76200" y="192785"/>
                </a:lnTo>
                <a:lnTo>
                  <a:pt x="76200" y="0"/>
                </a:lnTo>
                <a:close/>
              </a:path>
              <a:path w="114300" h="288289">
                <a:moveTo>
                  <a:pt x="114300" y="173735"/>
                </a:moveTo>
                <a:lnTo>
                  <a:pt x="76200" y="173735"/>
                </a:lnTo>
                <a:lnTo>
                  <a:pt x="76200" y="192785"/>
                </a:lnTo>
                <a:lnTo>
                  <a:pt x="104771" y="192785"/>
                </a:lnTo>
                <a:lnTo>
                  <a:pt x="114300" y="173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22F0A027-BD35-459A-8E28-42AA421A943B}"/>
              </a:ext>
            </a:extLst>
          </p:cNvPr>
          <p:cNvSpPr txBox="1"/>
          <p:nvPr/>
        </p:nvSpPr>
        <p:spPr>
          <a:xfrm>
            <a:off x="1564575" y="3929462"/>
            <a:ext cx="4448175" cy="1233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000" b="1" u="sng" spc="-5" dirty="0">
                <a:solidFill>
                  <a:srgbClr val="750E6C"/>
                </a:solidFill>
                <a:uFill>
                  <a:solidFill>
                    <a:srgbClr val="750E6C"/>
                  </a:solidFill>
                </a:uFill>
                <a:latin typeface="Arial"/>
                <a:cs typeface="Arial"/>
              </a:rPr>
              <a:t>Case: </a:t>
            </a:r>
            <a:r>
              <a:rPr sz="2000" b="1" u="sng" spc="-10" dirty="0">
                <a:solidFill>
                  <a:srgbClr val="750E6C"/>
                </a:solidFill>
                <a:uFill>
                  <a:solidFill>
                    <a:srgbClr val="750E6C"/>
                  </a:solidFill>
                </a:uFill>
                <a:latin typeface="Arial"/>
                <a:cs typeface="Arial"/>
              </a:rPr>
              <a:t>Write </a:t>
            </a:r>
            <a:r>
              <a:rPr sz="2000" b="1" u="sng" spc="-5" dirty="0">
                <a:solidFill>
                  <a:srgbClr val="750E6C"/>
                </a:solidFill>
                <a:uFill>
                  <a:solidFill>
                    <a:srgbClr val="750E6C"/>
                  </a:solidFill>
                </a:uFill>
                <a:latin typeface="Arial"/>
                <a:cs typeface="Arial"/>
              </a:rPr>
              <a:t>– Concurrent Successes</a:t>
            </a:r>
            <a:endParaRPr sz="20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</a:pPr>
            <a:r>
              <a:rPr sz="2000" i="1" spc="-5" dirty="0">
                <a:solidFill>
                  <a:srgbClr val="00AF50"/>
                </a:solidFill>
                <a:latin typeface="Arial"/>
                <a:cs typeface="Arial"/>
              </a:rPr>
              <a:t>consistent </a:t>
            </a:r>
            <a:r>
              <a:rPr sz="2000" i="1" spc="-5" dirty="0">
                <a:latin typeface="Arial"/>
                <a:cs typeface="Arial"/>
              </a:rPr>
              <a:t>but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undefined</a:t>
            </a:r>
            <a:endParaRPr sz="2000">
              <a:latin typeface="Arial"/>
              <a:cs typeface="Arial"/>
            </a:endParaRPr>
          </a:p>
          <a:p>
            <a:pPr marR="1728470" algn="ctr">
              <a:lnSpc>
                <a:spcPct val="100000"/>
              </a:lnSpc>
              <a:spcBef>
                <a:spcPts val="200"/>
              </a:spcBef>
            </a:pPr>
            <a:r>
              <a:rPr sz="1800" b="1" spc="-5" dirty="0">
                <a:latin typeface="Arial"/>
                <a:cs typeface="Arial"/>
              </a:rPr>
              <a:t>write(“World”, 10:0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R="859155" algn="ctr">
              <a:lnSpc>
                <a:spcPct val="100000"/>
              </a:lnSpc>
              <a:spcBef>
                <a:spcPts val="190"/>
              </a:spcBef>
            </a:pPr>
            <a:r>
              <a:rPr sz="1800" b="1" spc="-5" dirty="0">
                <a:latin typeface="Arial"/>
                <a:cs typeface="Arial"/>
              </a:rPr>
              <a:t>write(“5550”, 10:3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4256A1FD-7AE9-4B50-A5E9-7BD4A8C27EB7}"/>
              </a:ext>
            </a:extLst>
          </p:cNvPr>
          <p:cNvSpPr/>
          <p:nvPr/>
        </p:nvSpPr>
        <p:spPr>
          <a:xfrm>
            <a:off x="6412673" y="5520010"/>
            <a:ext cx="1790700" cy="1206500"/>
          </a:xfrm>
          <a:custGeom>
            <a:avLst/>
            <a:gdLst/>
            <a:ahLst/>
            <a:cxnLst/>
            <a:rect l="l" t="t" r="r" b="b"/>
            <a:pathLst>
              <a:path w="1790700" h="1206500">
                <a:moveTo>
                  <a:pt x="1790700" y="0"/>
                </a:moveTo>
                <a:lnTo>
                  <a:pt x="0" y="0"/>
                </a:lnTo>
                <a:lnTo>
                  <a:pt x="0" y="1206246"/>
                </a:lnTo>
                <a:lnTo>
                  <a:pt x="1589658" y="1206246"/>
                </a:lnTo>
                <a:lnTo>
                  <a:pt x="1790700" y="1005205"/>
                </a:lnTo>
                <a:lnTo>
                  <a:pt x="1790700" y="0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0E8A7BA9-E375-47EB-BA24-160BED5B2AC8}"/>
              </a:ext>
            </a:extLst>
          </p:cNvPr>
          <p:cNvSpPr/>
          <p:nvPr/>
        </p:nvSpPr>
        <p:spPr>
          <a:xfrm>
            <a:off x="8002332" y="6525215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5">
                <a:moveTo>
                  <a:pt x="201041" y="0"/>
                </a:moveTo>
                <a:lnTo>
                  <a:pt x="40259" y="40208"/>
                </a:lnTo>
                <a:lnTo>
                  <a:pt x="0" y="201041"/>
                </a:lnTo>
                <a:lnTo>
                  <a:pt x="201041" y="0"/>
                </a:lnTo>
                <a:close/>
              </a:path>
            </a:pathLst>
          </a:custGeom>
          <a:solidFill>
            <a:srgbClr val="C6B7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65B80A84-F3B3-426F-AA14-3DEAC5C57C90}"/>
              </a:ext>
            </a:extLst>
          </p:cNvPr>
          <p:cNvSpPr/>
          <p:nvPr/>
        </p:nvSpPr>
        <p:spPr>
          <a:xfrm>
            <a:off x="8641523" y="5520010"/>
            <a:ext cx="1790700" cy="1206500"/>
          </a:xfrm>
          <a:custGeom>
            <a:avLst/>
            <a:gdLst/>
            <a:ahLst/>
            <a:cxnLst/>
            <a:rect l="l" t="t" r="r" b="b"/>
            <a:pathLst>
              <a:path w="1790700" h="1206500">
                <a:moveTo>
                  <a:pt x="1790700" y="0"/>
                </a:moveTo>
                <a:lnTo>
                  <a:pt x="0" y="0"/>
                </a:lnTo>
                <a:lnTo>
                  <a:pt x="0" y="1206246"/>
                </a:lnTo>
                <a:lnTo>
                  <a:pt x="1589658" y="1206246"/>
                </a:lnTo>
                <a:lnTo>
                  <a:pt x="1790700" y="1005205"/>
                </a:lnTo>
                <a:lnTo>
                  <a:pt x="1790700" y="0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21054B01-E227-4A09-9CF9-0927E636C797}"/>
              </a:ext>
            </a:extLst>
          </p:cNvPr>
          <p:cNvSpPr/>
          <p:nvPr/>
        </p:nvSpPr>
        <p:spPr>
          <a:xfrm>
            <a:off x="10231183" y="6525215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5">
                <a:moveTo>
                  <a:pt x="201041" y="0"/>
                </a:moveTo>
                <a:lnTo>
                  <a:pt x="40259" y="40208"/>
                </a:lnTo>
                <a:lnTo>
                  <a:pt x="0" y="201041"/>
                </a:lnTo>
                <a:lnTo>
                  <a:pt x="201041" y="0"/>
                </a:lnTo>
                <a:close/>
              </a:path>
            </a:pathLst>
          </a:custGeom>
          <a:solidFill>
            <a:srgbClr val="C6B7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89480FD4-4C55-4594-A103-0F4B516A55D9}"/>
              </a:ext>
            </a:extLst>
          </p:cNvPr>
          <p:cNvSpPr txBox="1"/>
          <p:nvPr/>
        </p:nvSpPr>
        <p:spPr>
          <a:xfrm>
            <a:off x="9041320" y="5547189"/>
            <a:ext cx="992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Chunk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1’</a:t>
            </a:r>
            <a:endParaRPr sz="18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9: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Hello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2">
            <a:extLst>
              <a:ext uri="{FF2B5EF4-FFF2-40B4-BE49-F238E27FC236}">
                <a16:creationId xmlns:a16="http://schemas.microsoft.com/office/drawing/2014/main" id="{B92FDBD6-1020-4375-9C89-04595C304F83}"/>
              </a:ext>
            </a:extLst>
          </p:cNvPr>
          <p:cNvSpPr txBox="1"/>
          <p:nvPr/>
        </p:nvSpPr>
        <p:spPr>
          <a:xfrm>
            <a:off x="9012363" y="6370148"/>
            <a:ext cx="1050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Arial"/>
                <a:cs typeface="Arial"/>
              </a:rPr>
              <a:t>11: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World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1386BB19-1D75-4256-9970-F1C65D746668}"/>
              </a:ext>
            </a:extLst>
          </p:cNvPr>
          <p:cNvSpPr/>
          <p:nvPr/>
        </p:nvSpPr>
        <p:spPr>
          <a:xfrm>
            <a:off x="8203373" y="5760803"/>
            <a:ext cx="438150" cy="114300"/>
          </a:xfrm>
          <a:custGeom>
            <a:avLst/>
            <a:gdLst/>
            <a:ahLst/>
            <a:cxnLst/>
            <a:rect l="l" t="t" r="r" b="b"/>
            <a:pathLst>
              <a:path w="438150" h="114300">
                <a:moveTo>
                  <a:pt x="323850" y="0"/>
                </a:moveTo>
                <a:lnTo>
                  <a:pt x="323850" y="114299"/>
                </a:lnTo>
                <a:lnTo>
                  <a:pt x="400050" y="76199"/>
                </a:lnTo>
                <a:lnTo>
                  <a:pt x="342900" y="76199"/>
                </a:lnTo>
                <a:lnTo>
                  <a:pt x="342900" y="38099"/>
                </a:lnTo>
                <a:lnTo>
                  <a:pt x="400050" y="38099"/>
                </a:lnTo>
                <a:lnTo>
                  <a:pt x="323850" y="0"/>
                </a:lnTo>
                <a:close/>
              </a:path>
              <a:path w="438150" h="114300">
                <a:moveTo>
                  <a:pt x="323850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323850" y="76199"/>
                </a:lnTo>
                <a:lnTo>
                  <a:pt x="323850" y="38099"/>
                </a:lnTo>
                <a:close/>
              </a:path>
              <a:path w="438150" h="114300">
                <a:moveTo>
                  <a:pt x="400050" y="38099"/>
                </a:moveTo>
                <a:lnTo>
                  <a:pt x="342900" y="38099"/>
                </a:lnTo>
                <a:lnTo>
                  <a:pt x="342900" y="76199"/>
                </a:lnTo>
                <a:lnTo>
                  <a:pt x="400050" y="76199"/>
                </a:lnTo>
                <a:lnTo>
                  <a:pt x="438150" y="57149"/>
                </a:lnTo>
                <a:lnTo>
                  <a:pt x="40005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4">
            <a:extLst>
              <a:ext uri="{FF2B5EF4-FFF2-40B4-BE49-F238E27FC236}">
                <a16:creationId xmlns:a16="http://schemas.microsoft.com/office/drawing/2014/main" id="{CA233249-AE82-43D2-91CE-53D3A9590E74}"/>
              </a:ext>
            </a:extLst>
          </p:cNvPr>
          <p:cNvSpPr/>
          <p:nvPr/>
        </p:nvSpPr>
        <p:spPr>
          <a:xfrm>
            <a:off x="6754811" y="4905839"/>
            <a:ext cx="114300" cy="614045"/>
          </a:xfrm>
          <a:custGeom>
            <a:avLst/>
            <a:gdLst/>
            <a:ahLst/>
            <a:cxnLst/>
            <a:rect l="l" t="t" r="r" b="b"/>
            <a:pathLst>
              <a:path w="114300" h="614045">
                <a:moveTo>
                  <a:pt x="38100" y="499364"/>
                </a:moveTo>
                <a:lnTo>
                  <a:pt x="0" y="499364"/>
                </a:lnTo>
                <a:lnTo>
                  <a:pt x="57150" y="613702"/>
                </a:lnTo>
                <a:lnTo>
                  <a:pt x="104778" y="518414"/>
                </a:lnTo>
                <a:lnTo>
                  <a:pt x="38100" y="518414"/>
                </a:lnTo>
                <a:lnTo>
                  <a:pt x="38100" y="499364"/>
                </a:lnTo>
                <a:close/>
              </a:path>
              <a:path w="114300" h="614045">
                <a:moveTo>
                  <a:pt x="76200" y="0"/>
                </a:moveTo>
                <a:lnTo>
                  <a:pt x="38100" y="0"/>
                </a:lnTo>
                <a:lnTo>
                  <a:pt x="38100" y="518414"/>
                </a:lnTo>
                <a:lnTo>
                  <a:pt x="76200" y="518414"/>
                </a:lnTo>
                <a:lnTo>
                  <a:pt x="76200" y="0"/>
                </a:lnTo>
                <a:close/>
              </a:path>
              <a:path w="114300" h="614045">
                <a:moveTo>
                  <a:pt x="114300" y="499364"/>
                </a:moveTo>
                <a:lnTo>
                  <a:pt x="76200" y="499364"/>
                </a:lnTo>
                <a:lnTo>
                  <a:pt x="76200" y="518414"/>
                </a:lnTo>
                <a:lnTo>
                  <a:pt x="104778" y="518414"/>
                </a:lnTo>
                <a:lnTo>
                  <a:pt x="114300" y="4993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5">
            <a:extLst>
              <a:ext uri="{FF2B5EF4-FFF2-40B4-BE49-F238E27FC236}">
                <a16:creationId xmlns:a16="http://schemas.microsoft.com/office/drawing/2014/main" id="{9A8612C7-5312-4EA0-88FA-0B670DB3D98A}"/>
              </a:ext>
            </a:extLst>
          </p:cNvPr>
          <p:cNvSpPr txBox="1"/>
          <p:nvPr/>
        </p:nvSpPr>
        <p:spPr>
          <a:xfrm>
            <a:off x="6192202" y="3929462"/>
            <a:ext cx="3576320" cy="9347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08685">
              <a:lnSpc>
                <a:spcPct val="100000"/>
              </a:lnSpc>
              <a:spcBef>
                <a:spcPts val="95"/>
              </a:spcBef>
            </a:pPr>
            <a:r>
              <a:rPr sz="2000" b="1" u="sng" spc="-5" dirty="0">
                <a:solidFill>
                  <a:srgbClr val="750E6C"/>
                </a:solidFill>
                <a:uFill>
                  <a:solidFill>
                    <a:srgbClr val="750E6C"/>
                  </a:solidFill>
                </a:uFill>
                <a:latin typeface="Arial"/>
                <a:cs typeface="Arial"/>
              </a:rPr>
              <a:t>Case: Record</a:t>
            </a:r>
            <a:r>
              <a:rPr sz="2000" b="1" u="sng" spc="-105" dirty="0">
                <a:solidFill>
                  <a:srgbClr val="750E6C"/>
                </a:solidFill>
                <a:uFill>
                  <a:solidFill>
                    <a:srgbClr val="750E6C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-5" dirty="0">
                <a:solidFill>
                  <a:srgbClr val="750E6C"/>
                </a:solidFill>
                <a:uFill>
                  <a:solidFill>
                    <a:srgbClr val="750E6C"/>
                  </a:solidFill>
                </a:uFill>
                <a:latin typeface="Arial"/>
                <a:cs typeface="Arial"/>
              </a:rPr>
              <a:t>Append</a:t>
            </a:r>
            <a:endParaRPr sz="2000">
              <a:latin typeface="Arial"/>
              <a:cs typeface="Arial"/>
            </a:endParaRPr>
          </a:p>
          <a:p>
            <a:pPr marL="896619">
              <a:lnSpc>
                <a:spcPct val="100000"/>
              </a:lnSpc>
            </a:pPr>
            <a:r>
              <a:rPr sz="2000" i="1" spc="-5" dirty="0">
                <a:solidFill>
                  <a:srgbClr val="00AF50"/>
                </a:solidFill>
                <a:latin typeface="Arial"/>
                <a:cs typeface="Arial"/>
              </a:rPr>
              <a:t>defined </a:t>
            </a:r>
            <a:r>
              <a:rPr sz="2000" i="1" spc="-5" dirty="0">
                <a:latin typeface="Arial"/>
                <a:cs typeface="Arial"/>
              </a:rPr>
              <a:t>but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inconsistent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800" b="1" spc="-5" dirty="0">
                <a:latin typeface="Arial"/>
                <a:cs typeface="Arial"/>
              </a:rPr>
              <a:t>write(“World”, 10:0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26">
            <a:extLst>
              <a:ext uri="{FF2B5EF4-FFF2-40B4-BE49-F238E27FC236}">
                <a16:creationId xmlns:a16="http://schemas.microsoft.com/office/drawing/2014/main" id="{AB04360A-F452-49C7-B67B-8E224A97CEEA}"/>
              </a:ext>
            </a:extLst>
          </p:cNvPr>
          <p:cNvSpPr/>
          <p:nvPr/>
        </p:nvSpPr>
        <p:spPr>
          <a:xfrm>
            <a:off x="7250873" y="4905839"/>
            <a:ext cx="114300" cy="614045"/>
          </a:xfrm>
          <a:custGeom>
            <a:avLst/>
            <a:gdLst/>
            <a:ahLst/>
            <a:cxnLst/>
            <a:rect l="l" t="t" r="r" b="b"/>
            <a:pathLst>
              <a:path w="114300" h="614045">
                <a:moveTo>
                  <a:pt x="76200" y="95250"/>
                </a:moveTo>
                <a:lnTo>
                  <a:pt x="38100" y="95250"/>
                </a:lnTo>
                <a:lnTo>
                  <a:pt x="38100" y="613702"/>
                </a:lnTo>
                <a:lnTo>
                  <a:pt x="76200" y="613702"/>
                </a:lnTo>
                <a:lnTo>
                  <a:pt x="76200" y="95250"/>
                </a:lnTo>
                <a:close/>
              </a:path>
              <a:path w="114300" h="614045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614045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7">
            <a:extLst>
              <a:ext uri="{FF2B5EF4-FFF2-40B4-BE49-F238E27FC236}">
                <a16:creationId xmlns:a16="http://schemas.microsoft.com/office/drawing/2014/main" id="{9B0ED92F-8382-4010-94C2-3871F8EC3CDD}"/>
              </a:ext>
            </a:extLst>
          </p:cNvPr>
          <p:cNvSpPr/>
          <p:nvPr/>
        </p:nvSpPr>
        <p:spPr>
          <a:xfrm>
            <a:off x="7757604" y="4905839"/>
            <a:ext cx="114300" cy="614045"/>
          </a:xfrm>
          <a:custGeom>
            <a:avLst/>
            <a:gdLst/>
            <a:ahLst/>
            <a:cxnLst/>
            <a:rect l="l" t="t" r="r" b="b"/>
            <a:pathLst>
              <a:path w="114300" h="614045">
                <a:moveTo>
                  <a:pt x="38100" y="499364"/>
                </a:moveTo>
                <a:lnTo>
                  <a:pt x="0" y="499364"/>
                </a:lnTo>
                <a:lnTo>
                  <a:pt x="57150" y="613702"/>
                </a:lnTo>
                <a:lnTo>
                  <a:pt x="104778" y="518414"/>
                </a:lnTo>
                <a:lnTo>
                  <a:pt x="38100" y="518414"/>
                </a:lnTo>
                <a:lnTo>
                  <a:pt x="38100" y="499364"/>
                </a:lnTo>
                <a:close/>
              </a:path>
              <a:path w="114300" h="614045">
                <a:moveTo>
                  <a:pt x="76200" y="0"/>
                </a:moveTo>
                <a:lnTo>
                  <a:pt x="38100" y="0"/>
                </a:lnTo>
                <a:lnTo>
                  <a:pt x="38100" y="518414"/>
                </a:lnTo>
                <a:lnTo>
                  <a:pt x="76200" y="518414"/>
                </a:lnTo>
                <a:lnTo>
                  <a:pt x="76200" y="0"/>
                </a:lnTo>
                <a:close/>
              </a:path>
              <a:path w="114300" h="614045">
                <a:moveTo>
                  <a:pt x="114300" y="499364"/>
                </a:moveTo>
                <a:lnTo>
                  <a:pt x="76200" y="499364"/>
                </a:lnTo>
                <a:lnTo>
                  <a:pt x="76200" y="518414"/>
                </a:lnTo>
                <a:lnTo>
                  <a:pt x="104778" y="518414"/>
                </a:lnTo>
                <a:lnTo>
                  <a:pt x="114300" y="4993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8">
            <a:extLst>
              <a:ext uri="{FF2B5EF4-FFF2-40B4-BE49-F238E27FC236}">
                <a16:creationId xmlns:a16="http://schemas.microsoft.com/office/drawing/2014/main" id="{D60778C1-2A26-4A6F-8016-12460BAF162A}"/>
              </a:ext>
            </a:extLst>
          </p:cNvPr>
          <p:cNvSpPr/>
          <p:nvPr/>
        </p:nvSpPr>
        <p:spPr>
          <a:xfrm>
            <a:off x="7210487" y="5130628"/>
            <a:ext cx="216535" cy="245745"/>
          </a:xfrm>
          <a:custGeom>
            <a:avLst/>
            <a:gdLst/>
            <a:ahLst/>
            <a:cxnLst/>
            <a:rect l="l" t="t" r="r" b="b"/>
            <a:pathLst>
              <a:path w="216535" h="245745">
                <a:moveTo>
                  <a:pt x="0" y="245363"/>
                </a:moveTo>
                <a:lnTo>
                  <a:pt x="216408" y="245363"/>
                </a:lnTo>
                <a:lnTo>
                  <a:pt x="216408" y="0"/>
                </a:lnTo>
                <a:lnTo>
                  <a:pt x="0" y="0"/>
                </a:lnTo>
                <a:lnTo>
                  <a:pt x="0" y="2453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9">
            <a:extLst>
              <a:ext uri="{FF2B5EF4-FFF2-40B4-BE49-F238E27FC236}">
                <a16:creationId xmlns:a16="http://schemas.microsoft.com/office/drawing/2014/main" id="{132CBF42-3A57-4A82-A53C-8981DBC788A3}"/>
              </a:ext>
            </a:extLst>
          </p:cNvPr>
          <p:cNvSpPr txBox="1"/>
          <p:nvPr/>
        </p:nvSpPr>
        <p:spPr>
          <a:xfrm>
            <a:off x="6776655" y="5071192"/>
            <a:ext cx="1063625" cy="1598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7495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retry</a:t>
            </a:r>
            <a:endParaRPr sz="2000">
              <a:latin typeface="Arial"/>
              <a:cs typeface="Arial"/>
            </a:endParaRPr>
          </a:p>
          <a:p>
            <a:pPr marL="80010">
              <a:lnSpc>
                <a:spcPct val="100000"/>
              </a:lnSpc>
              <a:spcBef>
                <a:spcPts val="1350"/>
              </a:spcBef>
            </a:pPr>
            <a:r>
              <a:rPr sz="1800" b="1" spc="-5" dirty="0">
                <a:latin typeface="Arial"/>
                <a:cs typeface="Arial"/>
              </a:rPr>
              <a:t>Chunk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1811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9: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Hello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10:</a:t>
            </a:r>
            <a:r>
              <a:rPr sz="1800" b="1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World</a:t>
            </a:r>
            <a:endParaRPr sz="1800">
              <a:latin typeface="Arial"/>
              <a:cs typeface="Arial"/>
            </a:endParaRPr>
          </a:p>
          <a:p>
            <a:pPr marL="19050">
              <a:lnSpc>
                <a:spcPct val="100000"/>
              </a:lnSpc>
            </a:pPr>
            <a:r>
              <a:rPr sz="1800" b="1" spc="-40" dirty="0">
                <a:latin typeface="Arial"/>
                <a:cs typeface="Arial"/>
              </a:rPr>
              <a:t>11: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World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0">
            <a:extLst>
              <a:ext uri="{FF2B5EF4-FFF2-40B4-BE49-F238E27FC236}">
                <a16:creationId xmlns:a16="http://schemas.microsoft.com/office/drawing/2014/main" id="{490CE3AD-1350-4508-8D96-7F929668033D}"/>
              </a:ext>
            </a:extLst>
          </p:cNvPr>
          <p:cNvSpPr/>
          <p:nvPr/>
        </p:nvSpPr>
        <p:spPr>
          <a:xfrm>
            <a:off x="8203373" y="6320110"/>
            <a:ext cx="438150" cy="114300"/>
          </a:xfrm>
          <a:custGeom>
            <a:avLst/>
            <a:gdLst/>
            <a:ahLst/>
            <a:cxnLst/>
            <a:rect l="l" t="t" r="r" b="b"/>
            <a:pathLst>
              <a:path w="438150" h="114300">
                <a:moveTo>
                  <a:pt x="323850" y="0"/>
                </a:moveTo>
                <a:lnTo>
                  <a:pt x="323850" y="114300"/>
                </a:lnTo>
                <a:lnTo>
                  <a:pt x="400050" y="76200"/>
                </a:lnTo>
                <a:lnTo>
                  <a:pt x="342900" y="76200"/>
                </a:lnTo>
                <a:lnTo>
                  <a:pt x="342900" y="38100"/>
                </a:lnTo>
                <a:lnTo>
                  <a:pt x="400050" y="38100"/>
                </a:lnTo>
                <a:lnTo>
                  <a:pt x="323850" y="0"/>
                </a:lnTo>
                <a:close/>
              </a:path>
              <a:path w="438150" h="114300">
                <a:moveTo>
                  <a:pt x="32385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3850" y="76200"/>
                </a:lnTo>
                <a:lnTo>
                  <a:pt x="323850" y="38100"/>
                </a:lnTo>
                <a:close/>
              </a:path>
              <a:path w="438150" h="114300">
                <a:moveTo>
                  <a:pt x="400050" y="38100"/>
                </a:moveTo>
                <a:lnTo>
                  <a:pt x="342900" y="38100"/>
                </a:lnTo>
                <a:lnTo>
                  <a:pt x="342900" y="76200"/>
                </a:lnTo>
                <a:lnTo>
                  <a:pt x="400050" y="76200"/>
                </a:lnTo>
                <a:lnTo>
                  <a:pt x="438150" y="57150"/>
                </a:lnTo>
                <a:lnTo>
                  <a:pt x="40005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1">
            <a:extLst>
              <a:ext uri="{FF2B5EF4-FFF2-40B4-BE49-F238E27FC236}">
                <a16:creationId xmlns:a16="http://schemas.microsoft.com/office/drawing/2014/main" id="{1C61CF72-C36D-4EE9-97A4-BB3E5BACD5C5}"/>
              </a:ext>
            </a:extLst>
          </p:cNvPr>
          <p:cNvSpPr/>
          <p:nvPr/>
        </p:nvSpPr>
        <p:spPr>
          <a:xfrm>
            <a:off x="8203373" y="6065603"/>
            <a:ext cx="438150" cy="114300"/>
          </a:xfrm>
          <a:custGeom>
            <a:avLst/>
            <a:gdLst/>
            <a:ahLst/>
            <a:cxnLst/>
            <a:rect l="l" t="t" r="r" b="b"/>
            <a:pathLst>
              <a:path w="438150" h="114300">
                <a:moveTo>
                  <a:pt x="114300" y="0"/>
                </a:moveTo>
                <a:lnTo>
                  <a:pt x="0" y="57149"/>
                </a:lnTo>
                <a:lnTo>
                  <a:pt x="114300" y="114299"/>
                </a:lnTo>
                <a:lnTo>
                  <a:pt x="114300" y="76199"/>
                </a:lnTo>
                <a:lnTo>
                  <a:pt x="95250" y="76199"/>
                </a:lnTo>
                <a:lnTo>
                  <a:pt x="95250" y="38099"/>
                </a:lnTo>
                <a:lnTo>
                  <a:pt x="114300" y="38099"/>
                </a:lnTo>
                <a:lnTo>
                  <a:pt x="114300" y="0"/>
                </a:lnTo>
                <a:close/>
              </a:path>
              <a:path w="438150" h="114300">
                <a:moveTo>
                  <a:pt x="114300" y="38099"/>
                </a:moveTo>
                <a:lnTo>
                  <a:pt x="95250" y="38099"/>
                </a:lnTo>
                <a:lnTo>
                  <a:pt x="95250" y="76199"/>
                </a:lnTo>
                <a:lnTo>
                  <a:pt x="114300" y="76199"/>
                </a:lnTo>
                <a:lnTo>
                  <a:pt x="114300" y="38099"/>
                </a:lnTo>
                <a:close/>
              </a:path>
              <a:path w="438150" h="114300">
                <a:moveTo>
                  <a:pt x="438150" y="38099"/>
                </a:moveTo>
                <a:lnTo>
                  <a:pt x="114300" y="38099"/>
                </a:lnTo>
                <a:lnTo>
                  <a:pt x="114300" y="76199"/>
                </a:lnTo>
                <a:lnTo>
                  <a:pt x="438150" y="76199"/>
                </a:lnTo>
                <a:lnTo>
                  <a:pt x="438150" y="380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2">
            <a:extLst>
              <a:ext uri="{FF2B5EF4-FFF2-40B4-BE49-F238E27FC236}">
                <a16:creationId xmlns:a16="http://schemas.microsoft.com/office/drawing/2014/main" id="{270BC19C-398E-4530-8703-E728FA6DCD57}"/>
              </a:ext>
            </a:extLst>
          </p:cNvPr>
          <p:cNvSpPr/>
          <p:nvPr/>
        </p:nvSpPr>
        <p:spPr>
          <a:xfrm>
            <a:off x="9386633" y="6097518"/>
            <a:ext cx="299720" cy="299720"/>
          </a:xfrm>
          <a:custGeom>
            <a:avLst/>
            <a:gdLst/>
            <a:ahLst/>
            <a:cxnLst/>
            <a:rect l="l" t="t" r="r" b="b"/>
            <a:pathLst>
              <a:path w="299720" h="299720">
                <a:moveTo>
                  <a:pt x="48260" y="0"/>
                </a:moveTo>
                <a:lnTo>
                  <a:pt x="0" y="48196"/>
                </a:lnTo>
                <a:lnTo>
                  <a:pt x="101600" y="149821"/>
                </a:lnTo>
                <a:lnTo>
                  <a:pt x="0" y="251434"/>
                </a:lnTo>
                <a:lnTo>
                  <a:pt x="48260" y="299643"/>
                </a:lnTo>
                <a:lnTo>
                  <a:pt x="149860" y="198031"/>
                </a:lnTo>
                <a:lnTo>
                  <a:pt x="246323" y="198031"/>
                </a:lnTo>
                <a:lnTo>
                  <a:pt x="198120" y="149821"/>
                </a:lnTo>
                <a:lnTo>
                  <a:pt x="246317" y="101612"/>
                </a:lnTo>
                <a:lnTo>
                  <a:pt x="149860" y="101612"/>
                </a:lnTo>
                <a:lnTo>
                  <a:pt x="48260" y="0"/>
                </a:lnTo>
                <a:close/>
              </a:path>
              <a:path w="299720" h="299720">
                <a:moveTo>
                  <a:pt x="246323" y="198031"/>
                </a:moveTo>
                <a:lnTo>
                  <a:pt x="149860" y="198031"/>
                </a:lnTo>
                <a:lnTo>
                  <a:pt x="251460" y="299643"/>
                </a:lnTo>
                <a:lnTo>
                  <a:pt x="299720" y="251434"/>
                </a:lnTo>
                <a:lnTo>
                  <a:pt x="246323" y="198031"/>
                </a:lnTo>
                <a:close/>
              </a:path>
              <a:path w="299720" h="299720">
                <a:moveTo>
                  <a:pt x="251460" y="0"/>
                </a:moveTo>
                <a:lnTo>
                  <a:pt x="149860" y="101612"/>
                </a:lnTo>
                <a:lnTo>
                  <a:pt x="246317" y="101612"/>
                </a:lnTo>
                <a:lnTo>
                  <a:pt x="299720" y="48196"/>
                </a:lnTo>
                <a:lnTo>
                  <a:pt x="2514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71082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Relaxed Consistency (4/4)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47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marR="1055370" indent="-342900">
              <a:lnSpc>
                <a:spcPct val="102000"/>
              </a:lnSpc>
              <a:spcBef>
                <a:spcPts val="3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Concurrent </a:t>
            </a:r>
            <a:r>
              <a:rPr lang="en-US" altLang="zh-TW" sz="2800" b="1" dirty="0">
                <a:solidFill>
                  <a:srgbClr val="333333"/>
                </a:solidFill>
                <a:latin typeface="Consolas"/>
                <a:cs typeface="Consolas"/>
              </a:rPr>
              <a:t>writes</a:t>
            </a:r>
            <a:r>
              <a:rPr lang="en-US" altLang="zh-TW" sz="2800" b="1" spc="-819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may result in </a:t>
            </a:r>
            <a:r>
              <a:rPr lang="en-US" altLang="zh-TW" sz="2800" dirty="0">
                <a:solidFill>
                  <a:srgbClr val="00AF50"/>
                </a:solidFill>
                <a:latin typeface="Arial"/>
                <a:cs typeface="Arial"/>
              </a:rPr>
              <a:t>consistent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but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 undefined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lang="en-US" altLang="zh-TW" sz="2800" dirty="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All clients see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same data,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but it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may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not reflect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what any  mutation has</a:t>
            </a:r>
            <a:r>
              <a:rPr lang="en-US" altLang="zh-TW" sz="24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written.</a:t>
            </a:r>
            <a:endParaRPr lang="en-US" altLang="zh-TW" sz="2400" dirty="0">
              <a:latin typeface="Arial"/>
              <a:cs typeface="Arial"/>
            </a:endParaRPr>
          </a:p>
          <a:p>
            <a:pPr marL="755650" marR="1340485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The order is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not guaranteed;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 region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may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contain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 fragments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from multiple</a:t>
            </a:r>
            <a:r>
              <a:rPr lang="en-US" altLang="zh-TW" sz="24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clients.</a:t>
            </a:r>
            <a:endParaRPr lang="en-US" altLang="zh-TW"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US" altLang="zh-TW" sz="3450" dirty="0">
              <a:latin typeface="Arial"/>
              <a:cs typeface="Arial"/>
            </a:endParaRPr>
          </a:p>
          <a:p>
            <a:pPr marL="355600" marR="235585" indent="-342900">
              <a:lnSpc>
                <a:spcPct val="101000"/>
              </a:lnSpc>
              <a:buFont typeface="Consolas"/>
              <a:buChar char="•"/>
              <a:tabLst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Consolas"/>
                <a:cs typeface="Consolas"/>
              </a:rPr>
              <a:t>Record append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ensures a record is appended </a:t>
            </a:r>
            <a:r>
              <a:rPr lang="en-US" altLang="zh-TW" sz="28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TW" sz="2800" b="1" dirty="0">
                <a:solidFill>
                  <a:srgbClr val="0000FF"/>
                </a:solidFill>
                <a:latin typeface="Arial"/>
                <a:cs typeface="Arial"/>
              </a:rPr>
              <a:t>atomically at least once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, but at an </a:t>
            </a:r>
            <a:r>
              <a:rPr lang="en-US" altLang="zh-TW" sz="2800" spc="-10" dirty="0">
                <a:solidFill>
                  <a:srgbClr val="333333"/>
                </a:solidFill>
                <a:latin typeface="Arial"/>
                <a:cs typeface="Arial"/>
              </a:rPr>
              <a:t>offset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chosen by  the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25" dirty="0">
                <a:solidFill>
                  <a:srgbClr val="333333"/>
                </a:solidFill>
                <a:latin typeface="Arial"/>
                <a:cs typeface="Arial"/>
              </a:rPr>
              <a:t>primary.</a:t>
            </a:r>
            <a:endParaRPr lang="en-US" altLang="zh-TW" sz="2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–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Applications need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deal with </a:t>
            </a:r>
            <a:r>
              <a:rPr lang="en-US" altLang="zh-TW" spc="-5" dirty="0">
                <a:solidFill>
                  <a:srgbClr val="FF0000"/>
                </a:solidFill>
                <a:latin typeface="Arial"/>
                <a:cs typeface="Arial"/>
              </a:rPr>
              <a:t>possible</a:t>
            </a:r>
            <a:r>
              <a:rPr lang="en-US" altLang="zh-TW" spc="-3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FF0000"/>
                </a:solidFill>
                <a:latin typeface="Arial"/>
                <a:cs typeface="Arial"/>
              </a:rPr>
              <a:t>duplicates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66788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GFS Limitations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48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Relaxed consistency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burdens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the GFS</a:t>
            </a:r>
            <a:r>
              <a:rPr lang="en-US" altLang="zh-TW" sz="280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applications.</a:t>
            </a:r>
          </a:p>
          <a:p>
            <a:pPr marL="469900" marR="5080" indent="-4572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Single master </a:t>
            </a:r>
            <a:r>
              <a:rPr lang="en-US" altLang="zh-TW" sz="2800" dirty="0">
                <a:solidFill>
                  <a:srgbClr val="00AF50"/>
                </a:solidFill>
                <a:latin typeface="Arial"/>
                <a:cs typeface="Arial"/>
              </a:rPr>
              <a:t>simplifies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the coordination, but it may become the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single point of</a:t>
            </a:r>
            <a:r>
              <a:rPr lang="en-US" altLang="zh-TW" sz="28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failure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469900" marR="795020" indent="0">
              <a:lnSpc>
                <a:spcPct val="100000"/>
              </a:lnSpc>
              <a:spcBef>
                <a:spcPts val="590"/>
              </a:spcBef>
              <a:buNone/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– </a:t>
            </a:r>
            <a:r>
              <a:rPr lang="en-US" altLang="zh-TW" i="1" spc="-5" dirty="0" err="1">
                <a:solidFill>
                  <a:srgbClr val="333333"/>
                </a:solidFill>
                <a:latin typeface="Arial"/>
                <a:cs typeface="Arial"/>
              </a:rPr>
              <a:t>Ceph</a:t>
            </a:r>
            <a:r>
              <a:rPr lang="en-US" altLang="zh-TW" i="1" spc="-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i="1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i="1" spc="-5" dirty="0">
                <a:solidFill>
                  <a:srgbClr val="333333"/>
                </a:solidFill>
                <a:latin typeface="Arial"/>
                <a:cs typeface="Arial"/>
              </a:rPr>
              <a:t>Scalable, High-Performance Distributed File  </a:t>
            </a:r>
            <a:r>
              <a:rPr lang="en-US" altLang="zh-TW" i="1" dirty="0">
                <a:solidFill>
                  <a:srgbClr val="333333"/>
                </a:solidFill>
                <a:latin typeface="Arial"/>
                <a:cs typeface="Arial"/>
              </a:rPr>
              <a:t>System</a:t>
            </a:r>
            <a:r>
              <a:rPr lang="en-US" altLang="zh-TW" i="1" spc="-5" dirty="0">
                <a:solidFill>
                  <a:srgbClr val="333333"/>
                </a:solidFill>
                <a:latin typeface="Arial"/>
                <a:cs typeface="Arial"/>
              </a:rPr>
              <a:t> (OSDI’06)</a:t>
            </a:r>
            <a:endParaRPr lang="en-US" altLang="zh-TW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F2E4CFB-F2C7-4444-B58F-81EFD05E8D2F}"/>
              </a:ext>
            </a:extLst>
          </p:cNvPr>
          <p:cNvSpPr/>
          <p:nvPr/>
        </p:nvSpPr>
        <p:spPr>
          <a:xfrm>
            <a:off x="2792241" y="3192328"/>
            <a:ext cx="6820366" cy="28339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30377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Other Distributed File Systems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49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 err="1">
                <a:solidFill>
                  <a:srgbClr val="333333"/>
                </a:solidFill>
                <a:latin typeface="Arial"/>
                <a:cs typeface="Arial"/>
              </a:rPr>
              <a:t>Ceph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: A Scalable, High-Performance Distributed File  System (OSDI’06)</a:t>
            </a: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Hadoop Distributed File System (by Yahoo!)</a:t>
            </a: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 err="1">
                <a:solidFill>
                  <a:srgbClr val="333333"/>
                </a:solidFill>
                <a:latin typeface="Arial"/>
                <a:cs typeface="Arial"/>
              </a:rPr>
              <a:t>GlusterFS</a:t>
            </a:r>
            <a:endParaRPr lang="en-US" altLang="zh-TW" sz="280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B6D992B-B683-4368-AC6B-CACD0C7528AC}"/>
              </a:ext>
            </a:extLst>
          </p:cNvPr>
          <p:cNvSpPr/>
          <p:nvPr/>
        </p:nvSpPr>
        <p:spPr>
          <a:xfrm>
            <a:off x="8542684" y="3558104"/>
            <a:ext cx="2745451" cy="2967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784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Client-Server Model (2/2)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5472608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Client</a:t>
            </a:r>
            <a:endParaRPr lang="en-US" altLang="zh-TW" sz="2800" dirty="0">
              <a:latin typeface="Arial"/>
              <a:cs typeface="Arial"/>
            </a:endParaRPr>
          </a:p>
          <a:p>
            <a:pPr marL="755650" marR="7493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Issues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system calls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the 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client-side file system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access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files on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lang="en-US" altLang="zh-TW" sz="2400" spc="-25" dirty="0">
                <a:solidFill>
                  <a:srgbClr val="333333"/>
                </a:solidFill>
                <a:latin typeface="Arial"/>
                <a:cs typeface="Arial"/>
              </a:rPr>
              <a:t> server.</a:t>
            </a:r>
            <a:endParaRPr lang="en-US" altLang="zh-TW" sz="2400" dirty="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Caches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retrieved blocks in memory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future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use.</a:t>
            </a: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355600" algn="l"/>
              </a:tabLst>
            </a:pPr>
            <a:endParaRPr lang="en-US" altLang="zh-TW" sz="2800" b="1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4BA06144-3156-4289-9D80-3C98417CBB37}"/>
              </a:ext>
            </a:extLst>
          </p:cNvPr>
          <p:cNvSpPr/>
          <p:nvPr/>
        </p:nvSpPr>
        <p:spPr>
          <a:xfrm>
            <a:off x="2133972" y="3645024"/>
            <a:ext cx="8271385" cy="277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9471FF87-0A9A-4448-818D-A53DBE67BA41}"/>
              </a:ext>
            </a:extLst>
          </p:cNvPr>
          <p:cNvSpPr txBox="1">
            <a:spLocks/>
          </p:cNvSpPr>
          <p:nvPr/>
        </p:nvSpPr>
        <p:spPr>
          <a:xfrm>
            <a:off x="6166420" y="842726"/>
            <a:ext cx="5616624" cy="58635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355600" indent="-34290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Server</a:t>
            </a:r>
            <a:endParaRPr lang="en-US" altLang="zh-TW" sz="2800" dirty="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85"/>
              </a:spcBef>
              <a:buFont typeface="Arial" pitchFamily="34" charset="0"/>
              <a:buChar char="–"/>
              <a:tabLst>
                <a:tab pos="756285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Accesses data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blocks in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server-side file system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(i.e., 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file</a:t>
            </a:r>
            <a:r>
              <a:rPr lang="en-US" altLang="zh-TW" sz="2400" b="1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server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).</a:t>
            </a:r>
            <a:endParaRPr lang="en-US" altLang="zh-TW" sz="2400" dirty="0">
              <a:latin typeface="Arial"/>
              <a:cs typeface="Arial"/>
            </a:endParaRPr>
          </a:p>
          <a:p>
            <a:pPr marL="755650" marR="229870" lvl="1" indent="-285750">
              <a:lnSpc>
                <a:spcPct val="100000"/>
              </a:lnSpc>
              <a:spcBef>
                <a:spcPts val="580"/>
              </a:spcBef>
              <a:buFont typeface="Arial" pitchFamily="34" charset="0"/>
              <a:buChar char="–"/>
              <a:tabLst>
                <a:tab pos="756285" algn="l"/>
              </a:tabLst>
            </a:pP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Caches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lang="en-US" altLang="zh-TW" sz="2400" spc="-10" dirty="0">
                <a:solidFill>
                  <a:srgbClr val="750E6C"/>
                </a:solidFill>
                <a:latin typeface="Arial"/>
                <a:cs typeface="Arial"/>
              </a:rPr>
              <a:t>buffers </a:t>
            </a:r>
            <a:r>
              <a:rPr lang="en-US" altLang="zh-TW" sz="24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reads/writes in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30" dirty="0">
                <a:solidFill>
                  <a:srgbClr val="333333"/>
                </a:solidFill>
                <a:latin typeface="Arial"/>
                <a:cs typeface="Arial"/>
              </a:rPr>
              <a:t>memory.</a:t>
            </a: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355600" algn="l"/>
              </a:tabLst>
            </a:pPr>
            <a:endParaRPr lang="en-US" altLang="zh-TW" sz="2800" b="1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 pitchFamily="34" charset="0"/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640009E-20F0-4789-B690-F9E893F6E218}"/>
              </a:ext>
            </a:extLst>
          </p:cNvPr>
          <p:cNvSpPr/>
          <p:nvPr/>
        </p:nvSpPr>
        <p:spPr>
          <a:xfrm>
            <a:off x="2133972" y="6431165"/>
            <a:ext cx="220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67790">
              <a:lnSpc>
                <a:spcPct val="100000"/>
              </a:lnSpc>
              <a:spcBef>
                <a:spcPts val="2130"/>
              </a:spcBef>
            </a:pPr>
            <a:r>
              <a:rPr lang="en-US" altLang="zh-TW" b="1" spc="-5" dirty="0">
                <a:cs typeface="Arial"/>
              </a:rPr>
              <a:t>Client</a:t>
            </a:r>
            <a:endParaRPr lang="en-US" altLang="zh-TW" dirty="0">
              <a:cs typeface="Arial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915BF2-08DB-4695-92F8-4B56DCFF02AD}"/>
              </a:ext>
            </a:extLst>
          </p:cNvPr>
          <p:cNvSpPr/>
          <p:nvPr/>
        </p:nvSpPr>
        <p:spPr>
          <a:xfrm>
            <a:off x="6999663" y="6431165"/>
            <a:ext cx="2280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67790">
              <a:lnSpc>
                <a:spcPct val="100000"/>
              </a:lnSpc>
              <a:spcBef>
                <a:spcPts val="2130"/>
              </a:spcBef>
            </a:pPr>
            <a:r>
              <a:rPr lang="en-US" altLang="zh-TW" b="1" spc="-5" dirty="0">
                <a:cs typeface="Arial"/>
              </a:rPr>
              <a:t>Server</a:t>
            </a:r>
            <a:endParaRPr lang="en-US" altLang="zh-TW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61539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dirty="0"/>
              <a:t>O</a:t>
            </a:r>
            <a:r>
              <a:rPr lang="en-US" altLang="zh-TW" sz="3600" b="1" spc="-15" dirty="0"/>
              <a:t>u</a:t>
            </a:r>
            <a:r>
              <a:rPr lang="en-US" altLang="zh-TW" sz="3600" b="1" dirty="0"/>
              <a:t>tli</a:t>
            </a:r>
            <a:r>
              <a:rPr lang="en-US" altLang="zh-TW" sz="3600" b="1" spc="-15" dirty="0"/>
              <a:t>n</a:t>
            </a:r>
            <a:r>
              <a:rPr lang="en-US" altLang="zh-TW" sz="3600" b="1" dirty="0"/>
              <a:t>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/>
                <a:cs typeface="Arial"/>
              </a:rPr>
              <a:t>Network File System</a:t>
            </a:r>
            <a:r>
              <a:rPr lang="en-US" altLang="zh-TW" sz="2800" spc="-20" dirty="0">
                <a:latin typeface="Arial"/>
                <a:cs typeface="Arial"/>
              </a:rPr>
              <a:t> </a:t>
            </a:r>
            <a:r>
              <a:rPr lang="en-US" altLang="zh-TW" sz="2800" spc="-5" dirty="0">
                <a:latin typeface="Arial"/>
                <a:cs typeface="Arial"/>
              </a:rPr>
              <a:t>(NFS)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latin typeface="Arial"/>
                <a:cs typeface="Arial"/>
              </a:rPr>
              <a:t>Client-Server</a:t>
            </a:r>
            <a:r>
              <a:rPr lang="en-US" altLang="zh-TW" sz="2400" spc="15" dirty="0">
                <a:latin typeface="Arial"/>
                <a:cs typeface="Arial"/>
              </a:rPr>
              <a:t> </a:t>
            </a:r>
            <a:r>
              <a:rPr lang="en-US" altLang="zh-TW" sz="2400" spc="-5" dirty="0">
                <a:latin typeface="Arial"/>
                <a:cs typeface="Arial"/>
              </a:rPr>
              <a:t>Model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latin typeface="Arial"/>
                <a:cs typeface="Arial"/>
              </a:rPr>
              <a:t>NFSv2: </a:t>
            </a:r>
            <a:r>
              <a:rPr lang="en-US" altLang="zh-TW" sz="2400" dirty="0">
                <a:latin typeface="Arial"/>
                <a:cs typeface="Arial"/>
              </a:rPr>
              <a:t>A </a:t>
            </a:r>
            <a:r>
              <a:rPr lang="en-US" altLang="zh-TW" sz="2400" spc="-5" dirty="0">
                <a:latin typeface="Arial"/>
                <a:cs typeface="Arial"/>
              </a:rPr>
              <a:t>Stateless File</a:t>
            </a:r>
            <a:r>
              <a:rPr lang="en-US" altLang="zh-TW" sz="2400" spc="-260" dirty="0">
                <a:latin typeface="Arial"/>
                <a:cs typeface="Arial"/>
              </a:rPr>
              <a:t> </a:t>
            </a:r>
            <a:r>
              <a:rPr lang="en-US" altLang="zh-TW" sz="2400" spc="-5" dirty="0">
                <a:latin typeface="Arial"/>
                <a:cs typeface="Arial"/>
              </a:rPr>
              <a:t>Protocol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latin typeface="Arial"/>
                <a:cs typeface="Arial"/>
              </a:rPr>
              <a:t>Handling Server</a:t>
            </a:r>
            <a:r>
              <a:rPr lang="en-US" altLang="zh-TW" sz="2400" spc="20" dirty="0">
                <a:latin typeface="Arial"/>
                <a:cs typeface="Arial"/>
              </a:rPr>
              <a:t> </a:t>
            </a:r>
            <a:r>
              <a:rPr lang="en-US" altLang="zh-TW" sz="2400" spc="-5" dirty="0">
                <a:latin typeface="Arial"/>
                <a:cs typeface="Arial"/>
              </a:rPr>
              <a:t>Failures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latin typeface="Arial"/>
                <a:cs typeface="Arial"/>
              </a:rPr>
              <a:t>Client-side Caching </a:t>
            </a:r>
            <a:r>
              <a:rPr lang="en-US" altLang="zh-TW" sz="2400" dirty="0">
                <a:latin typeface="Arial"/>
                <a:cs typeface="Arial"/>
              </a:rPr>
              <a:t>/</a:t>
            </a:r>
            <a:r>
              <a:rPr lang="en-US" altLang="zh-TW" sz="2400" spc="45" dirty="0">
                <a:latin typeface="Arial"/>
                <a:cs typeface="Arial"/>
              </a:rPr>
              <a:t> </a:t>
            </a:r>
            <a:r>
              <a:rPr lang="en-US" altLang="zh-TW" sz="2400" spc="-10" dirty="0">
                <a:latin typeface="Arial"/>
                <a:cs typeface="Arial"/>
              </a:rPr>
              <a:t>Buffering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latin typeface="Arial"/>
                <a:cs typeface="Arial"/>
              </a:rPr>
              <a:t>Server-side Caching </a:t>
            </a:r>
            <a:r>
              <a:rPr lang="en-US" altLang="zh-TW" sz="2400" dirty="0">
                <a:latin typeface="Arial"/>
                <a:cs typeface="Arial"/>
              </a:rPr>
              <a:t>/</a:t>
            </a:r>
            <a:r>
              <a:rPr lang="en-US" altLang="zh-TW" sz="2400" spc="50" dirty="0">
                <a:latin typeface="Arial"/>
                <a:cs typeface="Arial"/>
              </a:rPr>
              <a:t> </a:t>
            </a:r>
            <a:r>
              <a:rPr lang="en-US" altLang="zh-TW" sz="2400" spc="-10" dirty="0">
                <a:latin typeface="Arial"/>
                <a:cs typeface="Arial"/>
              </a:rPr>
              <a:t>Buffering</a:t>
            </a: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/>
                <a:cs typeface="Arial"/>
              </a:rPr>
              <a:t>The Google File System</a:t>
            </a:r>
            <a:r>
              <a:rPr lang="en-US" altLang="zh-TW" sz="2800" spc="-25" dirty="0">
                <a:latin typeface="Arial"/>
                <a:cs typeface="Arial"/>
              </a:rPr>
              <a:t> </a:t>
            </a:r>
            <a:r>
              <a:rPr lang="en-US" altLang="zh-TW" sz="2800" dirty="0">
                <a:latin typeface="Arial"/>
                <a:cs typeface="Arial"/>
              </a:rPr>
              <a:t>(GFS)</a:t>
            </a: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latin typeface="Arial"/>
                <a:cs typeface="Arial"/>
              </a:rPr>
              <a:t>Design Considerations and</a:t>
            </a:r>
            <a:r>
              <a:rPr lang="en-US" altLang="zh-TW" sz="2400" spc="-35" dirty="0">
                <a:latin typeface="Arial"/>
                <a:cs typeface="Arial"/>
              </a:rPr>
              <a:t> </a:t>
            </a:r>
            <a:r>
              <a:rPr lang="en-US" altLang="zh-TW" sz="2400" spc="-5" dirty="0">
                <a:latin typeface="Arial"/>
                <a:cs typeface="Arial"/>
              </a:rPr>
              <a:t>Assumptions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latin typeface="Arial"/>
                <a:cs typeface="Arial"/>
              </a:rPr>
              <a:t>GFS</a:t>
            </a:r>
            <a:r>
              <a:rPr lang="en-US" altLang="zh-TW" sz="2400" spc="-155" dirty="0">
                <a:latin typeface="Arial"/>
                <a:cs typeface="Arial"/>
              </a:rPr>
              <a:t> </a:t>
            </a:r>
            <a:r>
              <a:rPr lang="en-US" altLang="zh-TW" sz="2400" spc="-5" dirty="0">
                <a:latin typeface="Arial"/>
                <a:cs typeface="Arial"/>
              </a:rPr>
              <a:t>Architecture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latin typeface="Arial"/>
                <a:cs typeface="Arial"/>
              </a:rPr>
              <a:t>Record</a:t>
            </a:r>
            <a:r>
              <a:rPr lang="en-US" altLang="zh-TW" sz="2400" spc="-130" dirty="0">
                <a:latin typeface="Arial"/>
                <a:cs typeface="Arial"/>
              </a:rPr>
              <a:t> </a:t>
            </a:r>
            <a:r>
              <a:rPr lang="en-US" altLang="zh-TW" sz="2400" spc="-5" dirty="0">
                <a:latin typeface="Arial"/>
                <a:cs typeface="Arial"/>
              </a:rPr>
              <a:t>Appends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latin typeface="Arial"/>
                <a:cs typeface="Arial"/>
              </a:rPr>
              <a:t>Relaxed</a:t>
            </a:r>
            <a:r>
              <a:rPr lang="en-US" altLang="zh-TW" sz="2400" spc="5" dirty="0">
                <a:latin typeface="Arial"/>
                <a:cs typeface="Arial"/>
              </a:rPr>
              <a:t> </a:t>
            </a:r>
            <a:r>
              <a:rPr lang="en-US" altLang="zh-TW" sz="2400" spc="-5" dirty="0">
                <a:latin typeface="Arial"/>
                <a:cs typeface="Arial"/>
              </a:rPr>
              <a:t>Consistency</a:t>
            </a: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50</a:t>
            </a:fld>
            <a:endParaRPr lang="zh-TW" altLang="en-US" dirty="0">
              <a:uFillTx/>
            </a:endParaRPr>
          </a:p>
        </p:txBody>
      </p:sp>
      <p:sp>
        <p:nvSpPr>
          <p:cNvPr id="37" name="object 5">
            <a:extLst>
              <a:ext uri="{FF2B5EF4-FFF2-40B4-BE49-F238E27FC236}">
                <a16:creationId xmlns:a16="http://schemas.microsoft.com/office/drawing/2014/main" id="{193E732E-1059-47E5-BACA-37F009C9B8E7}"/>
              </a:ext>
            </a:extLst>
          </p:cNvPr>
          <p:cNvSpPr/>
          <p:nvPr/>
        </p:nvSpPr>
        <p:spPr>
          <a:xfrm>
            <a:off x="8975114" y="5289820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4">
                <a:moveTo>
                  <a:pt x="0" y="0"/>
                </a:moveTo>
                <a:lnTo>
                  <a:pt x="2197734" y="0"/>
                </a:lnTo>
              </a:path>
            </a:pathLst>
          </a:custGeom>
          <a:ln w="19050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6">
            <a:extLst>
              <a:ext uri="{FF2B5EF4-FFF2-40B4-BE49-F238E27FC236}">
                <a16:creationId xmlns:a16="http://schemas.microsoft.com/office/drawing/2014/main" id="{AC26CBCA-EC11-43DC-9900-87EE2E306067}"/>
              </a:ext>
            </a:extLst>
          </p:cNvPr>
          <p:cNvSpPr/>
          <p:nvPr/>
        </p:nvSpPr>
        <p:spPr>
          <a:xfrm>
            <a:off x="8974732" y="1015382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7">
            <a:extLst>
              <a:ext uri="{FF2B5EF4-FFF2-40B4-BE49-F238E27FC236}">
                <a16:creationId xmlns:a16="http://schemas.microsoft.com/office/drawing/2014/main" id="{7332285F-0739-4E5B-A185-C924ABAFBCE2}"/>
              </a:ext>
            </a:extLst>
          </p:cNvPr>
          <p:cNvSpPr txBox="1"/>
          <p:nvPr/>
        </p:nvSpPr>
        <p:spPr>
          <a:xfrm>
            <a:off x="9316363" y="1091074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8">
            <a:extLst>
              <a:ext uri="{FF2B5EF4-FFF2-40B4-BE49-F238E27FC236}">
                <a16:creationId xmlns:a16="http://schemas.microsoft.com/office/drawing/2014/main" id="{C71BCD94-024B-4B69-AFD1-99FC9207A87D}"/>
              </a:ext>
            </a:extLst>
          </p:cNvPr>
          <p:cNvSpPr txBox="1"/>
          <p:nvPr/>
        </p:nvSpPr>
        <p:spPr>
          <a:xfrm>
            <a:off x="8974732" y="2204864"/>
            <a:ext cx="2197735" cy="559435"/>
          </a:xfrm>
          <a:prstGeom prst="rect">
            <a:avLst/>
          </a:prstGeom>
          <a:solidFill>
            <a:srgbClr val="B9DDE0"/>
          </a:solidFill>
          <a:ln w="76200">
            <a:solidFill>
              <a:srgbClr val="FF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latin typeface="Arial"/>
                <a:cs typeface="Arial"/>
              </a:rPr>
              <a:t>File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9">
            <a:extLst>
              <a:ext uri="{FF2B5EF4-FFF2-40B4-BE49-F238E27FC236}">
                <a16:creationId xmlns:a16="http://schemas.microsoft.com/office/drawing/2014/main" id="{4A3B55B7-DE9B-4480-99F2-9AF3C0E9F931}"/>
              </a:ext>
            </a:extLst>
          </p:cNvPr>
          <p:cNvSpPr/>
          <p:nvPr/>
        </p:nvSpPr>
        <p:spPr>
          <a:xfrm>
            <a:off x="8974732" y="3304430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5"/>
                </a:moveTo>
                <a:lnTo>
                  <a:pt x="2197607" y="558545"/>
                </a:lnTo>
                <a:lnTo>
                  <a:pt x="2197607" y="0"/>
                </a:lnTo>
                <a:lnTo>
                  <a:pt x="0" y="0"/>
                </a:lnTo>
                <a:lnTo>
                  <a:pt x="0" y="558545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0">
            <a:extLst>
              <a:ext uri="{FF2B5EF4-FFF2-40B4-BE49-F238E27FC236}">
                <a16:creationId xmlns:a16="http://schemas.microsoft.com/office/drawing/2014/main" id="{6E9B4369-35A8-45A7-A9FE-FAF386B876C5}"/>
              </a:ext>
            </a:extLst>
          </p:cNvPr>
          <p:cNvSpPr txBox="1"/>
          <p:nvPr/>
        </p:nvSpPr>
        <p:spPr>
          <a:xfrm>
            <a:off x="9265308" y="3380122"/>
            <a:ext cx="1617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Block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CD5399BD-92A1-4AE1-819B-DE01B73B3617}"/>
              </a:ext>
            </a:extLst>
          </p:cNvPr>
          <p:cNvSpPr/>
          <p:nvPr/>
        </p:nvSpPr>
        <p:spPr>
          <a:xfrm>
            <a:off x="8974732" y="4403233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2">
            <a:extLst>
              <a:ext uri="{FF2B5EF4-FFF2-40B4-BE49-F238E27FC236}">
                <a16:creationId xmlns:a16="http://schemas.microsoft.com/office/drawing/2014/main" id="{DDD3F0C8-2FB1-4920-B929-63F1A3E11201}"/>
              </a:ext>
            </a:extLst>
          </p:cNvPr>
          <p:cNvSpPr txBox="1"/>
          <p:nvPr/>
        </p:nvSpPr>
        <p:spPr>
          <a:xfrm>
            <a:off x="9146436" y="4479179"/>
            <a:ext cx="185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Device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Driver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08ACF133-CD12-4C0E-A5DF-F45ECA14084D}"/>
              </a:ext>
            </a:extLst>
          </p:cNvPr>
          <p:cNvSpPr/>
          <p:nvPr/>
        </p:nvSpPr>
        <p:spPr>
          <a:xfrm>
            <a:off x="8974732" y="5615575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4">
            <a:extLst>
              <a:ext uri="{FF2B5EF4-FFF2-40B4-BE49-F238E27FC236}">
                <a16:creationId xmlns:a16="http://schemas.microsoft.com/office/drawing/2014/main" id="{1E020F6A-39C6-446D-AADB-EE0D04644D07}"/>
              </a:ext>
            </a:extLst>
          </p:cNvPr>
          <p:cNvSpPr txBox="1"/>
          <p:nvPr/>
        </p:nvSpPr>
        <p:spPr>
          <a:xfrm>
            <a:off x="9351415" y="5691522"/>
            <a:ext cx="1446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I/O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7" name="object 15">
            <a:extLst>
              <a:ext uri="{FF2B5EF4-FFF2-40B4-BE49-F238E27FC236}">
                <a16:creationId xmlns:a16="http://schemas.microsoft.com/office/drawing/2014/main" id="{13E0B960-A006-4314-90DE-981367C0F4EE}"/>
              </a:ext>
            </a:extLst>
          </p:cNvPr>
          <p:cNvSpPr/>
          <p:nvPr/>
        </p:nvSpPr>
        <p:spPr>
          <a:xfrm>
            <a:off x="9848746" y="1568594"/>
            <a:ext cx="449579" cy="655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6">
            <a:extLst>
              <a:ext uri="{FF2B5EF4-FFF2-40B4-BE49-F238E27FC236}">
                <a16:creationId xmlns:a16="http://schemas.microsoft.com/office/drawing/2014/main" id="{CD1C06D4-D8F7-4A04-AE6A-3C1F9793A097}"/>
              </a:ext>
            </a:extLst>
          </p:cNvPr>
          <p:cNvSpPr/>
          <p:nvPr/>
        </p:nvSpPr>
        <p:spPr>
          <a:xfrm>
            <a:off x="9848746" y="2764172"/>
            <a:ext cx="449580" cy="542925"/>
          </a:xfrm>
          <a:custGeom>
            <a:avLst/>
            <a:gdLst/>
            <a:ahLst/>
            <a:cxnLst/>
            <a:rect l="l" t="t" r="r" b="b"/>
            <a:pathLst>
              <a:path w="449579" h="542925">
                <a:moveTo>
                  <a:pt x="449579" y="317753"/>
                </a:moveTo>
                <a:lnTo>
                  <a:pt x="0" y="317753"/>
                </a:lnTo>
                <a:lnTo>
                  <a:pt x="224789" y="542544"/>
                </a:lnTo>
                <a:lnTo>
                  <a:pt x="449579" y="317753"/>
                </a:lnTo>
                <a:close/>
              </a:path>
              <a:path w="449579" h="542925">
                <a:moveTo>
                  <a:pt x="337184" y="224789"/>
                </a:moveTo>
                <a:lnTo>
                  <a:pt x="112395" y="224789"/>
                </a:lnTo>
                <a:lnTo>
                  <a:pt x="112395" y="317753"/>
                </a:lnTo>
                <a:lnTo>
                  <a:pt x="337184" y="317753"/>
                </a:lnTo>
                <a:lnTo>
                  <a:pt x="337184" y="224789"/>
                </a:lnTo>
                <a:close/>
              </a:path>
              <a:path w="449579" h="542925">
                <a:moveTo>
                  <a:pt x="224789" y="0"/>
                </a:moveTo>
                <a:lnTo>
                  <a:pt x="0" y="224789"/>
                </a:lnTo>
                <a:lnTo>
                  <a:pt x="449579" y="224789"/>
                </a:lnTo>
                <a:lnTo>
                  <a:pt x="224789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7">
            <a:extLst>
              <a:ext uri="{FF2B5EF4-FFF2-40B4-BE49-F238E27FC236}">
                <a16:creationId xmlns:a16="http://schemas.microsoft.com/office/drawing/2014/main" id="{4FD24125-AC4F-4EC2-98B6-EE5A21E08DE8}"/>
              </a:ext>
            </a:extLst>
          </p:cNvPr>
          <p:cNvSpPr/>
          <p:nvPr/>
        </p:nvSpPr>
        <p:spPr>
          <a:xfrm>
            <a:off x="9848746" y="3862975"/>
            <a:ext cx="449580" cy="542925"/>
          </a:xfrm>
          <a:custGeom>
            <a:avLst/>
            <a:gdLst/>
            <a:ahLst/>
            <a:cxnLst/>
            <a:rect l="l" t="t" r="r" b="b"/>
            <a:pathLst>
              <a:path w="449579" h="542925">
                <a:moveTo>
                  <a:pt x="449579" y="317754"/>
                </a:moveTo>
                <a:lnTo>
                  <a:pt x="0" y="317754"/>
                </a:lnTo>
                <a:lnTo>
                  <a:pt x="224789" y="542544"/>
                </a:lnTo>
                <a:lnTo>
                  <a:pt x="449579" y="317754"/>
                </a:lnTo>
                <a:close/>
              </a:path>
              <a:path w="449579" h="542925">
                <a:moveTo>
                  <a:pt x="337184" y="224790"/>
                </a:moveTo>
                <a:lnTo>
                  <a:pt x="112395" y="224790"/>
                </a:lnTo>
                <a:lnTo>
                  <a:pt x="112395" y="317754"/>
                </a:lnTo>
                <a:lnTo>
                  <a:pt x="337184" y="317754"/>
                </a:lnTo>
                <a:lnTo>
                  <a:pt x="337184" y="224790"/>
                </a:lnTo>
                <a:close/>
              </a:path>
              <a:path w="449579" h="542925">
                <a:moveTo>
                  <a:pt x="224789" y="0"/>
                </a:moveTo>
                <a:lnTo>
                  <a:pt x="0" y="224790"/>
                </a:lnTo>
                <a:lnTo>
                  <a:pt x="449579" y="224790"/>
                </a:lnTo>
                <a:lnTo>
                  <a:pt x="224789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8">
            <a:extLst>
              <a:ext uri="{FF2B5EF4-FFF2-40B4-BE49-F238E27FC236}">
                <a16:creationId xmlns:a16="http://schemas.microsoft.com/office/drawing/2014/main" id="{552E1701-2B9C-44CF-9851-9D47816188D5}"/>
              </a:ext>
            </a:extLst>
          </p:cNvPr>
          <p:cNvSpPr/>
          <p:nvPr/>
        </p:nvSpPr>
        <p:spPr>
          <a:xfrm>
            <a:off x="9848746" y="4961780"/>
            <a:ext cx="449579" cy="6553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9">
            <a:extLst>
              <a:ext uri="{FF2B5EF4-FFF2-40B4-BE49-F238E27FC236}">
                <a16:creationId xmlns:a16="http://schemas.microsoft.com/office/drawing/2014/main" id="{FB3A1C49-DFC2-426F-BAEE-75F26394B882}"/>
              </a:ext>
            </a:extLst>
          </p:cNvPr>
          <p:cNvSpPr txBox="1"/>
          <p:nvPr/>
        </p:nvSpPr>
        <p:spPr>
          <a:xfrm>
            <a:off x="8962414" y="1613806"/>
            <a:ext cx="22231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5760" algn="l"/>
              </a:tabLst>
            </a:pPr>
            <a:r>
              <a:rPr sz="1800" u="heavy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	</a:t>
            </a:r>
            <a:r>
              <a:rPr sz="1800" u="heavy" spc="-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User</a:t>
            </a:r>
            <a:r>
              <a:rPr sz="1800" u="heavy" spc="220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1457325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20">
            <a:extLst>
              <a:ext uri="{FF2B5EF4-FFF2-40B4-BE49-F238E27FC236}">
                <a16:creationId xmlns:a16="http://schemas.microsoft.com/office/drawing/2014/main" id="{8A1AC066-AEB9-4405-8E67-C0D0F39AD2A5}"/>
              </a:ext>
            </a:extLst>
          </p:cNvPr>
          <p:cNvSpPr txBox="1"/>
          <p:nvPr/>
        </p:nvSpPr>
        <p:spPr>
          <a:xfrm>
            <a:off x="9410596" y="512970"/>
            <a:ext cx="13277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Arial"/>
                <a:cs typeface="Arial"/>
              </a:rPr>
              <a:t>I/O</a:t>
            </a:r>
            <a:r>
              <a:rPr sz="2400" b="1" i="1" spc="-90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30419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63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2638028" y="1916832"/>
            <a:ext cx="6736139" cy="1031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600" dirty="0">
                <a:uFillTx/>
                <a:latin typeface="Freestyle Script" panose="030804020302050B0404" pitchFamily="66" charset="0"/>
              </a:rPr>
              <a:t>Thank you for your attention.</a:t>
            </a:r>
            <a:endParaRPr lang="zh-TW" altLang="en-US" sz="6600" dirty="0">
              <a:uFillTx/>
              <a:latin typeface="Freestyle Script" panose="030804020302050B0404" pitchFamily="66" charset="0"/>
            </a:endParaRPr>
          </a:p>
        </p:txBody>
      </p:sp>
      <p:sp>
        <p:nvSpPr>
          <p:cNvPr id="11" name="文字方塊 10"/>
          <p:cNvSpPr txBox="1">
            <a:spLocks/>
          </p:cNvSpPr>
          <p:nvPr/>
        </p:nvSpPr>
        <p:spPr>
          <a:xfrm>
            <a:off x="5137109" y="778941"/>
            <a:ext cx="1737976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000" dirty="0">
                <a:uFillTx/>
                <a:latin typeface="Freestyle Script" panose="030804020302050B0404" pitchFamily="66" charset="0"/>
              </a:rPr>
              <a:t>Q &amp; A</a:t>
            </a:r>
            <a:endParaRPr lang="zh-TW" altLang="en-US" sz="6000" dirty="0">
              <a:uFillTx/>
              <a:latin typeface="Freestyle Script" panose="030804020302050B0404" pitchFamily="66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dirty="0"/>
              <a:t>O</a:t>
            </a:r>
            <a:r>
              <a:rPr lang="en-US" altLang="zh-TW" sz="3600" b="1" spc="-15" dirty="0"/>
              <a:t>u</a:t>
            </a:r>
            <a:r>
              <a:rPr lang="en-US" altLang="zh-TW" sz="3600" b="1" dirty="0"/>
              <a:t>tli</a:t>
            </a:r>
            <a:r>
              <a:rPr lang="en-US" altLang="zh-TW" sz="3600" b="1" spc="-15" dirty="0"/>
              <a:t>n</a:t>
            </a:r>
            <a:r>
              <a:rPr lang="en-US" altLang="zh-TW" sz="3600" b="1" dirty="0"/>
              <a:t>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Network File System</a:t>
            </a:r>
            <a:r>
              <a:rPr lang="en-US" altLang="zh-TW" sz="28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(NFS)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Client-Server</a:t>
            </a:r>
            <a:r>
              <a:rPr lang="en-US" altLang="zh-TW" sz="2400" spc="1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Model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NFSv2: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Stateless File</a:t>
            </a:r>
            <a:r>
              <a:rPr lang="en-US" altLang="zh-TW" sz="2400" spc="-2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Protocol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Handling Server</a:t>
            </a:r>
            <a:r>
              <a:rPr lang="en-US" altLang="zh-TW" sz="2400" spc="2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Failures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Client-side Caching </a:t>
            </a: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/</a:t>
            </a:r>
            <a:r>
              <a:rPr lang="en-US" altLang="zh-TW" sz="2400" spc="4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1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Buffering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Server-side Caching </a:t>
            </a: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/</a:t>
            </a:r>
            <a:r>
              <a:rPr lang="en-US" altLang="zh-TW" sz="2400" spc="5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1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Buffering</a:t>
            </a: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The Google File System</a:t>
            </a:r>
            <a:r>
              <a:rPr lang="en-US" altLang="zh-TW" sz="2800" spc="-2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(GFS)</a:t>
            </a: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Design Considerations and</a:t>
            </a:r>
            <a:r>
              <a:rPr lang="en-US" altLang="zh-TW" sz="2400" spc="-3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Assumptions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GFS</a:t>
            </a:r>
            <a:r>
              <a:rPr lang="en-US" altLang="zh-TW" sz="2400" spc="-15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Architecture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Record</a:t>
            </a:r>
            <a:r>
              <a:rPr lang="en-US" altLang="zh-TW" sz="2400" spc="-13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Appends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Relaxed</a:t>
            </a:r>
            <a:r>
              <a:rPr lang="en-US" altLang="zh-TW" sz="2400" spc="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Consistency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6</a:t>
            </a:fld>
            <a:endParaRPr lang="zh-TW" altLang="en-US" dirty="0">
              <a:uFillTx/>
            </a:endParaRPr>
          </a:p>
        </p:txBody>
      </p:sp>
      <p:sp>
        <p:nvSpPr>
          <p:cNvPr id="37" name="object 5">
            <a:extLst>
              <a:ext uri="{FF2B5EF4-FFF2-40B4-BE49-F238E27FC236}">
                <a16:creationId xmlns:a16="http://schemas.microsoft.com/office/drawing/2014/main" id="{193E732E-1059-47E5-BACA-37F009C9B8E7}"/>
              </a:ext>
            </a:extLst>
          </p:cNvPr>
          <p:cNvSpPr/>
          <p:nvPr/>
        </p:nvSpPr>
        <p:spPr>
          <a:xfrm>
            <a:off x="8975114" y="5289820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4">
                <a:moveTo>
                  <a:pt x="0" y="0"/>
                </a:moveTo>
                <a:lnTo>
                  <a:pt x="2197734" y="0"/>
                </a:lnTo>
              </a:path>
            </a:pathLst>
          </a:custGeom>
          <a:ln w="19050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6">
            <a:extLst>
              <a:ext uri="{FF2B5EF4-FFF2-40B4-BE49-F238E27FC236}">
                <a16:creationId xmlns:a16="http://schemas.microsoft.com/office/drawing/2014/main" id="{AC26CBCA-EC11-43DC-9900-87EE2E306067}"/>
              </a:ext>
            </a:extLst>
          </p:cNvPr>
          <p:cNvSpPr/>
          <p:nvPr/>
        </p:nvSpPr>
        <p:spPr>
          <a:xfrm>
            <a:off x="8974732" y="1015382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7">
            <a:extLst>
              <a:ext uri="{FF2B5EF4-FFF2-40B4-BE49-F238E27FC236}">
                <a16:creationId xmlns:a16="http://schemas.microsoft.com/office/drawing/2014/main" id="{7332285F-0739-4E5B-A185-C924ABAFBCE2}"/>
              </a:ext>
            </a:extLst>
          </p:cNvPr>
          <p:cNvSpPr txBox="1"/>
          <p:nvPr/>
        </p:nvSpPr>
        <p:spPr>
          <a:xfrm>
            <a:off x="9316363" y="1091074"/>
            <a:ext cx="151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Application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0" name="object 8">
            <a:extLst>
              <a:ext uri="{FF2B5EF4-FFF2-40B4-BE49-F238E27FC236}">
                <a16:creationId xmlns:a16="http://schemas.microsoft.com/office/drawing/2014/main" id="{C71BCD94-024B-4B69-AFD1-99FC9207A87D}"/>
              </a:ext>
            </a:extLst>
          </p:cNvPr>
          <p:cNvSpPr txBox="1"/>
          <p:nvPr/>
        </p:nvSpPr>
        <p:spPr>
          <a:xfrm>
            <a:off x="8974732" y="2204864"/>
            <a:ext cx="2197735" cy="559435"/>
          </a:xfrm>
          <a:prstGeom prst="rect">
            <a:avLst/>
          </a:prstGeom>
          <a:solidFill>
            <a:srgbClr val="B9DDE0"/>
          </a:solidFill>
          <a:ln w="76200">
            <a:solidFill>
              <a:srgbClr val="FF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latin typeface="Arial"/>
                <a:cs typeface="Arial"/>
              </a:rPr>
              <a:t>File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</a:p>
        </p:txBody>
      </p:sp>
      <p:sp>
        <p:nvSpPr>
          <p:cNvPr id="41" name="object 9">
            <a:extLst>
              <a:ext uri="{FF2B5EF4-FFF2-40B4-BE49-F238E27FC236}">
                <a16:creationId xmlns:a16="http://schemas.microsoft.com/office/drawing/2014/main" id="{4A3B55B7-DE9B-4480-99F2-9AF3C0E9F931}"/>
              </a:ext>
            </a:extLst>
          </p:cNvPr>
          <p:cNvSpPr/>
          <p:nvPr/>
        </p:nvSpPr>
        <p:spPr>
          <a:xfrm>
            <a:off x="8974732" y="3304430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5"/>
                </a:moveTo>
                <a:lnTo>
                  <a:pt x="2197607" y="558545"/>
                </a:lnTo>
                <a:lnTo>
                  <a:pt x="2197607" y="0"/>
                </a:lnTo>
                <a:lnTo>
                  <a:pt x="0" y="0"/>
                </a:lnTo>
                <a:lnTo>
                  <a:pt x="0" y="558545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10">
            <a:extLst>
              <a:ext uri="{FF2B5EF4-FFF2-40B4-BE49-F238E27FC236}">
                <a16:creationId xmlns:a16="http://schemas.microsoft.com/office/drawing/2014/main" id="{6E9B4369-35A8-45A7-A9FE-FAF386B876C5}"/>
              </a:ext>
            </a:extLst>
          </p:cNvPr>
          <p:cNvSpPr txBox="1"/>
          <p:nvPr/>
        </p:nvSpPr>
        <p:spPr>
          <a:xfrm>
            <a:off x="9265308" y="3380122"/>
            <a:ext cx="1617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Block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CD5399BD-92A1-4AE1-819B-DE01B73B3617}"/>
              </a:ext>
            </a:extLst>
          </p:cNvPr>
          <p:cNvSpPr/>
          <p:nvPr/>
        </p:nvSpPr>
        <p:spPr>
          <a:xfrm>
            <a:off x="8974732" y="4403233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12">
            <a:extLst>
              <a:ext uri="{FF2B5EF4-FFF2-40B4-BE49-F238E27FC236}">
                <a16:creationId xmlns:a16="http://schemas.microsoft.com/office/drawing/2014/main" id="{DDD3F0C8-2FB1-4920-B929-63F1A3E11201}"/>
              </a:ext>
            </a:extLst>
          </p:cNvPr>
          <p:cNvSpPr txBox="1"/>
          <p:nvPr/>
        </p:nvSpPr>
        <p:spPr>
          <a:xfrm>
            <a:off x="9146436" y="4479179"/>
            <a:ext cx="185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Device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Driver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08ACF133-CD12-4C0E-A5DF-F45ECA14084D}"/>
              </a:ext>
            </a:extLst>
          </p:cNvPr>
          <p:cNvSpPr/>
          <p:nvPr/>
        </p:nvSpPr>
        <p:spPr>
          <a:xfrm>
            <a:off x="8974732" y="5615575"/>
            <a:ext cx="2197735" cy="558800"/>
          </a:xfrm>
          <a:custGeom>
            <a:avLst/>
            <a:gdLst/>
            <a:ahLst/>
            <a:cxnLst/>
            <a:rect l="l" t="t" r="r" b="b"/>
            <a:pathLst>
              <a:path w="2197734" h="558800">
                <a:moveTo>
                  <a:pt x="0" y="558546"/>
                </a:moveTo>
                <a:lnTo>
                  <a:pt x="2197607" y="558546"/>
                </a:lnTo>
                <a:lnTo>
                  <a:pt x="2197607" y="0"/>
                </a:lnTo>
                <a:lnTo>
                  <a:pt x="0" y="0"/>
                </a:lnTo>
                <a:lnTo>
                  <a:pt x="0" y="558546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14">
            <a:extLst>
              <a:ext uri="{FF2B5EF4-FFF2-40B4-BE49-F238E27FC236}">
                <a16:creationId xmlns:a16="http://schemas.microsoft.com/office/drawing/2014/main" id="{1E020F6A-39C6-446D-AADB-EE0D04644D07}"/>
              </a:ext>
            </a:extLst>
          </p:cNvPr>
          <p:cNvSpPr txBox="1"/>
          <p:nvPr/>
        </p:nvSpPr>
        <p:spPr>
          <a:xfrm>
            <a:off x="9351415" y="5691522"/>
            <a:ext cx="1446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I/O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Device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7" name="object 15">
            <a:extLst>
              <a:ext uri="{FF2B5EF4-FFF2-40B4-BE49-F238E27FC236}">
                <a16:creationId xmlns:a16="http://schemas.microsoft.com/office/drawing/2014/main" id="{13E0B960-A006-4314-90DE-981367C0F4EE}"/>
              </a:ext>
            </a:extLst>
          </p:cNvPr>
          <p:cNvSpPr/>
          <p:nvPr/>
        </p:nvSpPr>
        <p:spPr>
          <a:xfrm>
            <a:off x="9848746" y="1568594"/>
            <a:ext cx="449579" cy="655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16">
            <a:extLst>
              <a:ext uri="{FF2B5EF4-FFF2-40B4-BE49-F238E27FC236}">
                <a16:creationId xmlns:a16="http://schemas.microsoft.com/office/drawing/2014/main" id="{CD1C06D4-D8F7-4A04-AE6A-3C1F9793A097}"/>
              </a:ext>
            </a:extLst>
          </p:cNvPr>
          <p:cNvSpPr/>
          <p:nvPr/>
        </p:nvSpPr>
        <p:spPr>
          <a:xfrm>
            <a:off x="9848746" y="2764172"/>
            <a:ext cx="449580" cy="542925"/>
          </a:xfrm>
          <a:custGeom>
            <a:avLst/>
            <a:gdLst/>
            <a:ahLst/>
            <a:cxnLst/>
            <a:rect l="l" t="t" r="r" b="b"/>
            <a:pathLst>
              <a:path w="449579" h="542925">
                <a:moveTo>
                  <a:pt x="449579" y="317753"/>
                </a:moveTo>
                <a:lnTo>
                  <a:pt x="0" y="317753"/>
                </a:lnTo>
                <a:lnTo>
                  <a:pt x="224789" y="542544"/>
                </a:lnTo>
                <a:lnTo>
                  <a:pt x="449579" y="317753"/>
                </a:lnTo>
                <a:close/>
              </a:path>
              <a:path w="449579" h="542925">
                <a:moveTo>
                  <a:pt x="337184" y="224789"/>
                </a:moveTo>
                <a:lnTo>
                  <a:pt x="112395" y="224789"/>
                </a:lnTo>
                <a:lnTo>
                  <a:pt x="112395" y="317753"/>
                </a:lnTo>
                <a:lnTo>
                  <a:pt x="337184" y="317753"/>
                </a:lnTo>
                <a:lnTo>
                  <a:pt x="337184" y="224789"/>
                </a:lnTo>
                <a:close/>
              </a:path>
              <a:path w="449579" h="542925">
                <a:moveTo>
                  <a:pt x="224789" y="0"/>
                </a:moveTo>
                <a:lnTo>
                  <a:pt x="0" y="224789"/>
                </a:lnTo>
                <a:lnTo>
                  <a:pt x="449579" y="224789"/>
                </a:lnTo>
                <a:lnTo>
                  <a:pt x="224789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17">
            <a:extLst>
              <a:ext uri="{FF2B5EF4-FFF2-40B4-BE49-F238E27FC236}">
                <a16:creationId xmlns:a16="http://schemas.microsoft.com/office/drawing/2014/main" id="{4FD24125-AC4F-4EC2-98B6-EE5A21E08DE8}"/>
              </a:ext>
            </a:extLst>
          </p:cNvPr>
          <p:cNvSpPr/>
          <p:nvPr/>
        </p:nvSpPr>
        <p:spPr>
          <a:xfrm>
            <a:off x="9848746" y="3862975"/>
            <a:ext cx="449580" cy="542925"/>
          </a:xfrm>
          <a:custGeom>
            <a:avLst/>
            <a:gdLst/>
            <a:ahLst/>
            <a:cxnLst/>
            <a:rect l="l" t="t" r="r" b="b"/>
            <a:pathLst>
              <a:path w="449579" h="542925">
                <a:moveTo>
                  <a:pt x="449579" y="317754"/>
                </a:moveTo>
                <a:lnTo>
                  <a:pt x="0" y="317754"/>
                </a:lnTo>
                <a:lnTo>
                  <a:pt x="224789" y="542544"/>
                </a:lnTo>
                <a:lnTo>
                  <a:pt x="449579" y="317754"/>
                </a:lnTo>
                <a:close/>
              </a:path>
              <a:path w="449579" h="542925">
                <a:moveTo>
                  <a:pt x="337184" y="224790"/>
                </a:moveTo>
                <a:lnTo>
                  <a:pt x="112395" y="224790"/>
                </a:lnTo>
                <a:lnTo>
                  <a:pt x="112395" y="317754"/>
                </a:lnTo>
                <a:lnTo>
                  <a:pt x="337184" y="317754"/>
                </a:lnTo>
                <a:lnTo>
                  <a:pt x="337184" y="224790"/>
                </a:lnTo>
                <a:close/>
              </a:path>
              <a:path w="449579" h="542925">
                <a:moveTo>
                  <a:pt x="224789" y="0"/>
                </a:moveTo>
                <a:lnTo>
                  <a:pt x="0" y="224790"/>
                </a:lnTo>
                <a:lnTo>
                  <a:pt x="449579" y="224790"/>
                </a:lnTo>
                <a:lnTo>
                  <a:pt x="224789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18">
            <a:extLst>
              <a:ext uri="{FF2B5EF4-FFF2-40B4-BE49-F238E27FC236}">
                <a16:creationId xmlns:a16="http://schemas.microsoft.com/office/drawing/2014/main" id="{552E1701-2B9C-44CF-9851-9D47816188D5}"/>
              </a:ext>
            </a:extLst>
          </p:cNvPr>
          <p:cNvSpPr/>
          <p:nvPr/>
        </p:nvSpPr>
        <p:spPr>
          <a:xfrm>
            <a:off x="9848746" y="4961780"/>
            <a:ext cx="449579" cy="6553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19">
            <a:extLst>
              <a:ext uri="{FF2B5EF4-FFF2-40B4-BE49-F238E27FC236}">
                <a16:creationId xmlns:a16="http://schemas.microsoft.com/office/drawing/2014/main" id="{FB3A1C49-DFC2-426F-BAEE-75F26394B882}"/>
              </a:ext>
            </a:extLst>
          </p:cNvPr>
          <p:cNvSpPr txBox="1"/>
          <p:nvPr/>
        </p:nvSpPr>
        <p:spPr>
          <a:xfrm>
            <a:off x="8962414" y="1613806"/>
            <a:ext cx="22231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5760" algn="l"/>
              </a:tabLst>
            </a:pPr>
            <a:r>
              <a:rPr sz="1800" u="heavy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	</a:t>
            </a:r>
            <a:r>
              <a:rPr sz="1800" u="heavy" spc="-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User</a:t>
            </a:r>
            <a:r>
              <a:rPr sz="1800" u="heavy" spc="220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  <a:p>
            <a:pPr marL="1457325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Kernel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2" name="object 20">
            <a:extLst>
              <a:ext uri="{FF2B5EF4-FFF2-40B4-BE49-F238E27FC236}">
                <a16:creationId xmlns:a16="http://schemas.microsoft.com/office/drawing/2014/main" id="{8A1AC066-AEB9-4405-8E67-C0D0F39AD2A5}"/>
              </a:ext>
            </a:extLst>
          </p:cNvPr>
          <p:cNvSpPr txBox="1"/>
          <p:nvPr/>
        </p:nvSpPr>
        <p:spPr>
          <a:xfrm>
            <a:off x="9410596" y="512970"/>
            <a:ext cx="13277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Arial"/>
                <a:cs typeface="Arial"/>
              </a:rPr>
              <a:t>I/O</a:t>
            </a:r>
            <a:r>
              <a:rPr sz="2400" b="1" i="1" spc="-90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Stack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694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Network File System (NFS)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7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Sun Network File System</a:t>
            </a:r>
            <a:r>
              <a:rPr lang="en-US" altLang="zh-TW" sz="2800" b="1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(NFS)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Developed by </a:t>
            </a:r>
            <a:r>
              <a:rPr lang="en-US" altLang="zh-TW" sz="2400" b="1" dirty="0">
                <a:solidFill>
                  <a:srgbClr val="333333"/>
                </a:solidFill>
                <a:latin typeface="Arial"/>
                <a:cs typeface="Arial"/>
              </a:rPr>
              <a:t>Sun 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Microsystems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lang="en-US" altLang="zh-TW" sz="2400" spc="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10" dirty="0">
                <a:solidFill>
                  <a:srgbClr val="333333"/>
                </a:solidFill>
                <a:latin typeface="Arial"/>
                <a:cs typeface="Arial"/>
              </a:rPr>
              <a:t>1980’s.</a:t>
            </a:r>
            <a:endParaRPr lang="en-US" altLang="zh-TW" sz="2400" dirty="0">
              <a:latin typeface="Arial"/>
              <a:cs typeface="Arial"/>
            </a:endParaRPr>
          </a:p>
          <a:p>
            <a:pPr marL="755650" marR="1009015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An </a:t>
            </a:r>
            <a:r>
              <a:rPr lang="en-US" altLang="zh-TW" sz="2400" b="1" dirty="0">
                <a:solidFill>
                  <a:srgbClr val="750E6C"/>
                </a:solidFill>
                <a:latin typeface="Arial"/>
                <a:cs typeface="Arial"/>
              </a:rPr>
              <a:t>open </a:t>
            </a:r>
            <a:r>
              <a:rPr lang="en-US" altLang="zh-TW" sz="2400" b="1" spc="-5" dirty="0">
                <a:solidFill>
                  <a:srgbClr val="750E6C"/>
                </a:solidFill>
                <a:latin typeface="Arial"/>
                <a:cs typeface="Arial"/>
              </a:rPr>
              <a:t>protocol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that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specifies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exact message  formats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client-server</a:t>
            </a:r>
            <a:r>
              <a:rPr lang="en-US" altLang="zh-TW" sz="24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communication.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9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Rather than a proprietary and </a:t>
            </a:r>
            <a:r>
              <a:rPr lang="en-US" altLang="zh-TW" sz="2000" b="1" spc="-5" dirty="0">
                <a:solidFill>
                  <a:srgbClr val="FF0000"/>
                </a:solidFill>
                <a:latin typeface="Arial"/>
                <a:cs typeface="Arial"/>
              </a:rPr>
              <a:t>closed</a:t>
            </a:r>
            <a:r>
              <a:rPr lang="en-US" altLang="zh-TW" sz="20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000" b="1" spc="-5" dirty="0">
                <a:solidFill>
                  <a:srgbClr val="FF0000"/>
                </a:solidFill>
                <a:latin typeface="Arial"/>
                <a:cs typeface="Arial"/>
              </a:rPr>
              <a:t>system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000" dirty="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65"/>
              </a:spcBef>
              <a:buFont typeface="Arial"/>
              <a:buChar char="–"/>
              <a:tabLst>
                <a:tab pos="755650" algn="l"/>
              </a:tabLst>
            </a:pPr>
            <a:r>
              <a:rPr lang="en-US" altLang="zh-TW" sz="2400" b="1" dirty="0">
                <a:solidFill>
                  <a:srgbClr val="333333"/>
                </a:solidFill>
                <a:latin typeface="Arial"/>
                <a:cs typeface="Arial"/>
              </a:rPr>
              <a:t>It 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worked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: Many big companies sell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NFS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servers, including  Oracle/Sun, NetApp, EMC,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IBM,</a:t>
            </a:r>
            <a:r>
              <a:rPr lang="en-US" altLang="zh-TW" sz="24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etc.</a:t>
            </a:r>
            <a:endParaRPr lang="en-US" altLang="zh-TW" sz="2400" dirty="0">
              <a:latin typeface="Arial"/>
              <a:cs typeface="Arial"/>
            </a:endParaRPr>
          </a:p>
          <a:p>
            <a:pPr marL="755650" indent="-342900">
              <a:lnSpc>
                <a:spcPct val="100000"/>
              </a:lnSpc>
              <a:spcBef>
                <a:spcPts val="580"/>
              </a:spcBef>
              <a:tabLst>
                <a:tab pos="755015" algn="l"/>
                <a:tab pos="755650" algn="l"/>
              </a:tabLst>
            </a:pP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Current Standard: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NFSv4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supports larger-scale</a:t>
            </a:r>
            <a:r>
              <a:rPr lang="en-US" altLang="zh-TW" spc="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protocol.</a:t>
            </a:r>
            <a:endParaRPr lang="en-US" altLang="zh-TW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altLang="zh-TW" sz="355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lang="en-US" altLang="zh-TW" sz="2800" spc="-25" dirty="0">
                <a:solidFill>
                  <a:srgbClr val="333333"/>
                </a:solidFill>
                <a:latin typeface="Arial"/>
                <a:cs typeface="Arial"/>
              </a:rPr>
              <a:t>We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focus on the NFS protocol version 2</a:t>
            </a:r>
            <a:r>
              <a:rPr lang="en-US" altLang="zh-TW" sz="28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NFSv2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):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Font typeface="Arial"/>
              <a:buChar char="–"/>
              <a:tabLst>
                <a:tab pos="755650" algn="l"/>
              </a:tabLst>
            </a:pP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Goals </a:t>
            </a:r>
            <a:r>
              <a:rPr lang="en-US" altLang="zh-TW" sz="2400" b="1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NFSv2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sz="2400" b="1" spc="-5" dirty="0">
                <a:solidFill>
                  <a:srgbClr val="750E6C"/>
                </a:solidFill>
                <a:latin typeface="Arial"/>
                <a:cs typeface="Arial"/>
              </a:rPr>
              <a:t>simplicity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lang="en-US" altLang="zh-TW" sz="2400" b="1" spc="-5" dirty="0">
                <a:solidFill>
                  <a:srgbClr val="750E6C"/>
                </a:solidFill>
                <a:latin typeface="Arial"/>
                <a:cs typeface="Arial"/>
              </a:rPr>
              <a:t>fast crash</a:t>
            </a:r>
            <a:r>
              <a:rPr lang="en-US" altLang="zh-TW" sz="2400" b="1" spc="2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400" b="1" spc="-5" dirty="0">
                <a:solidFill>
                  <a:srgbClr val="750E6C"/>
                </a:solidFill>
                <a:latin typeface="Arial"/>
                <a:cs typeface="Arial"/>
              </a:rPr>
              <a:t>recovery</a:t>
            </a:r>
            <a:endParaRPr lang="en-US" altLang="zh-TW" sz="2400" dirty="0">
              <a:latin typeface="Arial"/>
              <a:cs typeface="Arial"/>
            </a:endParaRPr>
          </a:p>
          <a:p>
            <a:pPr marL="1155700" marR="13335" lvl="2">
              <a:lnSpc>
                <a:spcPct val="100000"/>
              </a:lnSpc>
              <a:spcBef>
                <a:spcPts val="49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Crashes are common in distributed systems, due to power outages,  software bugs, network disconnections,</a:t>
            </a:r>
            <a:r>
              <a:rPr lang="en-US" altLang="zh-TW"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etc.</a:t>
            </a:r>
            <a:endParaRPr lang="en-US" altLang="zh-TW" sz="20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156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Fast Crash Recovery: Statelessness (1/2)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8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marR="377825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NFS is </a:t>
            </a:r>
            <a:r>
              <a:rPr lang="en-US" altLang="zh-TW" sz="2800" b="1" dirty="0">
                <a:solidFill>
                  <a:srgbClr val="750E6C"/>
                </a:solidFill>
                <a:latin typeface="Arial"/>
                <a:cs typeface="Arial"/>
              </a:rPr>
              <a:t>stateless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: The file server</a:t>
            </a:r>
            <a:r>
              <a:rPr lang="en-US" altLang="zh-TW" sz="28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TW" sz="28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doesn’t </a:t>
            </a:r>
            <a:r>
              <a:rPr lang="en-US" altLang="zh-TW" sz="28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keep track of anything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 about the actions of</a:t>
            </a:r>
            <a:r>
              <a:rPr lang="en-US" altLang="zh-TW" sz="28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clients.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Each client includes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all information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protocol</a:t>
            </a:r>
            <a:r>
              <a:rPr lang="en-US" altLang="zh-TW" sz="2400" spc="1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request;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The server processes and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then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“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forgets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”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lang="en-US" altLang="zh-TW" sz="2400" spc="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request.</a:t>
            </a: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latin typeface="Arial"/>
                <a:cs typeface="Arial"/>
              </a:rPr>
              <a:t>Counter Ex: </a:t>
            </a:r>
            <a:r>
              <a:rPr lang="en-US" altLang="zh-TW" sz="2800" b="1" dirty="0">
                <a:solidFill>
                  <a:srgbClr val="FF0000"/>
                </a:solidFill>
                <a:latin typeface="Arial"/>
                <a:cs typeface="Arial"/>
              </a:rPr>
              <a:t>Shared state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complicates crash</a:t>
            </a:r>
            <a:r>
              <a:rPr lang="en-US" altLang="zh-TW" sz="28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25" dirty="0">
                <a:solidFill>
                  <a:srgbClr val="333333"/>
                </a:solidFill>
                <a:latin typeface="Arial"/>
                <a:cs typeface="Arial"/>
              </a:rPr>
              <a:t>recovery.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The client-side file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system </a:t>
            </a:r>
            <a:r>
              <a:rPr lang="en-US" altLang="zh-TW" sz="2400" b="1" dirty="0">
                <a:solidFill>
                  <a:srgbClr val="333333"/>
                </a:solidFill>
                <a:latin typeface="Consolas"/>
                <a:cs typeface="Consolas"/>
              </a:rPr>
              <a:t>opens</a:t>
            </a:r>
            <a:r>
              <a:rPr lang="en-US" altLang="zh-TW" sz="2400" b="1" spc="-61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file.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file server opens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file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and returns the descriptor</a:t>
            </a:r>
            <a:r>
              <a:rPr lang="en-US" altLang="zh-TW" sz="24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en-US" altLang="zh-TW" sz="2400" b="1" dirty="0" err="1">
                <a:solidFill>
                  <a:srgbClr val="333333"/>
                </a:solidFill>
                <a:latin typeface="Consolas"/>
                <a:cs typeface="Consolas"/>
              </a:rPr>
              <a:t>fd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).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client-side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file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system uses </a:t>
            </a:r>
            <a:r>
              <a:rPr lang="en-US" altLang="zh-TW" sz="2400" b="1" spc="-5" dirty="0" err="1">
                <a:solidFill>
                  <a:srgbClr val="333333"/>
                </a:solidFill>
                <a:latin typeface="Consolas"/>
                <a:cs typeface="Consolas"/>
              </a:rPr>
              <a:t>fd</a:t>
            </a:r>
            <a:r>
              <a:rPr lang="en-US" altLang="zh-TW" sz="2400" b="1" spc="-57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subsequent reads.</a:t>
            </a: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28FB2FB-51E9-4B16-851E-62C2DE4FDF93}"/>
              </a:ext>
            </a:extLst>
          </p:cNvPr>
          <p:cNvSpPr txBox="1"/>
          <p:nvPr/>
        </p:nvSpPr>
        <p:spPr>
          <a:xfrm>
            <a:off x="1917948" y="4613067"/>
            <a:ext cx="8747760" cy="1920239"/>
          </a:xfrm>
          <a:prstGeom prst="rect">
            <a:avLst/>
          </a:prstGeom>
          <a:solidFill>
            <a:srgbClr val="FFFF00"/>
          </a:solidFill>
          <a:ln w="28955">
            <a:solidFill>
              <a:srgbClr val="FF0000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40"/>
              </a:spcBef>
            </a:pPr>
            <a:r>
              <a:rPr sz="2200" spc="-114" dirty="0">
                <a:latin typeface="Consolas"/>
                <a:cs typeface="Consolas"/>
              </a:rPr>
              <a:t>char</a:t>
            </a:r>
            <a:r>
              <a:rPr sz="2200" spc="-305" dirty="0">
                <a:latin typeface="Consolas"/>
                <a:cs typeface="Consolas"/>
              </a:rPr>
              <a:t> </a:t>
            </a:r>
            <a:r>
              <a:rPr sz="2200" spc="-150" dirty="0">
                <a:latin typeface="Consolas"/>
                <a:cs typeface="Consolas"/>
              </a:rPr>
              <a:t>buffer[MAX];</a:t>
            </a:r>
            <a:endParaRPr sz="22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200" spc="-100" dirty="0">
                <a:latin typeface="Consolas"/>
                <a:cs typeface="Consolas"/>
              </a:rPr>
              <a:t>int</a:t>
            </a:r>
            <a:r>
              <a:rPr sz="2200" spc="-300" dirty="0">
                <a:latin typeface="Consolas"/>
                <a:cs typeface="Consolas"/>
              </a:rPr>
              <a:t> </a:t>
            </a:r>
            <a:r>
              <a:rPr sz="2200" spc="-75" dirty="0">
                <a:latin typeface="Consolas"/>
                <a:cs typeface="Consolas"/>
              </a:rPr>
              <a:t>fd</a:t>
            </a:r>
            <a:r>
              <a:rPr sz="2200" spc="-305" dirty="0">
                <a:latin typeface="Consolas"/>
                <a:cs typeface="Consolas"/>
              </a:rPr>
              <a:t> </a:t>
            </a:r>
            <a:r>
              <a:rPr sz="2200" dirty="0">
                <a:latin typeface="Consolas"/>
                <a:cs typeface="Consolas"/>
              </a:rPr>
              <a:t>=</a:t>
            </a:r>
            <a:r>
              <a:rPr sz="2200" spc="-300" dirty="0">
                <a:latin typeface="Consolas"/>
                <a:cs typeface="Consolas"/>
              </a:rPr>
              <a:t> </a:t>
            </a:r>
            <a:r>
              <a:rPr sz="2200" spc="-135" dirty="0">
                <a:latin typeface="Consolas"/>
                <a:cs typeface="Consolas"/>
              </a:rPr>
              <a:t>open("foo",</a:t>
            </a:r>
            <a:r>
              <a:rPr sz="2200" spc="-300" dirty="0">
                <a:latin typeface="Consolas"/>
                <a:cs typeface="Consolas"/>
              </a:rPr>
              <a:t> </a:t>
            </a:r>
            <a:r>
              <a:rPr sz="2200" spc="-135" dirty="0">
                <a:latin typeface="Consolas"/>
                <a:cs typeface="Consolas"/>
              </a:rPr>
              <a:t>O_RDONLY);</a:t>
            </a:r>
            <a:r>
              <a:rPr sz="2200" spc="-300" dirty="0">
                <a:latin typeface="Consolas"/>
                <a:cs typeface="Consolas"/>
              </a:rPr>
              <a:t> </a:t>
            </a:r>
            <a:r>
              <a:rPr sz="2200" spc="-75" dirty="0">
                <a:latin typeface="Consolas"/>
                <a:cs typeface="Consolas"/>
              </a:rPr>
              <a:t>//</a:t>
            </a:r>
            <a:r>
              <a:rPr sz="2200" spc="-300" dirty="0">
                <a:latin typeface="Consolas"/>
                <a:cs typeface="Consolas"/>
              </a:rPr>
              <a:t> </a:t>
            </a:r>
            <a:r>
              <a:rPr sz="2200" spc="-100" dirty="0">
                <a:latin typeface="Consolas"/>
                <a:cs typeface="Consolas"/>
              </a:rPr>
              <a:t>get</a:t>
            </a:r>
            <a:r>
              <a:rPr sz="2200" spc="-300" dirty="0">
                <a:latin typeface="Consolas"/>
                <a:cs typeface="Consolas"/>
              </a:rPr>
              <a:t> </a:t>
            </a:r>
            <a:r>
              <a:rPr sz="2200" spc="-135" dirty="0">
                <a:latin typeface="Consolas"/>
                <a:cs typeface="Consolas"/>
              </a:rPr>
              <a:t>descriptor</a:t>
            </a:r>
            <a:r>
              <a:rPr sz="2200" spc="-305" dirty="0">
                <a:latin typeface="Consolas"/>
                <a:cs typeface="Consolas"/>
              </a:rPr>
              <a:t> </a:t>
            </a:r>
            <a:r>
              <a:rPr sz="2200" b="1" spc="-114" dirty="0">
                <a:solidFill>
                  <a:srgbClr val="FF0000"/>
                </a:solidFill>
                <a:latin typeface="Consolas"/>
                <a:cs typeface="Consolas"/>
              </a:rPr>
              <a:t>from</a:t>
            </a:r>
            <a:r>
              <a:rPr sz="2200" b="1" spc="-3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200" b="1" spc="-150" dirty="0">
                <a:solidFill>
                  <a:srgbClr val="FF0000"/>
                </a:solidFill>
                <a:latin typeface="Consolas"/>
                <a:cs typeface="Consolas"/>
              </a:rPr>
              <a:t>server</a:t>
            </a:r>
            <a:endParaRPr sz="22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tabLst>
                <a:tab pos="4407535" algn="l"/>
              </a:tabLst>
            </a:pPr>
            <a:r>
              <a:rPr sz="2200" spc="-135" dirty="0">
                <a:latin typeface="Consolas"/>
                <a:cs typeface="Consolas"/>
              </a:rPr>
              <a:t>read(fd,</a:t>
            </a:r>
            <a:r>
              <a:rPr sz="2200" spc="-285" dirty="0">
                <a:latin typeface="Consolas"/>
                <a:cs typeface="Consolas"/>
              </a:rPr>
              <a:t> </a:t>
            </a:r>
            <a:r>
              <a:rPr sz="2200" spc="-130" dirty="0">
                <a:latin typeface="Consolas"/>
                <a:cs typeface="Consolas"/>
              </a:rPr>
              <a:t>buffer,</a:t>
            </a:r>
            <a:r>
              <a:rPr sz="2200" spc="-280" dirty="0">
                <a:latin typeface="Consolas"/>
                <a:cs typeface="Consolas"/>
              </a:rPr>
              <a:t> </a:t>
            </a:r>
            <a:r>
              <a:rPr sz="2200" spc="-100" dirty="0">
                <a:latin typeface="Consolas"/>
                <a:cs typeface="Consolas"/>
              </a:rPr>
              <a:t>N);	</a:t>
            </a:r>
            <a:r>
              <a:rPr sz="2200" spc="-75" dirty="0">
                <a:latin typeface="Consolas"/>
                <a:cs typeface="Consolas"/>
              </a:rPr>
              <a:t>//</a:t>
            </a:r>
            <a:r>
              <a:rPr sz="2200" spc="-310" dirty="0">
                <a:latin typeface="Consolas"/>
                <a:cs typeface="Consolas"/>
              </a:rPr>
              <a:t> </a:t>
            </a:r>
            <a:r>
              <a:rPr sz="2200" spc="-114" dirty="0">
                <a:latin typeface="Consolas"/>
                <a:cs typeface="Consolas"/>
              </a:rPr>
              <a:t>read</a:t>
            </a:r>
            <a:r>
              <a:rPr sz="2200" spc="-305" dirty="0">
                <a:latin typeface="Consolas"/>
                <a:cs typeface="Consolas"/>
              </a:rPr>
              <a:t> </a:t>
            </a:r>
            <a:r>
              <a:rPr sz="2200" dirty="0">
                <a:latin typeface="Consolas"/>
                <a:cs typeface="Consolas"/>
              </a:rPr>
              <a:t>N</a:t>
            </a:r>
            <a:r>
              <a:rPr sz="2200" spc="-305" dirty="0">
                <a:latin typeface="Consolas"/>
                <a:cs typeface="Consolas"/>
              </a:rPr>
              <a:t> </a:t>
            </a:r>
            <a:r>
              <a:rPr sz="2200" spc="-120" dirty="0">
                <a:latin typeface="Consolas"/>
                <a:cs typeface="Consolas"/>
              </a:rPr>
              <a:t>bytes</a:t>
            </a:r>
            <a:r>
              <a:rPr sz="2200" spc="-310" dirty="0">
                <a:latin typeface="Consolas"/>
                <a:cs typeface="Consolas"/>
              </a:rPr>
              <a:t> </a:t>
            </a:r>
            <a:r>
              <a:rPr sz="2200" spc="-114" dirty="0">
                <a:latin typeface="Consolas"/>
                <a:cs typeface="Consolas"/>
              </a:rPr>
              <a:t>from</a:t>
            </a:r>
            <a:r>
              <a:rPr sz="2200" spc="-305" dirty="0">
                <a:latin typeface="Consolas"/>
                <a:cs typeface="Consolas"/>
              </a:rPr>
              <a:t> </a:t>
            </a:r>
            <a:r>
              <a:rPr sz="2200" spc="-100" dirty="0">
                <a:latin typeface="Consolas"/>
                <a:cs typeface="Consolas"/>
              </a:rPr>
              <a:t>foo</a:t>
            </a:r>
            <a:r>
              <a:rPr sz="2200" spc="-305" dirty="0">
                <a:latin typeface="Consolas"/>
                <a:cs typeface="Consolas"/>
              </a:rPr>
              <a:t> </a:t>
            </a:r>
            <a:r>
              <a:rPr sz="2200" spc="-100" dirty="0">
                <a:latin typeface="Consolas"/>
                <a:cs typeface="Consolas"/>
              </a:rPr>
              <a:t>via</a:t>
            </a:r>
            <a:r>
              <a:rPr sz="2200" spc="-305" dirty="0">
                <a:latin typeface="Consolas"/>
                <a:cs typeface="Consolas"/>
              </a:rPr>
              <a:t> </a:t>
            </a:r>
            <a:r>
              <a:rPr sz="2200" spc="-150" dirty="0">
                <a:latin typeface="Consolas"/>
                <a:cs typeface="Consolas"/>
              </a:rPr>
              <a:t>fd</a:t>
            </a:r>
            <a:endParaRPr sz="22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200" spc="-150" dirty="0">
                <a:latin typeface="Consolas"/>
                <a:cs typeface="Consolas"/>
              </a:rPr>
              <a:t>...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C2F4711-E689-47CB-9220-6DA07C50976F}"/>
              </a:ext>
            </a:extLst>
          </p:cNvPr>
          <p:cNvSpPr txBox="1"/>
          <p:nvPr/>
        </p:nvSpPr>
        <p:spPr>
          <a:xfrm>
            <a:off x="1996687" y="6120128"/>
            <a:ext cx="137477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2200" spc="-150" dirty="0">
                <a:latin typeface="Consolas"/>
                <a:cs typeface="Consolas"/>
              </a:rPr>
              <a:t>close(fd);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7073D8D5-8EF9-4EA8-8A2D-82DEE967BFBC}"/>
              </a:ext>
            </a:extLst>
          </p:cNvPr>
          <p:cNvSpPr txBox="1"/>
          <p:nvPr/>
        </p:nvSpPr>
        <p:spPr>
          <a:xfrm>
            <a:off x="6312910" y="6120128"/>
            <a:ext cx="177990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2200" spc="-75" dirty="0">
                <a:latin typeface="Consolas"/>
                <a:cs typeface="Consolas"/>
              </a:rPr>
              <a:t>// </a:t>
            </a:r>
            <a:r>
              <a:rPr sz="2200" spc="-120" dirty="0">
                <a:latin typeface="Consolas"/>
                <a:cs typeface="Consolas"/>
              </a:rPr>
              <a:t>close</a:t>
            </a:r>
            <a:r>
              <a:rPr sz="2200" spc="-605" dirty="0">
                <a:latin typeface="Consolas"/>
                <a:cs typeface="Consolas"/>
              </a:rPr>
              <a:t> </a:t>
            </a:r>
            <a:r>
              <a:rPr sz="2200" spc="-150" dirty="0">
                <a:latin typeface="Consolas"/>
                <a:cs typeface="Consolas"/>
              </a:rPr>
              <a:t>file</a:t>
            </a:r>
            <a:endParaRPr sz="22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0848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Fast Crash Recovery: Statelessness (2/2)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9</a:t>
            </a:fld>
            <a:endParaRPr lang="zh-TW" altLang="en-US" dirty="0">
              <a:uFillTx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F89EE4F-0171-4773-88F2-1DA8D051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842726"/>
            <a:ext cx="11017224" cy="5863592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Server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Crashes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Imagine 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server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crashes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between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two consecutive</a:t>
            </a:r>
            <a:r>
              <a:rPr lang="en-US" altLang="zh-TW" sz="24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reads.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After 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server is up again,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client re-issues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lang="en-US" altLang="zh-TW" sz="2400" spc="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read.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The server has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no idea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which file </a:t>
            </a:r>
            <a:r>
              <a:rPr lang="en-US" altLang="zh-TW" sz="2400" b="1" dirty="0" err="1">
                <a:solidFill>
                  <a:srgbClr val="333333"/>
                </a:solidFill>
                <a:latin typeface="Consolas"/>
                <a:cs typeface="Consolas"/>
              </a:rPr>
              <a:t>fd</a:t>
            </a:r>
            <a:r>
              <a:rPr lang="en-US" altLang="zh-TW" sz="2400" b="1" spc="-56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is referring.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95"/>
              </a:spcBef>
              <a:buFont typeface="Consolas"/>
              <a:buChar char="•"/>
              <a:tabLst>
                <a:tab pos="1155700" algn="l"/>
              </a:tabLst>
            </a:pPr>
            <a:r>
              <a:rPr lang="en-US" altLang="zh-TW" sz="2000" b="1" spc="-5" dirty="0" err="1">
                <a:solidFill>
                  <a:srgbClr val="333333"/>
                </a:solidFill>
                <a:latin typeface="Consolas"/>
                <a:cs typeface="Consolas"/>
              </a:rPr>
              <a:t>fd</a:t>
            </a:r>
            <a:r>
              <a:rPr lang="en-US" altLang="zh-TW" sz="2000" b="1" spc="-50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was keeping in server memory and lost when server crashed.</a:t>
            </a:r>
            <a:endParaRPr lang="en-US" altLang="zh-TW"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Client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Crashes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Imagine a client opens a file and then</a:t>
            </a:r>
            <a:r>
              <a:rPr lang="en-US" altLang="zh-TW" sz="2400" spc="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crashes.</a:t>
            </a:r>
            <a:endParaRPr lang="en-US" altLang="zh-TW" sz="2400" dirty="0">
              <a:latin typeface="Arial"/>
              <a:cs typeface="Arial"/>
            </a:endParaRPr>
          </a:p>
          <a:p>
            <a:pPr marL="1155700">
              <a:lnSpc>
                <a:spcPct val="100000"/>
              </a:lnSpc>
              <a:spcBef>
                <a:spcPts val="44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000" b="1" spc="-10" dirty="0">
                <a:solidFill>
                  <a:srgbClr val="333333"/>
                </a:solidFill>
                <a:latin typeface="Consolas"/>
                <a:cs typeface="Consolas"/>
              </a:rPr>
              <a:t>open()</a:t>
            </a:r>
            <a:r>
              <a:rPr lang="en-US" altLang="zh-TW" sz="2000" b="1" spc="-5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altLang="zh-TW" sz="2000" spc="-5" dirty="0">
                <a:solidFill>
                  <a:srgbClr val="FF0000"/>
                </a:solidFill>
                <a:latin typeface="Arial"/>
                <a:cs typeface="Arial"/>
              </a:rPr>
              <a:t>uses up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a file descriptor on the </a:t>
            </a:r>
            <a:r>
              <a:rPr lang="en-US" altLang="zh-TW" sz="2000" spc="-20" dirty="0">
                <a:solidFill>
                  <a:srgbClr val="333333"/>
                </a:solidFill>
                <a:latin typeface="Arial"/>
                <a:cs typeface="Arial"/>
              </a:rPr>
              <a:t>server.</a:t>
            </a:r>
            <a:endParaRPr lang="en-US" altLang="zh-TW"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65"/>
              </a:spcBef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– </a:t>
            </a:r>
            <a:r>
              <a:rPr lang="en-US" altLang="zh-TW" spc="-20" dirty="0">
                <a:solidFill>
                  <a:srgbClr val="333333"/>
                </a:solidFill>
                <a:latin typeface="Arial"/>
                <a:cs typeface="Arial"/>
              </a:rPr>
              <a:t>However,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server never receives a</a:t>
            </a:r>
            <a:r>
              <a:rPr lang="en-US" altLang="zh-TW" spc="-3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b="1" dirty="0">
                <a:solidFill>
                  <a:srgbClr val="333333"/>
                </a:solidFill>
                <a:latin typeface="Consolas"/>
                <a:cs typeface="Consolas"/>
              </a:rPr>
              <a:t>close()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For above reasons, NFS adopts a </a:t>
            </a:r>
            <a:r>
              <a:rPr lang="en-US" altLang="zh-TW" sz="2800" b="1" dirty="0">
                <a:solidFill>
                  <a:srgbClr val="750E6C"/>
                </a:solidFill>
                <a:latin typeface="Arial"/>
                <a:cs typeface="Arial"/>
              </a:rPr>
              <a:t>stateless</a:t>
            </a:r>
            <a:r>
              <a:rPr lang="en-US" altLang="zh-TW" sz="2800" b="1" spc="-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800" b="1" dirty="0">
                <a:solidFill>
                  <a:srgbClr val="750E6C"/>
                </a:solidFill>
                <a:latin typeface="Arial"/>
                <a:cs typeface="Arial"/>
              </a:rPr>
              <a:t>design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lang="en-US" altLang="zh-TW" sz="24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No </a:t>
            </a:r>
            <a:r>
              <a:rPr lang="en-US" altLang="zh-TW" sz="24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fancy crash </a:t>
            </a:r>
            <a:r>
              <a:rPr lang="en-US" altLang="zh-TW" sz="24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recovery is</a:t>
            </a:r>
            <a:r>
              <a:rPr lang="en-US" altLang="zh-TW" sz="24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TW" sz="24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needed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9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The server just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starts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running</a:t>
            </a:r>
            <a:r>
              <a:rPr lang="en-US" altLang="zh-TW"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again;</a:t>
            </a:r>
          </a:p>
          <a:p>
            <a:pPr marL="1155700" lvl="2">
              <a:lnSpc>
                <a:spcPct val="100000"/>
              </a:lnSpc>
              <a:spcBef>
                <a:spcPts val="490"/>
              </a:spcBef>
              <a:tabLst>
                <a:tab pos="1155065" algn="l"/>
                <a:tab pos="1155700" algn="l"/>
              </a:tabLst>
            </a:pPr>
            <a:r>
              <a:rPr lang="en-US" altLang="zh-TW" sz="2000" dirty="0">
                <a:latin typeface="Arial"/>
                <a:cs typeface="Arial"/>
              </a:rPr>
              <a:t>A client, at worst, might have to retry a request.</a:t>
            </a:r>
          </a:p>
          <a:p>
            <a:pPr marL="1155700" lvl="2">
              <a:lnSpc>
                <a:spcPct val="100000"/>
              </a:lnSpc>
              <a:spcBef>
                <a:spcPts val="490"/>
              </a:spcBef>
              <a:tabLst>
                <a:tab pos="1155065" algn="l"/>
                <a:tab pos="11557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8180092"/>
      </p:ext>
    </p:extLst>
  </p:cSld>
  <p:clrMapOvr>
    <a:masterClrMapping/>
  </p:clrMapOvr>
</p:sld>
</file>

<file path=ppt/theme/theme1.xml><?xml version="1.0" encoding="utf-8"?>
<a:theme xmlns:a="http://schemas.openxmlformats.org/drawingml/2006/main" name="世界國家/地區報告簡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Microsoft JhengHei UI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22094</TotalTime>
  <Words>4217</Words>
  <Application>Microsoft Office PowerPoint</Application>
  <PresentationFormat>自訂</PresentationFormat>
  <Paragraphs>775</Paragraphs>
  <Slides>51</Slides>
  <Notes>51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59" baseType="lpstr">
      <vt:lpstr>Microsoft JhengHei UI</vt:lpstr>
      <vt:lpstr>Arial</vt:lpstr>
      <vt:lpstr>Calibri</vt:lpstr>
      <vt:lpstr>Consolas</vt:lpstr>
      <vt:lpstr>Freestyle Script</vt:lpstr>
      <vt:lpstr>Times New Roman</vt:lpstr>
      <vt:lpstr>Wingdings</vt:lpstr>
      <vt:lpstr>世界國家/地區報告簡報</vt:lpstr>
      <vt:lpstr>File and Storage System Lecture 05: Distributed File Systems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CV, Research Statement and Future Research Direction</dc:title>
  <dc:creator>Shuo-Han Chen</dc:creator>
  <cp:lastModifiedBy>Shuo-Han Chen</cp:lastModifiedBy>
  <cp:revision>551</cp:revision>
  <cp:lastPrinted>2020-01-09T04:10:42Z</cp:lastPrinted>
  <dcterms:created xsi:type="dcterms:W3CDTF">2019-11-24T21:24:40Z</dcterms:created>
  <dcterms:modified xsi:type="dcterms:W3CDTF">2022-04-11T09:12:39Z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