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9"/>
    <p:restoredTop sz="94706"/>
  </p:normalViewPr>
  <p:slideViewPr>
    <p:cSldViewPr snapToGrid="0" snapToObjects="1">
      <p:cViewPr varScale="1">
        <p:scale>
          <a:sx n="87" d="100"/>
          <a:sy n="87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1E80F-DC36-4C35-898E-758CB91E7C6F}" type="doc">
      <dgm:prSet loTypeId="urn:microsoft.com/office/officeart/2005/8/layout/cycle6" loCatId="cycle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6724857-4C78-4EFA-98E3-207E4B45D3CB}">
      <dgm:prSet/>
      <dgm:spPr/>
      <dgm:t>
        <a:bodyPr/>
        <a:lstStyle/>
        <a:p>
          <a:r>
            <a:rPr lang="ko-KR"/>
            <a:t>자유롭게 배치 가능한 담배 자판기의 보급화</a:t>
          </a:r>
          <a:endParaRPr lang="en-US"/>
        </a:p>
      </dgm:t>
    </dgm:pt>
    <dgm:pt modelId="{BDB57A75-726E-499F-8257-FB35E16BB189}" type="parTrans" cxnId="{4C62EC5E-BF19-4940-813E-E64998CF4DB3}">
      <dgm:prSet/>
      <dgm:spPr/>
      <dgm:t>
        <a:bodyPr/>
        <a:lstStyle/>
        <a:p>
          <a:endParaRPr lang="en-US"/>
        </a:p>
      </dgm:t>
    </dgm:pt>
    <dgm:pt modelId="{142307ED-4133-4820-93E2-E23585408474}" type="sibTrans" cxnId="{4C62EC5E-BF19-4940-813E-E64998CF4DB3}">
      <dgm:prSet/>
      <dgm:spPr/>
      <dgm:t>
        <a:bodyPr/>
        <a:lstStyle/>
        <a:p>
          <a:endParaRPr lang="en-US"/>
        </a:p>
      </dgm:t>
    </dgm:pt>
    <dgm:pt modelId="{93C6D87F-9772-4082-9F1A-679381A9BBA2}">
      <dgm:prSet/>
      <dgm:spPr/>
      <dgm:t>
        <a:bodyPr/>
        <a:lstStyle/>
        <a:p>
          <a:r>
            <a:rPr lang="ko-KR"/>
            <a:t>스마트 편의점에서의 활용</a:t>
          </a:r>
          <a:endParaRPr lang="en-US"/>
        </a:p>
      </dgm:t>
    </dgm:pt>
    <dgm:pt modelId="{E66654C2-F2A7-4C3B-B4E1-05F488218615}" type="parTrans" cxnId="{222CAA9C-DC63-4123-8F05-012A3D896E06}">
      <dgm:prSet/>
      <dgm:spPr/>
      <dgm:t>
        <a:bodyPr/>
        <a:lstStyle/>
        <a:p>
          <a:endParaRPr lang="en-US"/>
        </a:p>
      </dgm:t>
    </dgm:pt>
    <dgm:pt modelId="{8AB4AE3C-6392-42D1-82B5-574C0EC4336F}" type="sibTrans" cxnId="{222CAA9C-DC63-4123-8F05-012A3D896E06}">
      <dgm:prSet/>
      <dgm:spPr/>
      <dgm:t>
        <a:bodyPr/>
        <a:lstStyle/>
        <a:p>
          <a:endParaRPr lang="en-US"/>
        </a:p>
      </dgm:t>
    </dgm:pt>
    <dgm:pt modelId="{2F7959E8-6DEC-4F66-BC4D-4A6B436A22CD}">
      <dgm:prSet/>
      <dgm:spPr/>
      <dgm:t>
        <a:bodyPr/>
        <a:lstStyle/>
        <a:p>
          <a:r>
            <a:rPr lang="ko-KR" dirty="0"/>
            <a:t>성인인증 자판기에 대한 가능성 제시</a:t>
          </a:r>
          <a:endParaRPr lang="en-US" dirty="0"/>
        </a:p>
      </dgm:t>
    </dgm:pt>
    <dgm:pt modelId="{298AD319-2F92-4696-8C77-70A413EB9B65}" type="parTrans" cxnId="{B4DEC2A1-6596-43AC-A05B-4E1060B5F25B}">
      <dgm:prSet/>
      <dgm:spPr/>
      <dgm:t>
        <a:bodyPr/>
        <a:lstStyle/>
        <a:p>
          <a:endParaRPr lang="en-US"/>
        </a:p>
      </dgm:t>
    </dgm:pt>
    <dgm:pt modelId="{213A5410-DEB8-4216-A065-BFC58FB32950}" type="sibTrans" cxnId="{B4DEC2A1-6596-43AC-A05B-4E1060B5F25B}">
      <dgm:prSet/>
      <dgm:spPr/>
      <dgm:t>
        <a:bodyPr/>
        <a:lstStyle/>
        <a:p>
          <a:endParaRPr lang="en-US"/>
        </a:p>
      </dgm:t>
    </dgm:pt>
    <dgm:pt modelId="{4C250F59-C388-6F46-95CF-8525DC39AE00}" type="pres">
      <dgm:prSet presAssocID="{E331E80F-DC36-4C35-898E-758CB91E7C6F}" presName="cycle" presStyleCnt="0">
        <dgm:presLayoutVars>
          <dgm:dir/>
          <dgm:resizeHandles val="exact"/>
        </dgm:presLayoutVars>
      </dgm:prSet>
      <dgm:spPr/>
    </dgm:pt>
    <dgm:pt modelId="{80D9FC82-4B6C-DB4F-8B7D-2F676878890F}" type="pres">
      <dgm:prSet presAssocID="{06724857-4C78-4EFA-98E3-207E4B45D3CB}" presName="node" presStyleLbl="node1" presStyleIdx="0" presStyleCnt="3">
        <dgm:presLayoutVars>
          <dgm:bulletEnabled val="1"/>
        </dgm:presLayoutVars>
      </dgm:prSet>
      <dgm:spPr/>
    </dgm:pt>
    <dgm:pt modelId="{2D14D7E8-6A54-1040-9C04-412A86438AB9}" type="pres">
      <dgm:prSet presAssocID="{06724857-4C78-4EFA-98E3-207E4B45D3CB}" presName="spNode" presStyleCnt="0"/>
      <dgm:spPr/>
    </dgm:pt>
    <dgm:pt modelId="{F0A85643-4818-D24E-B0CC-0616452020F5}" type="pres">
      <dgm:prSet presAssocID="{142307ED-4133-4820-93E2-E23585408474}" presName="sibTrans" presStyleLbl="sibTrans1D1" presStyleIdx="0" presStyleCnt="3"/>
      <dgm:spPr/>
    </dgm:pt>
    <dgm:pt modelId="{C25058B5-30C8-C341-9718-A379AFFA4213}" type="pres">
      <dgm:prSet presAssocID="{93C6D87F-9772-4082-9F1A-679381A9BBA2}" presName="node" presStyleLbl="node1" presStyleIdx="1" presStyleCnt="3">
        <dgm:presLayoutVars>
          <dgm:bulletEnabled val="1"/>
        </dgm:presLayoutVars>
      </dgm:prSet>
      <dgm:spPr/>
    </dgm:pt>
    <dgm:pt modelId="{F41424E0-F29B-2C4A-96F6-E2EDF9BF51DC}" type="pres">
      <dgm:prSet presAssocID="{93C6D87F-9772-4082-9F1A-679381A9BBA2}" presName="spNode" presStyleCnt="0"/>
      <dgm:spPr/>
    </dgm:pt>
    <dgm:pt modelId="{43A59472-2AFB-2F42-A0D4-FED2FFB0BE5F}" type="pres">
      <dgm:prSet presAssocID="{8AB4AE3C-6392-42D1-82B5-574C0EC4336F}" presName="sibTrans" presStyleLbl="sibTrans1D1" presStyleIdx="1" presStyleCnt="3"/>
      <dgm:spPr/>
    </dgm:pt>
    <dgm:pt modelId="{92329118-0CFF-784D-8B92-0E160F5E4834}" type="pres">
      <dgm:prSet presAssocID="{2F7959E8-6DEC-4F66-BC4D-4A6B436A22CD}" presName="node" presStyleLbl="node1" presStyleIdx="2" presStyleCnt="3">
        <dgm:presLayoutVars>
          <dgm:bulletEnabled val="1"/>
        </dgm:presLayoutVars>
      </dgm:prSet>
      <dgm:spPr/>
    </dgm:pt>
    <dgm:pt modelId="{E39BCF19-B480-EE44-A6A8-8BCB47A14E39}" type="pres">
      <dgm:prSet presAssocID="{2F7959E8-6DEC-4F66-BC4D-4A6B436A22CD}" presName="spNode" presStyleCnt="0"/>
      <dgm:spPr/>
    </dgm:pt>
    <dgm:pt modelId="{62FB4667-EEC3-6B4E-B3CB-E27D0AA12D86}" type="pres">
      <dgm:prSet presAssocID="{213A5410-DEB8-4216-A065-BFC58FB32950}" presName="sibTrans" presStyleLbl="sibTrans1D1" presStyleIdx="2" presStyleCnt="3"/>
      <dgm:spPr/>
    </dgm:pt>
  </dgm:ptLst>
  <dgm:cxnLst>
    <dgm:cxn modelId="{79B6A333-C3B6-C44C-B2F2-96FF44843840}" type="presOf" srcId="{2F7959E8-6DEC-4F66-BC4D-4A6B436A22CD}" destId="{92329118-0CFF-784D-8B92-0E160F5E4834}" srcOrd="0" destOrd="0" presId="urn:microsoft.com/office/officeart/2005/8/layout/cycle6"/>
    <dgm:cxn modelId="{A85AEF46-54D5-5E43-BC34-7A2532AF9F6B}" type="presOf" srcId="{213A5410-DEB8-4216-A065-BFC58FB32950}" destId="{62FB4667-EEC3-6B4E-B3CB-E27D0AA12D86}" srcOrd="0" destOrd="0" presId="urn:microsoft.com/office/officeart/2005/8/layout/cycle6"/>
    <dgm:cxn modelId="{4C62EC5E-BF19-4940-813E-E64998CF4DB3}" srcId="{E331E80F-DC36-4C35-898E-758CB91E7C6F}" destId="{06724857-4C78-4EFA-98E3-207E4B45D3CB}" srcOrd="0" destOrd="0" parTransId="{BDB57A75-726E-499F-8257-FB35E16BB189}" sibTransId="{142307ED-4133-4820-93E2-E23585408474}"/>
    <dgm:cxn modelId="{94169385-E9B5-FA47-B601-BEAAED3C7DBF}" type="presOf" srcId="{06724857-4C78-4EFA-98E3-207E4B45D3CB}" destId="{80D9FC82-4B6C-DB4F-8B7D-2F676878890F}" srcOrd="0" destOrd="0" presId="urn:microsoft.com/office/officeart/2005/8/layout/cycle6"/>
    <dgm:cxn modelId="{D9AECB9A-CCC6-AE4E-8025-6BC3F9A7CCE6}" type="presOf" srcId="{93C6D87F-9772-4082-9F1A-679381A9BBA2}" destId="{C25058B5-30C8-C341-9718-A379AFFA4213}" srcOrd="0" destOrd="0" presId="urn:microsoft.com/office/officeart/2005/8/layout/cycle6"/>
    <dgm:cxn modelId="{222CAA9C-DC63-4123-8F05-012A3D896E06}" srcId="{E331E80F-DC36-4C35-898E-758CB91E7C6F}" destId="{93C6D87F-9772-4082-9F1A-679381A9BBA2}" srcOrd="1" destOrd="0" parTransId="{E66654C2-F2A7-4C3B-B4E1-05F488218615}" sibTransId="{8AB4AE3C-6392-42D1-82B5-574C0EC4336F}"/>
    <dgm:cxn modelId="{B4DEC2A1-6596-43AC-A05B-4E1060B5F25B}" srcId="{E331E80F-DC36-4C35-898E-758CB91E7C6F}" destId="{2F7959E8-6DEC-4F66-BC4D-4A6B436A22CD}" srcOrd="2" destOrd="0" parTransId="{298AD319-2F92-4696-8C77-70A413EB9B65}" sibTransId="{213A5410-DEB8-4216-A065-BFC58FB32950}"/>
    <dgm:cxn modelId="{1F8E1BD8-6ABF-6B46-ABC5-DEADC1A726B0}" type="presOf" srcId="{E331E80F-DC36-4C35-898E-758CB91E7C6F}" destId="{4C250F59-C388-6F46-95CF-8525DC39AE00}" srcOrd="0" destOrd="0" presId="urn:microsoft.com/office/officeart/2005/8/layout/cycle6"/>
    <dgm:cxn modelId="{D0826DE7-3481-9B4E-8214-02713E6A9D3A}" type="presOf" srcId="{8AB4AE3C-6392-42D1-82B5-574C0EC4336F}" destId="{43A59472-2AFB-2F42-A0D4-FED2FFB0BE5F}" srcOrd="0" destOrd="0" presId="urn:microsoft.com/office/officeart/2005/8/layout/cycle6"/>
    <dgm:cxn modelId="{1D931AF8-9094-1C4C-804C-E7C3F81DC060}" type="presOf" srcId="{142307ED-4133-4820-93E2-E23585408474}" destId="{F0A85643-4818-D24E-B0CC-0616452020F5}" srcOrd="0" destOrd="0" presId="urn:microsoft.com/office/officeart/2005/8/layout/cycle6"/>
    <dgm:cxn modelId="{B7DCF47E-9724-BE41-9C6C-09F473757C8A}" type="presParOf" srcId="{4C250F59-C388-6F46-95CF-8525DC39AE00}" destId="{80D9FC82-4B6C-DB4F-8B7D-2F676878890F}" srcOrd="0" destOrd="0" presId="urn:microsoft.com/office/officeart/2005/8/layout/cycle6"/>
    <dgm:cxn modelId="{5FAEBB76-7507-0D4C-BAE7-D73B14660D39}" type="presParOf" srcId="{4C250F59-C388-6F46-95CF-8525DC39AE00}" destId="{2D14D7E8-6A54-1040-9C04-412A86438AB9}" srcOrd="1" destOrd="0" presId="urn:microsoft.com/office/officeart/2005/8/layout/cycle6"/>
    <dgm:cxn modelId="{96B30961-C105-0D4F-9D7A-351F2E7386D3}" type="presParOf" srcId="{4C250F59-C388-6F46-95CF-8525DC39AE00}" destId="{F0A85643-4818-D24E-B0CC-0616452020F5}" srcOrd="2" destOrd="0" presId="urn:microsoft.com/office/officeart/2005/8/layout/cycle6"/>
    <dgm:cxn modelId="{8B112CE0-162A-B642-8EE3-0B65EC1971F2}" type="presParOf" srcId="{4C250F59-C388-6F46-95CF-8525DC39AE00}" destId="{C25058B5-30C8-C341-9718-A379AFFA4213}" srcOrd="3" destOrd="0" presId="urn:microsoft.com/office/officeart/2005/8/layout/cycle6"/>
    <dgm:cxn modelId="{29611CD2-F784-5749-A6B9-35496B44CD50}" type="presParOf" srcId="{4C250F59-C388-6F46-95CF-8525DC39AE00}" destId="{F41424E0-F29B-2C4A-96F6-E2EDF9BF51DC}" srcOrd="4" destOrd="0" presId="urn:microsoft.com/office/officeart/2005/8/layout/cycle6"/>
    <dgm:cxn modelId="{56691CCE-8DF7-CD4C-A756-1F4BC3D3CABE}" type="presParOf" srcId="{4C250F59-C388-6F46-95CF-8525DC39AE00}" destId="{43A59472-2AFB-2F42-A0D4-FED2FFB0BE5F}" srcOrd="5" destOrd="0" presId="urn:microsoft.com/office/officeart/2005/8/layout/cycle6"/>
    <dgm:cxn modelId="{2E04658D-4A85-4D43-99D4-32F8967AC7DA}" type="presParOf" srcId="{4C250F59-C388-6F46-95CF-8525DC39AE00}" destId="{92329118-0CFF-784D-8B92-0E160F5E4834}" srcOrd="6" destOrd="0" presId="urn:microsoft.com/office/officeart/2005/8/layout/cycle6"/>
    <dgm:cxn modelId="{D19165E0-5E40-C042-B0B9-F3E0C5907A3D}" type="presParOf" srcId="{4C250F59-C388-6F46-95CF-8525DC39AE00}" destId="{E39BCF19-B480-EE44-A6A8-8BCB47A14E39}" srcOrd="7" destOrd="0" presId="urn:microsoft.com/office/officeart/2005/8/layout/cycle6"/>
    <dgm:cxn modelId="{95E617BF-9E64-1449-A814-CA3BDA40F0C1}" type="presParOf" srcId="{4C250F59-C388-6F46-95CF-8525DC39AE00}" destId="{62FB4667-EEC3-6B4E-B3CB-E27D0AA12D86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9FC82-4B6C-DB4F-8B7D-2F676878890F}">
      <dsp:nvSpPr>
        <dsp:cNvPr id="0" name=""/>
        <dsp:cNvSpPr/>
      </dsp:nvSpPr>
      <dsp:spPr>
        <a:xfrm>
          <a:off x="4672110" y="1404"/>
          <a:ext cx="1685729" cy="1095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자유롭게 배치 가능한 담배 자판기의 보급화</a:t>
          </a:r>
          <a:endParaRPr lang="en-US" sz="1400" kern="1200"/>
        </a:p>
      </dsp:txBody>
      <dsp:txXfrm>
        <a:off x="4725599" y="54893"/>
        <a:ext cx="1578751" cy="988746"/>
      </dsp:txXfrm>
    </dsp:sp>
    <dsp:sp modelId="{F0A85643-4818-D24E-B0CC-0616452020F5}">
      <dsp:nvSpPr>
        <dsp:cNvPr id="0" name=""/>
        <dsp:cNvSpPr/>
      </dsp:nvSpPr>
      <dsp:spPr>
        <a:xfrm>
          <a:off x="4052335" y="549266"/>
          <a:ext cx="2925279" cy="2925279"/>
        </a:xfrm>
        <a:custGeom>
          <a:avLst/>
          <a:gdLst/>
          <a:ahLst/>
          <a:cxnLst/>
          <a:rect l="0" t="0" r="0" b="0"/>
          <a:pathLst>
            <a:path>
              <a:moveTo>
                <a:pt x="2317775" y="276023"/>
              </a:moveTo>
              <a:arcTo wR="1462639" hR="1462639" stAng="18346707" swAng="3650205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058B5-30C8-C341-9718-A379AFFA4213}">
      <dsp:nvSpPr>
        <dsp:cNvPr id="0" name=""/>
        <dsp:cNvSpPr/>
      </dsp:nvSpPr>
      <dsp:spPr>
        <a:xfrm>
          <a:off x="5938793" y="2195364"/>
          <a:ext cx="1685729" cy="1095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스마트 편의점에서의 활용</a:t>
          </a:r>
          <a:endParaRPr lang="en-US" sz="1400" kern="1200"/>
        </a:p>
      </dsp:txBody>
      <dsp:txXfrm>
        <a:off x="5992282" y="2248853"/>
        <a:ext cx="1578751" cy="988746"/>
      </dsp:txXfrm>
    </dsp:sp>
    <dsp:sp modelId="{43A59472-2AFB-2F42-A0D4-FED2FFB0BE5F}">
      <dsp:nvSpPr>
        <dsp:cNvPr id="0" name=""/>
        <dsp:cNvSpPr/>
      </dsp:nvSpPr>
      <dsp:spPr>
        <a:xfrm>
          <a:off x="4052335" y="549266"/>
          <a:ext cx="2925279" cy="2925279"/>
        </a:xfrm>
        <a:custGeom>
          <a:avLst/>
          <a:gdLst/>
          <a:ahLst/>
          <a:cxnLst/>
          <a:rect l="0" t="0" r="0" b="0"/>
          <a:pathLst>
            <a:path>
              <a:moveTo>
                <a:pt x="2159431" y="2748639"/>
              </a:moveTo>
              <a:arcTo wR="1462639" hR="1462639" stAng="3692992" swAng="3414015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29118-0CFF-784D-8B92-0E160F5E4834}">
      <dsp:nvSpPr>
        <dsp:cNvPr id="0" name=""/>
        <dsp:cNvSpPr/>
      </dsp:nvSpPr>
      <dsp:spPr>
        <a:xfrm>
          <a:off x="3405427" y="2195364"/>
          <a:ext cx="1685729" cy="1095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성인인증 자판기에 대한 가능성 제시</a:t>
          </a:r>
          <a:endParaRPr lang="en-US" sz="1400" kern="1200" dirty="0"/>
        </a:p>
      </dsp:txBody>
      <dsp:txXfrm>
        <a:off x="3458916" y="2248853"/>
        <a:ext cx="1578751" cy="988746"/>
      </dsp:txXfrm>
    </dsp:sp>
    <dsp:sp modelId="{62FB4667-EEC3-6B4E-B3CB-E27D0AA12D86}">
      <dsp:nvSpPr>
        <dsp:cNvPr id="0" name=""/>
        <dsp:cNvSpPr/>
      </dsp:nvSpPr>
      <dsp:spPr>
        <a:xfrm>
          <a:off x="4052335" y="549266"/>
          <a:ext cx="2925279" cy="2925279"/>
        </a:xfrm>
        <a:custGeom>
          <a:avLst/>
          <a:gdLst/>
          <a:ahLst/>
          <a:cxnLst/>
          <a:rect l="0" t="0" r="0" b="0"/>
          <a:pathLst>
            <a:path>
              <a:moveTo>
                <a:pt x="9737" y="1631136"/>
              </a:moveTo>
              <a:arcTo wR="1462639" hR="1462639" stAng="10403088" swAng="3650205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9707-1DF9-BD4A-BB4E-A41516CC2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휴대폰 지문 인증을 통한 담배 자판기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714C-332A-204C-A961-174636289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30" y="4067396"/>
            <a:ext cx="10993546" cy="590321"/>
          </a:xfrm>
        </p:spPr>
        <p:txBody>
          <a:bodyPr>
            <a:no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김영훈 컴퓨터공학과 </a:t>
            </a:r>
            <a:r>
              <a:rPr lang="en-US" altLang="ko-KR" sz="2400" dirty="0">
                <a:solidFill>
                  <a:schemeClr val="bg1"/>
                </a:solidFill>
              </a:rPr>
              <a:t>2012112036</a:t>
            </a: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</a:rPr>
              <a:t>김혁진</a:t>
            </a:r>
            <a:r>
              <a:rPr lang="ko-KR" altLang="en-US" sz="2400" dirty="0">
                <a:solidFill>
                  <a:schemeClr val="bg1"/>
                </a:solidFill>
              </a:rPr>
              <a:t> 컴퓨터공학과 </a:t>
            </a:r>
            <a:r>
              <a:rPr lang="en-US" altLang="ko-KR" sz="2400" dirty="0">
                <a:solidFill>
                  <a:schemeClr val="bg1"/>
                </a:solidFill>
              </a:rPr>
              <a:t>2011112287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3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442A-D72B-814E-8BA2-E681E079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시스템 흐름도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920C023-13A9-9D46-B5A4-9E9D24A0A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511" y="2072367"/>
            <a:ext cx="8534977" cy="4533731"/>
          </a:xfrm>
        </p:spPr>
      </p:pic>
    </p:spTree>
    <p:extLst>
      <p:ext uri="{BB962C8B-B14F-4D97-AF65-F5344CB8AC3E}">
        <p14:creationId xmlns:p14="http://schemas.microsoft.com/office/powerpoint/2010/main" val="232048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FAA4-C66B-BB48-96D7-E0251753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설명</a:t>
            </a:r>
            <a:endParaRPr lang="en-US" dirty="0"/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ADFFB797-9024-8546-823E-9B755F876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40348"/>
              </p:ext>
            </p:extLst>
          </p:nvPr>
        </p:nvGraphicFramePr>
        <p:xfrm>
          <a:off x="945653" y="1857939"/>
          <a:ext cx="10300693" cy="4660708"/>
        </p:xfrm>
        <a:graphic>
          <a:graphicData uri="http://schemas.openxmlformats.org/drawingml/2006/table">
            <a:tbl>
              <a:tblPr/>
              <a:tblGrid>
                <a:gridCol w="103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9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4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3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어플리케이션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Qt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담배 자판기 재현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GUI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위한 라이브러리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Shell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라즈비안을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리더 등 프로그램의 연동을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위한위한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Shell Script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068364"/>
                  </a:ext>
                </a:extLst>
              </a:tr>
              <a:tr h="221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GUI, NFC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reader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메인시스템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구현을 위한 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운영체재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Rasbian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SSH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원격접근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통신방식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78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담배 자판기 재현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GUI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리더기 제어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09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PN532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연동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NFC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통신방식 구현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3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4A425D-9851-4FBF-A508-E4CBEF4B1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C0675-A7D1-41EA-A144-F8DA77B97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92AB83-2601-4041-BF0F-F4F0F5C7D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62AB49-2F5E-4C38-82CC-F653510B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6F8AD6-7C47-45FC-875C-65D6B1E55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F6771-861E-8948-90E6-757AB428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EFF"/>
                </a:solidFill>
              </a:rPr>
              <a:t>기대 효과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2C2B3189-6F65-4032-8125-E216DE528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156079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97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19D01B-E306-486F-A44A-E1BEE6B8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D76E3-23A3-E945-B036-AE23871B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스마트 편의점 도입과 해결되지 않은 문제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ECE2A1-BE02-45E8-80D2-40668675E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B00F21-D7A1-4DBD-B786-86D98FF33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971E3D-EBA2-4F5A-BA90-F41CC7B48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CED36D-BAED-48CA-A871-F98A3305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6DBF522-F9E9-154E-B1BB-8C8C5820F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795"/>
          <a:stretch/>
        </p:blipFill>
        <p:spPr>
          <a:xfrm>
            <a:off x="448732" y="600075"/>
            <a:ext cx="3683001" cy="5775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E007-F0AA-A043-989F-E7CFB5A5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7225074" cy="3962266"/>
          </a:xfrm>
        </p:spPr>
        <p:txBody>
          <a:bodyPr>
            <a:normAutofit/>
          </a:bodyPr>
          <a:lstStyle/>
          <a:p>
            <a:r>
              <a:rPr lang="ko-KR" altLang="en-US" dirty="0"/>
              <a:t>무인 편의점 도입이 진행되면서 무인 편의점에 담배를 파는 것에 대한 문제가 생김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담배는 성인인증이 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기계가 사람이 성인인지 아닌지 판단하는 시스템 필수불가결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0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5CB7-F707-6440-9B68-57591A3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 편의점들의 해결방안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8503D-8C30-1D47-A232-C3B096A53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세븐일레븐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434B6-0347-F74E-B7E9-7FD10DA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046909" cy="2934999"/>
          </a:xfrm>
        </p:spPr>
        <p:txBody>
          <a:bodyPr/>
          <a:lstStyle/>
          <a:p>
            <a:r>
              <a:rPr lang="ko-KR" altLang="en-US" dirty="0" err="1"/>
              <a:t>정맥인식을</a:t>
            </a:r>
            <a:r>
              <a:rPr lang="ko-KR" altLang="en-US" dirty="0"/>
              <a:t> 통한 성인인증</a:t>
            </a:r>
            <a:endParaRPr lang="en-US" altLang="ko-KR" dirty="0"/>
          </a:p>
          <a:p>
            <a:r>
              <a:rPr lang="ko-KR" altLang="en-US" dirty="0"/>
              <a:t>롯데카드 사용자 제한</a:t>
            </a:r>
            <a:endParaRPr lang="en-US" altLang="ko-KR" dirty="0"/>
          </a:p>
          <a:p>
            <a:r>
              <a:rPr lang="ko-KR" altLang="en-US" dirty="0" err="1"/>
              <a:t>정맥인증</a:t>
            </a:r>
            <a:r>
              <a:rPr lang="ko-KR" altLang="en-US" dirty="0"/>
              <a:t> 기기의 보편화가 쉽지 않음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3F3E9-4F9E-7F42-9733-A72E5E6CE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074" y="2233524"/>
            <a:ext cx="1823851" cy="553373"/>
          </a:xfrm>
        </p:spPr>
        <p:txBody>
          <a:bodyPr/>
          <a:lstStyle/>
          <a:p>
            <a:r>
              <a:rPr lang="ko-KR" altLang="en-US" dirty="0" err="1"/>
              <a:t>씨유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47966-B975-1B4A-980E-6D080E2A2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37829" y="2926052"/>
            <a:ext cx="3672930" cy="2934999"/>
          </a:xfrm>
        </p:spPr>
        <p:txBody>
          <a:bodyPr/>
          <a:lstStyle/>
          <a:p>
            <a:r>
              <a:rPr lang="ko-KR" altLang="en-US" dirty="0" err="1"/>
              <a:t>씨유앱을</a:t>
            </a:r>
            <a:r>
              <a:rPr lang="ko-KR" altLang="en-US" dirty="0"/>
              <a:t> 통한 바코드 읽기로 </a:t>
            </a:r>
            <a:r>
              <a:rPr lang="ko-KR" altLang="en-US" dirty="0" err="1"/>
              <a:t>셀프결제</a:t>
            </a:r>
            <a:endParaRPr lang="en-US" altLang="ko-KR" dirty="0"/>
          </a:p>
          <a:p>
            <a:r>
              <a:rPr lang="ko-KR" altLang="en-US" dirty="0"/>
              <a:t>타 상품들의 보안을 위한 </a:t>
            </a:r>
            <a:r>
              <a:rPr lang="en-US" altLang="ko-KR" dirty="0"/>
              <a:t>CCTV</a:t>
            </a:r>
            <a:r>
              <a:rPr lang="ko-KR" altLang="en-US" dirty="0"/>
              <a:t> 기술</a:t>
            </a:r>
            <a:r>
              <a:rPr lang="en-US" altLang="ko-KR" dirty="0"/>
              <a:t>&amp;</a:t>
            </a:r>
            <a:r>
              <a:rPr lang="ko-KR" altLang="en-US" dirty="0"/>
              <a:t>비용이 큼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F4621A3-1435-9940-8D9C-817BA33DD0CD}"/>
              </a:ext>
            </a:extLst>
          </p:cNvPr>
          <p:cNvSpPr txBox="1">
            <a:spLocks/>
          </p:cNvSpPr>
          <p:nvPr/>
        </p:nvSpPr>
        <p:spPr>
          <a:xfrm>
            <a:off x="9786958" y="2233523"/>
            <a:ext cx="1823851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이마트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FE05D31-732A-2A47-A4B8-6B14E5498E46}"/>
              </a:ext>
            </a:extLst>
          </p:cNvPr>
          <p:cNvSpPr txBox="1">
            <a:spLocks/>
          </p:cNvSpPr>
          <p:nvPr/>
        </p:nvSpPr>
        <p:spPr>
          <a:xfrm>
            <a:off x="7950493" y="2926051"/>
            <a:ext cx="367293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신용카드 인증</a:t>
            </a:r>
            <a:endParaRPr lang="en-US" altLang="ko-KR" dirty="0"/>
          </a:p>
          <a:p>
            <a:r>
              <a:rPr lang="ko-KR" altLang="en-US" dirty="0"/>
              <a:t>체크카드 </a:t>
            </a:r>
            <a:r>
              <a:rPr lang="ko-KR" altLang="en-US" dirty="0" err="1"/>
              <a:t>사용인원</a:t>
            </a:r>
            <a:r>
              <a:rPr lang="ko-KR" altLang="en-US" dirty="0"/>
              <a:t> 대다수</a:t>
            </a:r>
            <a:endParaRPr lang="en-US" altLang="ko-KR" dirty="0"/>
          </a:p>
          <a:p>
            <a:r>
              <a:rPr lang="ko-KR" altLang="en-US" dirty="0"/>
              <a:t>카드 도용 방지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771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5BA5-AECF-2C4F-BD26-65D14F76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휴대폰 앱을 통한 성인인증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1A29-5DDE-C948-A068-183D62DF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통신사의 본인확인 시스템을 이용 본인인증 및 </a:t>
            </a:r>
            <a:r>
              <a:rPr lang="ko-KR" altLang="en-US" dirty="0" err="1"/>
              <a:t>지문등록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대다수가 가지고있는 스마트폰을 이용하기 때문에</a:t>
            </a:r>
            <a:r>
              <a:rPr lang="en-US" altLang="ko-KR" dirty="0"/>
              <a:t>,</a:t>
            </a:r>
            <a:r>
              <a:rPr lang="ko-KR" altLang="en-US" dirty="0"/>
              <a:t> 비용 발생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 err="1"/>
              <a:t>본인인증된</a:t>
            </a:r>
            <a:r>
              <a:rPr lang="ko-KR" altLang="en-US" dirty="0"/>
              <a:t> 핸드폰에 지문까지 등록되있어야하기 때문에 미성년자의 악용 차단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NFC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활용한 자판기와 스마트폰의 통신</a:t>
            </a:r>
          </a:p>
        </p:txBody>
      </p:sp>
    </p:spTree>
    <p:extLst>
      <p:ext uri="{BB962C8B-B14F-4D97-AF65-F5344CB8AC3E}">
        <p14:creationId xmlns:p14="http://schemas.microsoft.com/office/powerpoint/2010/main" val="3198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719-97A8-194A-8423-AC6BCD07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5925-9AE6-5746-B596-233BC8A1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아이디어 구상</a:t>
            </a:r>
            <a:endParaRPr lang="en-US" altLang="ko-KR" dirty="0"/>
          </a:p>
          <a:p>
            <a:r>
              <a:rPr lang="ko-KR" altLang="en-US" dirty="0"/>
              <a:t>문제점 인식</a:t>
            </a:r>
            <a:endParaRPr lang="en-US" altLang="ko-KR" dirty="0"/>
          </a:p>
          <a:p>
            <a:r>
              <a:rPr lang="ko-KR" altLang="en-US" dirty="0"/>
              <a:t>해결방안 모색 및 요구 기술 조사</a:t>
            </a:r>
            <a:endParaRPr lang="en-US" altLang="ko-KR" dirty="0"/>
          </a:p>
          <a:p>
            <a:r>
              <a:rPr lang="en-US" altLang="ko-KR" dirty="0"/>
              <a:t>SW/HW </a:t>
            </a:r>
            <a:r>
              <a:rPr lang="ko-KR" altLang="en-US" dirty="0"/>
              <a:t>요구사항 조사</a:t>
            </a:r>
            <a:endParaRPr lang="en-US" altLang="ko-KR" dirty="0"/>
          </a:p>
          <a:p>
            <a:r>
              <a:rPr lang="ko-KR" altLang="en-US" dirty="0"/>
              <a:t>어플리케이션 및 </a:t>
            </a:r>
            <a:r>
              <a:rPr lang="en-US" altLang="ko-KR" dirty="0"/>
              <a:t>Shell Script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하드웨어 연결 및 </a:t>
            </a:r>
            <a:r>
              <a:rPr lang="en-US" altLang="ko-KR" dirty="0"/>
              <a:t>Test</a:t>
            </a:r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654F-FEA8-D544-980B-99A4137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771E8B-5733-F046-BF0B-5A1E8A7EC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73521"/>
              </p:ext>
            </p:extLst>
          </p:nvPr>
        </p:nvGraphicFramePr>
        <p:xfrm>
          <a:off x="581025" y="2181225"/>
          <a:ext cx="11029950" cy="3260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642679108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62802077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107009865"/>
                    </a:ext>
                  </a:extLst>
                </a:gridCol>
              </a:tblGrid>
              <a:tr h="1086977"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업무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상세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1026"/>
                  </a:ext>
                </a:extLst>
              </a:tr>
              <a:tr h="10869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ko-KR" altLang="en-US" dirty="0"/>
                        <a:t>김영훈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및 </a:t>
                      </a:r>
                      <a:r>
                        <a:rPr lang="en-US" altLang="ko-KR" dirty="0"/>
                        <a:t>NFC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NDEF</a:t>
                      </a:r>
                      <a:r>
                        <a:rPr lang="ko-KR" altLang="en-US" dirty="0"/>
                        <a:t> 파일 전송방식 구현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담배 자판기 재현 </a:t>
                      </a:r>
                      <a:r>
                        <a:rPr lang="en-US" altLang="ko-KR" dirty="0"/>
                        <a:t>GUI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NFC reader </a:t>
                      </a:r>
                      <a:r>
                        <a:rPr lang="ko-KR" altLang="en-US" dirty="0"/>
                        <a:t>구현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79423"/>
                  </a:ext>
                </a:extLst>
              </a:tr>
              <a:tr h="108697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ko-KR" altLang="en-US" dirty="0" err="1"/>
                        <a:t>김혁진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안드로이드 어플리케이션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본인인증 구현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 err="1"/>
                        <a:t>지문등록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8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5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5BA5-AECF-2C4F-BD26-65D14F7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dirty="0"/>
              <a:t>시스템 구성도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22A8C62-BCAF-944D-B1EF-0637B1D3F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816" y="4463600"/>
            <a:ext cx="1449710" cy="1449710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68FA3F-A55A-5D47-9673-B0BB1BEF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498" y="2446367"/>
            <a:ext cx="4034465" cy="40344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D2FD8DE-24E1-6242-8A59-B4147F0BA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34" y="4783227"/>
            <a:ext cx="1013800" cy="1013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565A73-A02E-F44F-92AA-71A18F37D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219274" y="4783227"/>
            <a:ext cx="1011368" cy="10113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1BCDA48-B727-C14C-8F80-194A6032C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4" y="3300862"/>
            <a:ext cx="2839406" cy="2839406"/>
          </a:xfrm>
          <a:prstGeom prst="rect">
            <a:avLst/>
          </a:prstGeom>
        </p:spPr>
      </p:pic>
      <p:sp>
        <p:nvSpPr>
          <p:cNvPr id="3" name="Bent Arrow 2">
            <a:extLst>
              <a:ext uri="{FF2B5EF4-FFF2-40B4-BE49-F238E27FC236}">
                <a16:creationId xmlns:a16="http://schemas.microsoft.com/office/drawing/2014/main" id="{1213D8D0-0F17-F448-B968-53DC56A3D242}"/>
              </a:ext>
            </a:extLst>
          </p:cNvPr>
          <p:cNvSpPr/>
          <p:nvPr/>
        </p:nvSpPr>
        <p:spPr>
          <a:xfrm rot="5400000">
            <a:off x="2973129" y="3013719"/>
            <a:ext cx="920791" cy="1751353"/>
          </a:xfrm>
          <a:prstGeom prst="bentArrow">
            <a:avLst>
              <a:gd name="adj1" fmla="val 16078"/>
              <a:gd name="adj2" fmla="val 15470"/>
              <a:gd name="adj3" fmla="val 19984"/>
              <a:gd name="adj4" fmla="val 29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88273-5899-754B-8DA2-E5C483ED1B52}"/>
              </a:ext>
            </a:extLst>
          </p:cNvPr>
          <p:cNvSpPr txBox="1"/>
          <p:nvPr/>
        </p:nvSpPr>
        <p:spPr>
          <a:xfrm>
            <a:off x="2706402" y="276661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본인인증정보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지문등록</a:t>
            </a:r>
            <a:endParaRPr lang="en-US" sz="14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1EF4603-C926-7A4C-9D6E-30D17163D218}"/>
              </a:ext>
            </a:extLst>
          </p:cNvPr>
          <p:cNvSpPr/>
          <p:nvPr/>
        </p:nvSpPr>
        <p:spPr>
          <a:xfrm rot="10800000">
            <a:off x="2218507" y="5517369"/>
            <a:ext cx="1325153" cy="235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40400-328E-7848-B145-23A3809A9C6C}"/>
              </a:ext>
            </a:extLst>
          </p:cNvPr>
          <p:cNvSpPr txBox="1"/>
          <p:nvPr/>
        </p:nvSpPr>
        <p:spPr>
          <a:xfrm>
            <a:off x="2156841" y="5964457"/>
            <a:ext cx="1473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인증정보</a:t>
            </a:r>
            <a:r>
              <a:rPr lang="ko-KR" altLang="en-US" sz="1400" dirty="0"/>
              <a:t> 확인</a:t>
            </a:r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 자판기 </a:t>
            </a:r>
            <a:r>
              <a:rPr lang="ko-KR" altLang="en-US" sz="1400" dirty="0" err="1"/>
              <a:t>이용시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지문요구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6C844-D938-8441-BBCD-9F92A0D33AA6}"/>
              </a:ext>
            </a:extLst>
          </p:cNvPr>
          <p:cNvSpPr txBox="1"/>
          <p:nvPr/>
        </p:nvSpPr>
        <p:spPr>
          <a:xfrm>
            <a:off x="5332716" y="4434891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NFC</a:t>
            </a:r>
            <a:r>
              <a:rPr lang="ko-KR" altLang="en-US" dirty="0"/>
              <a:t> 통신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961E82-B826-B948-8F92-B7BA2F42C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334" y="4783227"/>
            <a:ext cx="1162775" cy="1162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FC503F-BDE3-2F48-BE29-43D9A865E48A}"/>
              </a:ext>
            </a:extLst>
          </p:cNvPr>
          <p:cNvSpPr txBox="1"/>
          <p:nvPr/>
        </p:nvSpPr>
        <p:spPr>
          <a:xfrm>
            <a:off x="7230642" y="5946002"/>
            <a:ext cx="1359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NDEF</a:t>
            </a:r>
            <a:r>
              <a:rPr lang="ko-KR" altLang="en-US" sz="1400" dirty="0"/>
              <a:t> 분석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UID </a:t>
            </a:r>
            <a:r>
              <a:rPr lang="ko-KR" altLang="en-US" sz="1400" dirty="0"/>
              <a:t>및 </a:t>
            </a:r>
            <a:r>
              <a:rPr lang="ko-KR" altLang="en-US" sz="1400" dirty="0" err="1"/>
              <a:t>인증정보</a:t>
            </a:r>
            <a:r>
              <a:rPr lang="ko-KR" altLang="en-US" sz="1400" dirty="0"/>
              <a:t> 확인</a:t>
            </a:r>
            <a:endParaRPr lang="en-US" sz="1400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1EE091B-BE09-F84D-883F-9C04999E8E14}"/>
              </a:ext>
            </a:extLst>
          </p:cNvPr>
          <p:cNvSpPr/>
          <p:nvPr/>
        </p:nvSpPr>
        <p:spPr>
          <a:xfrm>
            <a:off x="8466110" y="5284778"/>
            <a:ext cx="761998" cy="23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B288D3-B723-3F4B-A482-1F6C742E6874}"/>
              </a:ext>
            </a:extLst>
          </p:cNvPr>
          <p:cNvSpPr txBox="1"/>
          <p:nvPr/>
        </p:nvSpPr>
        <p:spPr>
          <a:xfrm>
            <a:off x="8304774" y="4915446"/>
            <a:ext cx="147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사용허가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2762F-A476-A547-B6B0-CF2363090F5B}"/>
              </a:ext>
            </a:extLst>
          </p:cNvPr>
          <p:cNvSpPr txBox="1"/>
          <p:nvPr/>
        </p:nvSpPr>
        <p:spPr>
          <a:xfrm>
            <a:off x="4263785" y="5878658"/>
            <a:ext cx="259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인증 </a:t>
            </a:r>
            <a:r>
              <a:rPr lang="ko-KR" altLang="en-US" sz="1400" dirty="0" err="1"/>
              <a:t>성공시</a:t>
            </a:r>
            <a:endParaRPr lang="en-US" altLang="ko-KR" sz="1400" dirty="0"/>
          </a:p>
          <a:p>
            <a:r>
              <a:rPr lang="en-US" sz="1400" dirty="0"/>
              <a:t>NDEF</a:t>
            </a:r>
            <a:r>
              <a:rPr lang="ko-KR" altLang="en-US" sz="1400" dirty="0"/>
              <a:t> 정보 생성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177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5D9B-99FA-414B-BF86-7408B657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dirty="0"/>
              <a:t>어플리케이션 화면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231DE-300D-8741-A2E8-AB0239CCD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943" y="2065283"/>
            <a:ext cx="3504111" cy="484718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F9EDBF6-D8E9-C14E-BD21-0C76DF3A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8" y="2065283"/>
            <a:ext cx="3504111" cy="479271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C181739-EE59-0746-9660-15F7C00F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697" y="2065283"/>
            <a:ext cx="3504111" cy="48471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B4AF3A-9889-F94A-87DB-0ADD792D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89099" y="5017298"/>
            <a:ext cx="1013800" cy="1013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6AD4C0-0811-0C48-922D-A6FBDBA6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280908" y="5017298"/>
            <a:ext cx="1013800" cy="1013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B5BE31-415C-3C4A-B7AA-82C6CB3192A9}"/>
              </a:ext>
            </a:extLst>
          </p:cNvPr>
          <p:cNvSpPr txBox="1"/>
          <p:nvPr/>
        </p:nvSpPr>
        <p:spPr>
          <a:xfrm>
            <a:off x="1391555" y="29227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A52EA-099B-4541-8976-B5B4A175DC55}"/>
              </a:ext>
            </a:extLst>
          </p:cNvPr>
          <p:cNvSpPr txBox="1"/>
          <p:nvPr/>
        </p:nvSpPr>
        <p:spPr>
          <a:xfrm>
            <a:off x="1066129" y="3812774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주민번호 앞자리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B215A-EC78-7745-AFDE-7D0B636B164C}"/>
              </a:ext>
            </a:extLst>
          </p:cNvPr>
          <p:cNvSpPr/>
          <p:nvPr/>
        </p:nvSpPr>
        <p:spPr>
          <a:xfrm>
            <a:off x="1160724" y="4194306"/>
            <a:ext cx="579498" cy="286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4A9EB8-A868-3643-994A-186708D13C95}"/>
              </a:ext>
            </a:extLst>
          </p:cNvPr>
          <p:cNvSpPr/>
          <p:nvPr/>
        </p:nvSpPr>
        <p:spPr>
          <a:xfrm>
            <a:off x="2112537" y="4200070"/>
            <a:ext cx="676091" cy="280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_</a:t>
            </a:r>
            <a:r>
              <a:rPr lang="en-US" altLang="ko-KR" sz="1000" dirty="0" err="1"/>
              <a:t>xxxxxx</a:t>
            </a:r>
            <a:endParaRPr lang="en-US" sz="1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A88363-A05C-9145-887E-3C2609161578}"/>
              </a:ext>
            </a:extLst>
          </p:cNvPr>
          <p:cNvCxnSpPr/>
          <p:nvPr/>
        </p:nvCxnSpPr>
        <p:spPr>
          <a:xfrm>
            <a:off x="1834814" y="4338880"/>
            <a:ext cx="16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736BE2-FE4E-6247-B7DD-6FCB06C40222}"/>
              </a:ext>
            </a:extLst>
          </p:cNvPr>
          <p:cNvSpPr txBox="1"/>
          <p:nvPr/>
        </p:nvSpPr>
        <p:spPr>
          <a:xfrm>
            <a:off x="1069464" y="461877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통신사선택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AC01B-B68D-6A4C-AB7D-5826D8260B87}"/>
              </a:ext>
            </a:extLst>
          </p:cNvPr>
          <p:cNvSpPr/>
          <p:nvPr/>
        </p:nvSpPr>
        <p:spPr>
          <a:xfrm>
            <a:off x="1160723" y="4953735"/>
            <a:ext cx="674091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39DACF-5AAD-4142-9789-E4D6C7794D8E}"/>
              </a:ext>
            </a:extLst>
          </p:cNvPr>
          <p:cNvSpPr/>
          <p:nvPr/>
        </p:nvSpPr>
        <p:spPr>
          <a:xfrm>
            <a:off x="1497768" y="5663184"/>
            <a:ext cx="952814" cy="323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인증하기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B300D-F5CC-9D45-9FC6-15010285DD51}"/>
              </a:ext>
            </a:extLst>
          </p:cNvPr>
          <p:cNvSpPr txBox="1"/>
          <p:nvPr/>
        </p:nvSpPr>
        <p:spPr>
          <a:xfrm>
            <a:off x="5494903" y="3059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지문 등록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9C66B-0417-AE4A-9D30-CA3F9D9A35AF}"/>
              </a:ext>
            </a:extLst>
          </p:cNvPr>
          <p:cNvSpPr txBox="1"/>
          <p:nvPr/>
        </p:nvSpPr>
        <p:spPr>
          <a:xfrm>
            <a:off x="5264614" y="4340679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등록을 원하시는 손의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지문을 </a:t>
            </a:r>
            <a:r>
              <a:rPr lang="ko-KR" altLang="en-US" sz="1200" dirty="0" err="1">
                <a:solidFill>
                  <a:srgbClr val="FF0000"/>
                </a:solidFill>
              </a:rPr>
              <a:t>접촉하여주세요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976D3F-E849-8340-A1AB-68D88DB2312D}"/>
              </a:ext>
            </a:extLst>
          </p:cNvPr>
          <p:cNvSpPr/>
          <p:nvPr/>
        </p:nvSpPr>
        <p:spPr>
          <a:xfrm>
            <a:off x="843019" y="1868086"/>
            <a:ext cx="2118505" cy="417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본인인증 및 회원가입</a:t>
            </a:r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09D990-007E-994E-97C8-3EF0131B37F8}"/>
              </a:ext>
            </a:extLst>
          </p:cNvPr>
          <p:cNvSpPr/>
          <p:nvPr/>
        </p:nvSpPr>
        <p:spPr>
          <a:xfrm>
            <a:off x="5036745" y="1869864"/>
            <a:ext cx="2118505" cy="417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지문 등록</a:t>
            </a:r>
            <a:endParaRPr lang="en-US" sz="1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FCF5C64-D7C2-0E45-BEE3-FD846BBBB281}"/>
              </a:ext>
            </a:extLst>
          </p:cNvPr>
          <p:cNvSpPr/>
          <p:nvPr/>
        </p:nvSpPr>
        <p:spPr>
          <a:xfrm>
            <a:off x="8799499" y="1851246"/>
            <a:ext cx="2118505" cy="417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담배 자판기 </a:t>
            </a:r>
            <a:r>
              <a:rPr lang="ko-KR" altLang="en-US" sz="1400" dirty="0" err="1"/>
              <a:t>이용시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71ACA-B4BA-4A4A-A68C-01DBEDA08146}"/>
              </a:ext>
            </a:extLst>
          </p:cNvPr>
          <p:cNvSpPr txBox="1"/>
          <p:nvPr/>
        </p:nvSpPr>
        <p:spPr>
          <a:xfrm>
            <a:off x="9201750" y="30596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자판기 사용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41C0B3-80A1-594E-9C2E-C1E6F95514C6}"/>
              </a:ext>
            </a:extLst>
          </p:cNvPr>
          <p:cNvSpPr txBox="1"/>
          <p:nvPr/>
        </p:nvSpPr>
        <p:spPr>
          <a:xfrm>
            <a:off x="8954497" y="4415534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등록한 손의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지문을 </a:t>
            </a:r>
            <a:r>
              <a:rPr lang="ko-KR" altLang="en-US" sz="1200" dirty="0" err="1">
                <a:solidFill>
                  <a:srgbClr val="FF0000"/>
                </a:solidFill>
              </a:rPr>
              <a:t>접촉하여주세요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6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9D-CE77-7A4C-AD4F-904533E6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담배 판매 재현 시스템 화면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543E3-BCB5-BF46-853B-7FE6E1A3F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52" y="1998512"/>
            <a:ext cx="4859488" cy="4859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04060-D6BB-DD46-A538-D49DF508BFCF}"/>
              </a:ext>
            </a:extLst>
          </p:cNvPr>
          <p:cNvSpPr txBox="1"/>
          <p:nvPr/>
        </p:nvSpPr>
        <p:spPr>
          <a:xfrm>
            <a:off x="1822395" y="195553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5238B-A0DA-F24D-B49F-E96E4D7A0B8C}"/>
              </a:ext>
            </a:extLst>
          </p:cNvPr>
          <p:cNvSpPr txBox="1"/>
          <p:nvPr/>
        </p:nvSpPr>
        <p:spPr>
          <a:xfrm>
            <a:off x="3409842" y="1955536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12A91-4BEE-2F45-8CF4-A5CD220E9414}"/>
              </a:ext>
            </a:extLst>
          </p:cNvPr>
          <p:cNvSpPr txBox="1"/>
          <p:nvPr/>
        </p:nvSpPr>
        <p:spPr>
          <a:xfrm>
            <a:off x="2178583" y="226654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8261E-50B2-6B4B-B70E-86E8E6555206}"/>
              </a:ext>
            </a:extLst>
          </p:cNvPr>
          <p:cNvSpPr txBox="1"/>
          <p:nvPr/>
        </p:nvSpPr>
        <p:spPr>
          <a:xfrm>
            <a:off x="2625575" y="195553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8E96D-9349-A344-9154-1561ECE16213}"/>
              </a:ext>
            </a:extLst>
          </p:cNvPr>
          <p:cNvSpPr txBox="1"/>
          <p:nvPr/>
        </p:nvSpPr>
        <p:spPr>
          <a:xfrm>
            <a:off x="403098" y="42282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F1460-A16C-D940-A12F-E94FDBF8E715}"/>
              </a:ext>
            </a:extLst>
          </p:cNvPr>
          <p:cNvSpPr txBox="1"/>
          <p:nvPr/>
        </p:nvSpPr>
        <p:spPr>
          <a:xfrm>
            <a:off x="403098" y="32289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F830F0-621C-6942-BB7C-4CD51813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76" y="1998512"/>
            <a:ext cx="5341523" cy="4688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8C25EB-7201-4E46-95C7-35104785F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236" y="4228198"/>
            <a:ext cx="2184400" cy="1854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CC94A3-5673-F142-A985-2272BF63D984}"/>
              </a:ext>
            </a:extLst>
          </p:cNvPr>
          <p:cNvSpPr txBox="1"/>
          <p:nvPr/>
        </p:nvSpPr>
        <p:spPr>
          <a:xfrm>
            <a:off x="7255297" y="3446668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원하시는 </a:t>
            </a:r>
            <a:r>
              <a:rPr lang="ko-KR" altLang="en-US" dirty="0" err="1"/>
              <a:t>품목번호를</a:t>
            </a:r>
            <a:endParaRPr lang="en-US" altLang="ko-KR" dirty="0"/>
          </a:p>
          <a:p>
            <a:r>
              <a:rPr lang="ko-KR" altLang="en-US" dirty="0"/>
              <a:t>눌러주세요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E86E9F3-C941-3846-8176-D68722905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66295"/>
              </p:ext>
            </p:extLst>
          </p:nvPr>
        </p:nvGraphicFramePr>
        <p:xfrm>
          <a:off x="6439861" y="4228200"/>
          <a:ext cx="886375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375">
                  <a:extLst>
                    <a:ext uri="{9D8B030D-6E8A-4147-A177-3AD203B41FA5}">
                      <a16:colId xmlns:a16="http://schemas.microsoft.com/office/drawing/2014/main" val="4184871461"/>
                    </a:ext>
                  </a:extLst>
                </a:gridCol>
              </a:tblGrid>
              <a:tr h="61806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798067"/>
                  </a:ext>
                </a:extLst>
              </a:tr>
              <a:tr h="61806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7238"/>
                  </a:ext>
                </a:extLst>
              </a:tr>
              <a:tr h="61806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239473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C4DBA23-65A6-1D4E-ADBC-4D70BBEA3122}"/>
              </a:ext>
            </a:extLst>
          </p:cNvPr>
          <p:cNvSpPr/>
          <p:nvPr/>
        </p:nvSpPr>
        <p:spPr>
          <a:xfrm>
            <a:off x="9822426" y="4735848"/>
            <a:ext cx="1017639" cy="40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24FA61-916D-FA42-BBDC-1C59CCD7AAD6}"/>
              </a:ext>
            </a:extLst>
          </p:cNvPr>
          <p:cNvSpPr/>
          <p:nvPr/>
        </p:nvSpPr>
        <p:spPr>
          <a:xfrm>
            <a:off x="9842992" y="5735239"/>
            <a:ext cx="1017639" cy="40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1B47BD-6BEA-FB4B-8677-5C27BB28A884}"/>
              </a:ext>
            </a:extLst>
          </p:cNvPr>
          <p:cNvSpPr txBox="1"/>
          <p:nvPr/>
        </p:nvSpPr>
        <p:spPr>
          <a:xfrm>
            <a:off x="9777247" y="4342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품목번호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218FA6-D7F7-8140-86D7-0970DB4E07BA}"/>
              </a:ext>
            </a:extLst>
          </p:cNvPr>
          <p:cNvSpPr txBox="1"/>
          <p:nvPr/>
        </p:nvSpPr>
        <p:spPr>
          <a:xfrm>
            <a:off x="10028645" y="52771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수량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4A8DF-85A8-474C-A61B-5E4B60C1784E}"/>
              </a:ext>
            </a:extLst>
          </p:cNvPr>
          <p:cNvSpPr txBox="1"/>
          <p:nvPr/>
        </p:nvSpPr>
        <p:spPr>
          <a:xfrm>
            <a:off x="5332716" y="4434891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NFC</a:t>
            </a:r>
            <a:r>
              <a:rPr lang="ko-KR" altLang="en-US" dirty="0"/>
              <a:t> 통신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695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364</Words>
  <Application>Microsoft Macintosh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휴먼매직체</vt:lpstr>
      <vt:lpstr>Gill Sans MT</vt:lpstr>
      <vt:lpstr>Wingdings 2</vt:lpstr>
      <vt:lpstr>Dividend</vt:lpstr>
      <vt:lpstr>휴대폰 지문 인증을 통한 담배 자판기</vt:lpstr>
      <vt:lpstr>스마트 편의점 도입과 해결되지 않은 문제</vt:lpstr>
      <vt:lpstr>현 편의점들의 해결방안</vt:lpstr>
      <vt:lpstr>휴대폰 앱을 통한 성인인증</vt:lpstr>
      <vt:lpstr>진행과정</vt:lpstr>
      <vt:lpstr>업무 분담</vt:lpstr>
      <vt:lpstr>시스템 구성도</vt:lpstr>
      <vt:lpstr>어플리케이션 화면</vt:lpstr>
      <vt:lpstr>담배 판매 재현 시스템 화면</vt:lpstr>
      <vt:lpstr>시스템 흐름도</vt:lpstr>
      <vt:lpstr>개발 환경 및 설명</vt:lpstr>
      <vt:lpstr>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휴대폰 지문 인증을 통한 담배 자판기</dc:title>
  <dc:creator>YoungHoon Kim</dc:creator>
  <cp:lastModifiedBy>YoungHoon Kim</cp:lastModifiedBy>
  <cp:revision>8</cp:revision>
  <dcterms:created xsi:type="dcterms:W3CDTF">2018-11-21T05:51:20Z</dcterms:created>
  <dcterms:modified xsi:type="dcterms:W3CDTF">2018-11-21T08:33:11Z</dcterms:modified>
</cp:coreProperties>
</file>