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145708750" r:id="rId5"/>
    <p:sldId id="2147482192" r:id="rId6"/>
    <p:sldId id="2147482191" r:id="rId7"/>
    <p:sldId id="2147482193" r:id="rId8"/>
    <p:sldId id="2147482194" r:id="rId9"/>
    <p:sldId id="2147482196" r:id="rId10"/>
    <p:sldId id="2147482197" r:id="rId11"/>
    <p:sldId id="2147482195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BC6F2B-B898-E3AE-7FA7-398C69DCAF9F}" name="Jason Ge" initials="" userId="S::Jason.Ge@prudential.com.cn::fd611a83-b73c-4f40-9bdc-2be377d8b014" providerId="AD"/>
  <p188:author id="{DD6C604B-C7AC-96FC-9BF7-79DA1A7C268B}" name="Young Chen （陈丽芳）" initials="Y（" userId="S::young.chen@prudential.com.cn::03c2a760-d114-413a-ba80-1c98619977b8" providerId="AD"/>
  <p188:author id="{23010F92-4B05-B702-44F8-37AE62468C70}" name="Young Chen （陈丽芳）" initials="" userId="S::Young.Chen@prudential.com.cn::03c2a760-d114-413a-ba80-1c98619977b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197B08"/>
    <a:srgbClr val="3398D2"/>
    <a:srgbClr val="009637"/>
    <a:srgbClr val="000000"/>
    <a:srgbClr val="78E300"/>
    <a:srgbClr val="EE1A2E"/>
    <a:srgbClr val="92D05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81674"/>
  </p:normalViewPr>
  <p:slideViewPr>
    <p:cSldViewPr snapToGrid="0">
      <p:cViewPr varScale="1">
        <p:scale>
          <a:sx n="65" d="100"/>
          <a:sy n="65" d="100"/>
        </p:scale>
        <p:origin x="9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244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chemeClr val="bg1">
                    <a:lumMod val="85000"/>
                  </a:schemeClr>
                </a:solidFill>
                <a:effectLst/>
                <a:latin typeface="-apple-system"/>
              </a:rPr>
              <a:t>(SCQA framework)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09605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chemeClr val="bg1">
                    <a:lumMod val="85000"/>
                  </a:schemeClr>
                </a:solidFill>
                <a:effectLst/>
                <a:latin typeface="-apple-system"/>
              </a:rPr>
              <a:t>Pyramid Framework</a:t>
            </a:r>
          </a:p>
          <a:p>
            <a:r>
              <a:rPr lang="en-US" sz="2400" b="1" i="0" dirty="0">
                <a:solidFill>
                  <a:schemeClr val="bg1">
                    <a:lumMod val="85000"/>
                  </a:schemeClr>
                </a:solidFill>
                <a:effectLst/>
                <a:latin typeface="-apple-system"/>
              </a:rPr>
              <a:t>Main idea: </a:t>
            </a:r>
            <a:r>
              <a:rPr lang="en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new feature works in a simple and smart way, by allowing users to choose, view, track, and manage their mutual fund investments through our platform</a:t>
            </a:r>
            <a:r>
              <a:rPr lang="en-CN" dirty="0">
                <a:effectLst/>
              </a:rPr>
              <a:t> </a:t>
            </a:r>
          </a:p>
          <a:p>
            <a:r>
              <a:rPr lang="en-CN" dirty="0">
                <a:effectLst/>
              </a:rPr>
              <a:t>Supporting idea: 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3612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3047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5.emf"/><Relationship Id="rId4" Type="http://schemas.openxmlformats.org/officeDocument/2006/relationships/tags" Target="../tags/tag4.xml"/><Relationship Id="rId9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of presentation"/>
          <p:cNvSpPr txBox="1">
            <a:spLocks noGrp="1"/>
          </p:cNvSpPr>
          <p:nvPr>
            <p:ph type="body" sz="quarter" idx="21"/>
          </p:nvPr>
        </p:nvSpPr>
        <p:spPr>
          <a:xfrm>
            <a:off x="1320800" y="5689599"/>
            <a:ext cx="11392273" cy="137160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defTabSz="825500">
              <a:spcBef>
                <a:spcPts val="0"/>
              </a:spcBef>
              <a:buClrTx/>
              <a:buSzTx/>
              <a:buNone/>
              <a:defRPr sz="8400">
                <a:solidFill>
                  <a:srgbClr val="ED1B2E"/>
                </a:solidFill>
                <a:latin typeface="SF Pro Text Heavy"/>
                <a:ea typeface="SF Pro Text Heavy"/>
                <a:cs typeface="SF Pro Text Heavy"/>
                <a:sym typeface="SF Pro Text Heavy"/>
              </a:defRPr>
            </a:lvl1pPr>
          </a:lstStyle>
          <a:p>
            <a:r>
              <a:t>Title of presentation</a:t>
            </a:r>
          </a:p>
        </p:txBody>
      </p:sp>
      <p:sp>
        <p:nvSpPr>
          <p:cNvPr id="28" name="Subtitle"/>
          <p:cNvSpPr txBox="1">
            <a:spLocks noGrp="1"/>
          </p:cNvSpPr>
          <p:nvPr>
            <p:ph type="body" sz="quarter" idx="22"/>
          </p:nvPr>
        </p:nvSpPr>
        <p:spPr>
          <a:xfrm>
            <a:off x="1320800" y="7213600"/>
            <a:ext cx="3336132" cy="106680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333333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lvl1pPr>
          </a:lstStyle>
          <a:p>
            <a:r>
              <a:t>Subtitle</a:t>
            </a:r>
          </a:p>
        </p:txBody>
      </p:sp>
      <p:sp>
        <p:nvSpPr>
          <p:cNvPr id="29" name="Owner   01 Jan 2021"/>
          <p:cNvSpPr txBox="1">
            <a:spLocks noGrp="1"/>
          </p:cNvSpPr>
          <p:nvPr>
            <p:ph type="body" sz="quarter" idx="23"/>
          </p:nvPr>
        </p:nvSpPr>
        <p:spPr>
          <a:xfrm>
            <a:off x="1320800" y="12395200"/>
            <a:ext cx="3536306" cy="4699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defTabSz="825500">
              <a:spcBef>
                <a:spcPts val="0"/>
              </a:spcBef>
              <a:buClrTx/>
              <a:buSzTx/>
              <a:buNone/>
              <a:defRPr sz="2400" cap="all">
                <a:solidFill>
                  <a:srgbClr val="333333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t>Owner   01 Jan 2021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320800" y="914400"/>
            <a:ext cx="17746055" cy="1270000"/>
          </a:xfrm>
          <a:prstGeom prst="rect">
            <a:avLst/>
          </a:prstGeom>
        </p:spPr>
        <p:txBody>
          <a:bodyPr anchor="ctr"/>
          <a:lstStyle>
            <a:lvl1pPr algn="l">
              <a:defRPr sz="6400" spc="-192">
                <a:solidFill>
                  <a:srgbClr val="333333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lvl1pPr>
          </a:lstStyle>
          <a:p>
            <a:r>
              <a:t>Slide Title</a:t>
            </a:r>
          </a:p>
        </p:txBody>
      </p:sp>
      <p:pic>
        <p:nvPicPr>
          <p:cNvPr id="53" name="Image" descr="Image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1956" y="1016000"/>
            <a:ext cx="2786270" cy="488879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uperM_1.jpeg"/>
          <p:cNvSpPr>
            <a:spLocks noGrp="1"/>
          </p:cNvSpPr>
          <p:nvPr>
            <p:ph type="pic" sz="half" idx="21"/>
          </p:nvPr>
        </p:nvSpPr>
        <p:spPr>
          <a:xfrm>
            <a:off x="12192000" y="6836611"/>
            <a:ext cx="12250786" cy="81952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john-cameron--gq7GtX3fLc-unsplash.jpg"/>
          <p:cNvSpPr>
            <a:spLocks noGrp="1"/>
          </p:cNvSpPr>
          <p:nvPr>
            <p:ph type="pic" sz="half" idx="22"/>
          </p:nvPr>
        </p:nvSpPr>
        <p:spPr>
          <a:xfrm>
            <a:off x="12192000" y="-1150474"/>
            <a:ext cx="12192000" cy="9146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pic>
        <p:nvPicPr>
          <p:cNvPr id="85" name="zgc1993-GBeaKfqBfzA-unsplash.jpg" descr="zgc1993-GBeaKfqBfzA-unsplash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8001" y="-3251"/>
            <a:ext cx="12230143" cy="13722502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ext"/>
          <p:cNvSpPr txBox="1"/>
          <p:nvPr/>
        </p:nvSpPr>
        <p:spPr>
          <a:xfrm>
            <a:off x="22741293" y="12395200"/>
            <a:ext cx="297866" cy="46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ctr">
              <a:defRPr sz="2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7" name="Image" descr="Imag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0000" y="1016000"/>
            <a:ext cx="2713888" cy="476179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74F9-A052-4B8D-AA58-E0E8DED9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FD56-B83A-4048-8DDA-6082768A3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7BB14-6890-43BE-8256-1902F09E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88D1-0864-4CB2-A08A-148CF07E71E4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3561-3864-426D-91D0-EAB1FDF2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B52C7-AFC6-4874-A3F6-D23E3BE2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7641" y="13106961"/>
            <a:ext cx="436018" cy="441146"/>
          </a:xfrm>
        </p:spPr>
        <p:txBody>
          <a:bodyPr/>
          <a:lstStyle/>
          <a:p>
            <a:fld id="{5B41D6A6-FFB2-436F-AD9B-EE06840A3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1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4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76700099"/>
              </p:ext>
            </p:ext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17500" cy="31750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600"/>
              </a:spcAft>
            </a:pPr>
            <a:endParaRPr lang="en-US" sz="50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09470" y="1275443"/>
            <a:ext cx="20439536" cy="49244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b="0" baseline="0" dirty="0">
                <a:solidFill>
                  <a:schemeClr val="accent1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22625051" y="12997508"/>
            <a:ext cx="65100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1221488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1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1221488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109471" y="13003339"/>
            <a:ext cx="14555722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160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1109470" y="83195"/>
            <a:ext cx="7686676" cy="246222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6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1109472" y="344425"/>
            <a:ext cx="20439536" cy="76944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302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.png" descr="b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6746" y="533400"/>
            <a:ext cx="18770601" cy="13182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ternal information…"/>
          <p:cNvSpPr txBox="1"/>
          <p:nvPr/>
        </p:nvSpPr>
        <p:spPr>
          <a:xfrm>
            <a:off x="1320800" y="1035049"/>
            <a:ext cx="385569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cap="all">
                <a:solidFill>
                  <a:srgbClr val="858585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pPr>
            <a:r>
              <a:t>Internal information</a:t>
            </a:r>
          </a:p>
          <a:p>
            <a:pPr>
              <a:defRPr cap="all">
                <a:solidFill>
                  <a:srgbClr val="858585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pPr>
            <a:r>
              <a:t>Do not spread out</a:t>
            </a:r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1956" y="1016000"/>
            <a:ext cx="2786270" cy="48887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defRPr sz="2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5" r:id="rId3"/>
    <p:sldLayoutId id="2147483657" r:id="rId4"/>
    <p:sldLayoutId id="2147483658" r:id="rId5"/>
    <p:sldLayoutId id="2147483661" r:id="rId6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olicy &amp; Product Services"/>
          <p:cNvSpPr txBox="1">
            <a:spLocks noGrp="1"/>
          </p:cNvSpPr>
          <p:nvPr>
            <p:ph type="body" sz="quarter" idx="21"/>
          </p:nvPr>
        </p:nvSpPr>
        <p:spPr>
          <a:xfrm>
            <a:off x="431114" y="5278081"/>
            <a:ext cx="19678464" cy="1764586"/>
          </a:xfrm>
          <a:prstGeom prst="rect">
            <a:avLst/>
          </a:prstGeom>
        </p:spPr>
        <p:txBody>
          <a:bodyPr/>
          <a:lstStyle/>
          <a:p>
            <a:r>
              <a:rPr lang="en-US" sz="6000" b="1" i="0" dirty="0">
                <a:solidFill>
                  <a:srgbClr val="FF0000"/>
                </a:solidFill>
                <a:effectLst/>
                <a:latin typeface="-apple-system"/>
              </a:rPr>
              <a:t>New Feature Rollout Demo </a:t>
            </a:r>
            <a:r>
              <a:rPr lang="en-US" sz="6000" b="1" dirty="0">
                <a:solidFill>
                  <a:srgbClr val="FF0000"/>
                </a:solidFill>
                <a:latin typeface="-apple-system"/>
              </a:rPr>
              <a:t>- Mutual Fund Investment Option</a:t>
            </a:r>
            <a:endParaRPr lang="en-US" sz="6000" b="1" i="0" dirty="0">
              <a:solidFill>
                <a:srgbClr val="FF0000"/>
              </a:solidFill>
              <a:effectLst/>
              <a:latin typeface="-apple-system"/>
            </a:endParaRPr>
          </a:p>
          <a:p>
            <a:r>
              <a:rPr lang="en-US" sz="4800" b="1" dirty="0">
                <a:solidFill>
                  <a:schemeClr val="tx1"/>
                </a:solidFill>
              </a:rPr>
              <a:t>For PWL</a:t>
            </a:r>
          </a:p>
        </p:txBody>
      </p:sp>
      <p:sp>
        <p:nvSpPr>
          <p:cNvPr id="117" name="Introduction"/>
          <p:cNvSpPr txBox="1"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EA8AE-9FED-57F5-458E-A017F5DA78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20800" y="12209522"/>
            <a:ext cx="1827423" cy="841256"/>
          </a:xfrm>
        </p:spPr>
        <p:txBody>
          <a:bodyPr/>
          <a:lstStyle/>
          <a:p>
            <a:r>
              <a:rPr lang="en-CN" dirty="0"/>
              <a:t>Terry Yuan</a:t>
            </a:r>
          </a:p>
          <a:p>
            <a:r>
              <a:rPr lang="en-CN" dirty="0"/>
              <a:t>Nov 20, 2023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0931-39B8-2C3E-87B3-82EA147E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i="0" dirty="0">
                <a:solidFill>
                  <a:schemeClr val="tx1"/>
                </a:solidFill>
                <a:effectLst/>
                <a:latin typeface="-apple-system"/>
              </a:rPr>
              <a:t>Why do we need the new feature?</a:t>
            </a:r>
            <a:endParaRPr lang="en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B97EA-6117-7467-7FCC-BBFD35E0429A}"/>
              </a:ext>
            </a:extLst>
          </p:cNvPr>
          <p:cNvSpPr txBox="1"/>
          <p:nvPr/>
        </p:nvSpPr>
        <p:spPr>
          <a:xfrm>
            <a:off x="1320800" y="2325108"/>
            <a:ext cx="22538660" cy="11059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Situation: The PWL is a leading online platform that offers various financial products and services to its users, such as savings, loans, insurance, and wealth management.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Complication: The PWL faces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increasing competition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from other platforms that offer similar or better products and services, especially in the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wealth management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segment. The PWL also faces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declining customer satisfaction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and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loyalty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due to the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limited choices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and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low returns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of its current investment options.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Question: How can the PWL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improve its competitive advantage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and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increase its customer satisfaction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and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loyalty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in the wealth management segment?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Answer: The PWL can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introduce a new feature of mutual fund investment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that will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attract more customers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,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increase their engagement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, and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boost their returns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CN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global net assets of mutual funds have </a:t>
            </a:r>
            <a:r>
              <a:rPr lang="en-CN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more than doubled </a:t>
            </a:r>
            <a:r>
              <a:rPr lang="en-CN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size </a:t>
            </a:r>
            <a:r>
              <a:rPr lang="en-CN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less than a decade</a:t>
            </a:r>
            <a:r>
              <a:rPr lang="en-CN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reaching </a:t>
            </a:r>
            <a:r>
              <a:rPr lang="en-CN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62.3 trillion </a:t>
            </a:r>
            <a:r>
              <a:rPr lang="en-CN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U.S. dollars in 2022</a:t>
            </a:r>
            <a:endParaRPr lang="en-US" sz="44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951075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0931-39B8-2C3E-87B3-82EA147E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600" b="1" i="0" dirty="0">
                <a:solidFill>
                  <a:schemeClr val="tx1"/>
                </a:solidFill>
                <a:effectLst/>
                <a:latin typeface="-apple-system"/>
              </a:rPr>
              <a:t>What is the new feature? </a:t>
            </a:r>
            <a:endParaRPr lang="en-US" sz="6600" b="0" i="0" dirty="0">
              <a:solidFill>
                <a:schemeClr val="bg1">
                  <a:lumMod val="85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B97EA-6117-7467-7FCC-BBFD35E0429A}"/>
              </a:ext>
            </a:extLst>
          </p:cNvPr>
          <p:cNvSpPr txBox="1"/>
          <p:nvPr/>
        </p:nvSpPr>
        <p:spPr>
          <a:xfrm>
            <a:off x="1320800" y="2770749"/>
            <a:ext cx="22389805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The new feature is a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mutual fund investment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option that allows users to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invest in a diversified portfolio of securities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with low fees and high returns.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The purpose of the new feature is to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provide users with an easy and convenient way to grow their wealth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and achieve their financial goals.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The benefits of the new feature are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higher returns, lower risks, professional management, and tax efficiency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compared to other investment options.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The target audience of the new feature are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users who are looking for a simple and smart way to invest their money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without having to worry about market fluctuations or complex decisions.</a:t>
            </a:r>
          </a:p>
        </p:txBody>
      </p:sp>
    </p:spTree>
    <p:extLst>
      <p:ext uri="{BB962C8B-B14F-4D97-AF65-F5344CB8AC3E}">
        <p14:creationId xmlns:p14="http://schemas.microsoft.com/office/powerpoint/2010/main" val="31992657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0931-39B8-2C3E-87B3-82EA147E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i="0" dirty="0">
                <a:solidFill>
                  <a:schemeClr val="tx1"/>
                </a:solidFill>
                <a:effectLst/>
                <a:latin typeface="-apple-system"/>
              </a:rPr>
              <a:t>How does the new feature work? 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B97EA-6117-7467-7FCC-BBFD35E0429A}"/>
              </a:ext>
            </a:extLst>
          </p:cNvPr>
          <p:cNvSpPr txBox="1"/>
          <p:nvPr/>
        </p:nvSpPr>
        <p:spPr>
          <a:xfrm>
            <a:off x="1320800" y="2383828"/>
            <a:ext cx="23063200" cy="9335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The new feature works in a simple and smart way, by allowing users to choose, view, track, and manage their mutual fund investments through our platform . </a:t>
            </a:r>
          </a:p>
          <a:p>
            <a:r>
              <a:rPr lang="en-US" sz="4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Just like Alibaba’s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Yu’e</a:t>
            </a:r>
            <a:r>
              <a:rPr lang="en-US" sz="4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Bao or WeChat </a:t>
            </a:r>
            <a:r>
              <a:rPr lang="en-US" sz="4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LiCaiTong</a:t>
            </a:r>
            <a:r>
              <a:rPr lang="en-US" sz="4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endParaRPr lang="en-US" sz="4000" b="0" i="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Users can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choose from a variety of mutual funds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 that suit their risk appetite, investment horizon, and financial goals.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Users can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view the performance, fees, and ratings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 of each mutual fund and compare them with other options.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Users can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track and manage their investments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 through the PWL app or website, and receive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regular updates and reports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 on their portfolio.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Users can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withdraw or switch their investments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 at any time, subject to the terms and conditions of each mutual fund.</a:t>
            </a:r>
          </a:p>
        </p:txBody>
      </p:sp>
    </p:spTree>
    <p:extLst>
      <p:ext uri="{BB962C8B-B14F-4D97-AF65-F5344CB8AC3E}">
        <p14:creationId xmlns:p14="http://schemas.microsoft.com/office/powerpoint/2010/main" val="37829695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0931-39B8-2C3E-87B3-82EA147E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b="1" i="0" dirty="0">
                <a:solidFill>
                  <a:schemeClr val="tx1"/>
                </a:solidFill>
                <a:effectLst/>
                <a:latin typeface="-apple-system"/>
              </a:rPr>
              <a:t>What are the next steps?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B97EA-6117-7467-7FCC-BBFD35E0429A}"/>
              </a:ext>
            </a:extLst>
          </p:cNvPr>
          <p:cNvSpPr txBox="1"/>
          <p:nvPr/>
        </p:nvSpPr>
        <p:spPr>
          <a:xfrm>
            <a:off x="1320800" y="3327139"/>
            <a:ext cx="22538660" cy="62581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The next steps for the rollout are:</a:t>
            </a:r>
          </a:p>
          <a:p>
            <a:pPr algn="l"/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To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partner with reputable mutual fund providers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 and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negotiate the best terms and rates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 for the PWL and its users by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December 2023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To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design and develop the new feature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 and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integrate it with the existing platform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 by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February 2024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To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test and launch the new feature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 to the PWL by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March 2024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255085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0931-39B8-2C3E-87B3-82EA147E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b="0" i="0" dirty="0">
                <a:solidFill>
                  <a:schemeClr val="tx1"/>
                </a:solidFill>
                <a:effectLst/>
                <a:latin typeface="-apple-system"/>
              </a:rPr>
              <a:t>Challenges</a:t>
            </a:r>
            <a:endParaRPr lang="en-US" sz="6600" b="1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B97EA-6117-7467-7FCC-BBFD35E0429A}"/>
              </a:ext>
            </a:extLst>
          </p:cNvPr>
          <p:cNvSpPr txBox="1"/>
          <p:nvPr/>
        </p:nvSpPr>
        <p:spPr>
          <a:xfrm>
            <a:off x="1320800" y="3634919"/>
            <a:ext cx="22538660" cy="5642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The main challenges we face are </a:t>
            </a:r>
          </a:p>
          <a:p>
            <a:pPr algn="l"/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regulatory compliance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, 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data security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and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customer education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609422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0931-39B8-2C3E-87B3-82EA147E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b="1" i="0" dirty="0">
                <a:solidFill>
                  <a:schemeClr val="tx1"/>
                </a:solidFill>
                <a:effectLst/>
                <a:latin typeface="-apple-system"/>
              </a:rPr>
              <a:t>One More Thing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B97EA-6117-7467-7FCC-BBFD35E0429A}"/>
              </a:ext>
            </a:extLst>
          </p:cNvPr>
          <p:cNvSpPr txBox="1"/>
          <p:nvPr/>
        </p:nvSpPr>
        <p:spPr>
          <a:xfrm>
            <a:off x="1320800" y="4250471"/>
            <a:ext cx="22538660" cy="44114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The support we need from the management are </a:t>
            </a:r>
          </a:p>
          <a:p>
            <a:pPr algn="l"/>
            <a:endParaRPr lang="en-US" sz="40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approval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, </a:t>
            </a:r>
          </a:p>
          <a:p>
            <a:pPr algn="l"/>
            <a:endParaRPr lang="en-US" sz="40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funding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</a:p>
          <a:p>
            <a:pPr algn="l"/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and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resources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77225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4B97EA-6117-7467-7FCC-BBFD35E0429A}"/>
              </a:ext>
            </a:extLst>
          </p:cNvPr>
          <p:cNvSpPr txBox="1"/>
          <p:nvPr/>
        </p:nvSpPr>
        <p:spPr>
          <a:xfrm>
            <a:off x="1320800" y="6256792"/>
            <a:ext cx="2253866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9600" b="0" i="0" dirty="0">
                <a:solidFill>
                  <a:schemeClr val="tx1"/>
                </a:solidFill>
                <a:effectLst/>
                <a:latin typeface="-apple-system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981035459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Arial Black"/>
        <a:ea typeface="Arial Black"/>
        <a:cs typeface="Arial Black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Arial Black"/>
        <a:ea typeface="Arial Black"/>
        <a:cs typeface="Arial Black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F22B3E08EC8544B28584F082CA6513" ma:contentTypeVersion="9" ma:contentTypeDescription="Create a new document." ma:contentTypeScope="" ma:versionID="ac48cbb7c1276d87d80d8e2f4458060d">
  <xsd:schema xmlns:xsd="http://www.w3.org/2001/XMLSchema" xmlns:xs="http://www.w3.org/2001/XMLSchema" xmlns:p="http://schemas.microsoft.com/office/2006/metadata/properties" xmlns:ns2="fa2d00f7-f4bd-4ea5-82e5-8f624a0de6a8" xmlns:ns3="4f5e9503-8f08-41af-a0c9-6d89b580f701" targetNamespace="http://schemas.microsoft.com/office/2006/metadata/properties" ma:root="true" ma:fieldsID="508d1ffc4d0b05a75c6a019578414c1f" ns2:_="" ns3:_="">
    <xsd:import namespace="fa2d00f7-f4bd-4ea5-82e5-8f624a0de6a8"/>
    <xsd:import namespace="4f5e9503-8f08-41af-a0c9-6d89b580f7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d00f7-f4bd-4ea5-82e5-8f624a0de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5e9503-8f08-41af-a0c9-6d89b580f70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55CB60-014A-4404-944C-AE30F4F8A3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109F705-6274-48D1-A466-4189EE7EBC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C8720D-C50F-403F-8FA1-A742DBD4F5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2d00f7-f4bd-4ea5-82e5-8f624a0de6a8"/>
    <ds:schemaRef ds:uri="4f5e9503-8f08-41af-a0c9-6d89b580f7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fead094-560e-463c-bb19-c3c75b05d1f6}" enabled="1" method="Standard" siteId="{7007305e-2664-4e6b-b9a4-c4d5ccfd152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591</Words>
  <Application>Microsoft Macintosh PowerPoint</Application>
  <PresentationFormat>Custom</PresentationFormat>
  <Paragraphs>65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-apple-system</vt:lpstr>
      <vt:lpstr>Graphik</vt:lpstr>
      <vt:lpstr>Graphik Semibold</vt:lpstr>
      <vt:lpstr>SF Pro Text Bold</vt:lpstr>
      <vt:lpstr>SF Pro Text Heavy</vt:lpstr>
      <vt:lpstr>SF Pro Text Medium</vt:lpstr>
      <vt:lpstr>Arial</vt:lpstr>
      <vt:lpstr>Arial Black</vt:lpstr>
      <vt:lpstr>Calibri</vt:lpstr>
      <vt:lpstr>Helvetica Neue</vt:lpstr>
      <vt:lpstr>Segoe UI</vt:lpstr>
      <vt:lpstr>31_ColorGradientLight</vt:lpstr>
      <vt:lpstr>think-cell Slide</vt:lpstr>
      <vt:lpstr>PowerPoint Presentation</vt:lpstr>
      <vt:lpstr>Why do we need the new feature?</vt:lpstr>
      <vt:lpstr>What is the new feature? </vt:lpstr>
      <vt:lpstr>How does the new feature work? </vt:lpstr>
      <vt:lpstr>What are the next steps?</vt:lpstr>
      <vt:lpstr>Challenges</vt:lpstr>
      <vt:lpstr>One More Thing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Terry Yuan</cp:lastModifiedBy>
  <cp:revision>26</cp:revision>
  <cp:lastPrinted>2023-11-20T08:32:23Z</cp:lastPrinted>
  <dcterms:modified xsi:type="dcterms:W3CDTF">2023-11-21T08:20:29Z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fead094-560e-463c-bb19-c3c75b05d1f6_Enabled">
    <vt:lpwstr>true</vt:lpwstr>
  </property>
  <property fmtid="{D5CDD505-2E9C-101B-9397-08002B2CF9AE}" pid="3" name="MSIP_Label_efead094-560e-463c-bb19-c3c75b05d1f6_SetDate">
    <vt:lpwstr>2022-06-30T11:38:33Z</vt:lpwstr>
  </property>
  <property fmtid="{D5CDD505-2E9C-101B-9397-08002B2CF9AE}" pid="4" name="MSIP_Label_efead094-560e-463c-bb19-c3c75b05d1f6_Name">
    <vt:lpwstr>Restricted(PRU)</vt:lpwstr>
  </property>
  <property fmtid="{D5CDD505-2E9C-101B-9397-08002B2CF9AE}" pid="5" name="MSIP_Label_efead094-560e-463c-bb19-c3c75b05d1f6_SiteId">
    <vt:lpwstr>7007305e-2664-4e6b-b9a4-c4d5ccfd1524</vt:lpwstr>
  </property>
  <property fmtid="{D5CDD505-2E9C-101B-9397-08002B2CF9AE}" pid="6" name="MSIP_Label_efead094-560e-463c-bb19-c3c75b05d1f6_ActionId">
    <vt:lpwstr>b66e98df-17a8-4ff9-adcc-d0d98f5d09a4</vt:lpwstr>
  </property>
  <property fmtid="{D5CDD505-2E9C-101B-9397-08002B2CF9AE}" pid="7" name="MSIP_Label_efead094-560e-463c-bb19-c3c75b05d1f6_Method">
    <vt:lpwstr>Standard</vt:lpwstr>
  </property>
  <property fmtid="{D5CDD505-2E9C-101B-9397-08002B2CF9AE}" pid="8" name="MSIP_Label_efead094-560e-463c-bb19-c3c75b05d1f6_ContentBits">
    <vt:lpwstr>0</vt:lpwstr>
  </property>
  <property fmtid="{D5CDD505-2E9C-101B-9397-08002B2CF9AE}" pid="9" name="ContentTypeId">
    <vt:lpwstr>0x010100EDF22B3E08EC8544B28584F082CA6513</vt:lpwstr>
  </property>
</Properties>
</file>