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6" r:id="rId2"/>
    <p:sldId id="275" r:id="rId3"/>
    <p:sldId id="278" r:id="rId4"/>
    <p:sldId id="293" r:id="rId5"/>
    <p:sldId id="295" r:id="rId6"/>
    <p:sldId id="296" r:id="rId7"/>
    <p:sldId id="297" r:id="rId8"/>
    <p:sldId id="298" r:id="rId9"/>
    <p:sldId id="299" r:id="rId10"/>
    <p:sldId id="301" r:id="rId11"/>
    <p:sldId id="302" r:id="rId12"/>
    <p:sldId id="303" r:id="rId13"/>
    <p:sldId id="307" r:id="rId14"/>
    <p:sldId id="308" r:id="rId15"/>
    <p:sldId id="310" r:id="rId16"/>
    <p:sldId id="276" r:id="rId17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1"/>
    <p:restoredTop sz="94660"/>
  </p:normalViewPr>
  <p:slideViewPr>
    <p:cSldViewPr snapToGrid="0" showGuides="1">
      <p:cViewPr varScale="1">
        <p:scale>
          <a:sx n="227" d="100"/>
          <a:sy n="227" d="100"/>
        </p:scale>
        <p:origin x="800" y="184"/>
      </p:cViewPr>
      <p:guideLst>
        <p:guide orient="horz" pos="2142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09EA2A-4C48-4C61-B30A-DAB1A3E93B21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2018/6/1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BE2091-D2CE-4BEA-B474-6001FE58CB7E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989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7EA753-0412-DC4A-89F9-38CD8F7464CB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C5CC5-A6AD-C440-8E5D-74CE14FD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5400"/>
              <a:t>React</a:t>
            </a:r>
            <a:r>
              <a:rPr lang="zh-CN" altLang="en-US" sz="5400"/>
              <a:t> </a:t>
            </a:r>
            <a:r>
              <a:rPr lang="en-US" altLang="zh-CN" sz="5400"/>
              <a:t>Native</a:t>
            </a:r>
            <a:r>
              <a:rPr lang="zh-CN" altLang="en-US" sz="5400"/>
              <a:t>架构和原理的简单介绍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React</a:t>
            </a:r>
            <a:r>
              <a:rPr lang="zh-CN" altLang="en-US" sz="2000" dirty="0"/>
              <a:t> </a:t>
            </a:r>
            <a:r>
              <a:rPr lang="en-US" altLang="zh-CN" sz="2000" dirty="0"/>
              <a:t>Native</a:t>
            </a:r>
            <a:r>
              <a:rPr lang="zh-CN" altLang="en-US" sz="2000" dirty="0"/>
              <a:t>中文网  晴明</a:t>
            </a: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https://reactnative.cn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963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213" y="1900238"/>
            <a:ext cx="5067300" cy="1506538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213" y="3775075"/>
            <a:ext cx="5067300" cy="1506538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3963" y="3775075"/>
            <a:ext cx="5067300" cy="1506538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3963" y="1900238"/>
            <a:ext cx="5067300" cy="1506538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7" name="矩形 9"/>
          <p:cNvSpPr/>
          <p:nvPr/>
        </p:nvSpPr>
        <p:spPr>
          <a:xfrm>
            <a:off x="969963" y="2068513"/>
            <a:ext cx="1096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、性能</a:t>
            </a:r>
          </a:p>
        </p:txBody>
      </p:sp>
      <p:sp>
        <p:nvSpPr>
          <p:cNvPr id="5129" name="矩形 11"/>
          <p:cNvSpPr/>
          <p:nvPr/>
        </p:nvSpPr>
        <p:spPr>
          <a:xfrm>
            <a:off x="6559550" y="2068513"/>
            <a:ext cx="1096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、性能</a:t>
            </a:r>
          </a:p>
        </p:txBody>
      </p:sp>
      <p:sp>
        <p:nvSpPr>
          <p:cNvPr id="5131" name="矩形 13"/>
          <p:cNvSpPr/>
          <p:nvPr/>
        </p:nvSpPr>
        <p:spPr>
          <a:xfrm>
            <a:off x="969963" y="3997325"/>
            <a:ext cx="1096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、性能</a:t>
            </a:r>
          </a:p>
        </p:txBody>
      </p:sp>
      <p:sp>
        <p:nvSpPr>
          <p:cNvPr id="5133" name="矩形 15"/>
          <p:cNvSpPr/>
          <p:nvPr/>
        </p:nvSpPr>
        <p:spPr>
          <a:xfrm>
            <a:off x="6559550" y="3997325"/>
            <a:ext cx="109675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、性能</a:t>
            </a:r>
            <a:endParaRPr lang="en-US" altLang="zh-CN" sz="20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223651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混合开发的劣势：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5127" grpId="0"/>
      <p:bldP spid="5129" grpId="0"/>
      <p:bldP spid="5131" grpId="0"/>
      <p:bldP spid="51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7738" y="754063"/>
            <a:ext cx="714375" cy="71278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8863" y="687388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091115" y="422630"/>
            <a:ext cx="3956050" cy="847725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4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三</a:t>
            </a:r>
            <a:r>
              <a:rPr lang="zh-CN" altLang="zh-CN" sz="4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、</a:t>
            </a:r>
            <a:endParaRPr kumimoji="0" lang="en-US" altLang="zh-CN" sz="4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4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取长补短</a:t>
            </a:r>
            <a:endParaRPr lang="zh-CN" altLang="en-US" sz="44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React Native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290" y="3697309"/>
            <a:ext cx="6990737" cy="25833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86" y="3832240"/>
            <a:ext cx="3184233" cy="22744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28034" y="2921884"/>
            <a:ext cx="52259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</a:rPr>
              <a:t>Learn</a:t>
            </a:r>
            <a:r>
              <a:rPr kumimoji="1" lang="zh-CN" altLang="en-US" sz="3200" dirty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/>
              <a:t>once,</a:t>
            </a:r>
            <a:r>
              <a:rPr kumimoji="1" lang="zh-CN" altLang="en-US" sz="3200" dirty="0"/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write</a:t>
            </a:r>
            <a:r>
              <a:rPr kumimoji="1" lang="zh-CN" altLang="en-US" sz="3200" dirty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/>
              <a:t>anywhere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1143000"/>
            <a:ext cx="8102600" cy="4559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86275" y="386080"/>
            <a:ext cx="271589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uFillTx/>
                <a:latin typeface="等线" charset="0"/>
              </a:rPr>
              <a:t>No WebView!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5508"/>
          <a:stretch/>
        </p:blipFill>
        <p:spPr>
          <a:xfrm>
            <a:off x="1008000" y="177800"/>
            <a:ext cx="6552000" cy="650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2872" y="2718007"/>
            <a:ext cx="418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Native Shell (standard oc/java)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6606" y="4528067"/>
            <a:ext cx="4531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 main.jsbundle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  (all javascript in one)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2872" y="982018"/>
            <a:ext cx="4182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javascriptCore</a:t>
            </a:r>
          </a:p>
          <a:p>
            <a:pPr algn="ctr"/>
            <a:r>
              <a:rPr lang="en-US" sz="2800" dirty="0"/>
              <a:t>(javascript engine)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26046" y="3276600"/>
            <a:ext cx="8963454" cy="3581400"/>
            <a:chOff x="6026046" y="3276600"/>
            <a:chExt cx="8963454" cy="3581400"/>
          </a:xfrm>
        </p:grpSpPr>
        <p:sp>
          <p:nvSpPr>
            <p:cNvPr id="10" name="Left Arrow 9"/>
            <p:cNvSpPr/>
            <p:nvPr/>
          </p:nvSpPr>
          <p:spPr>
            <a:xfrm>
              <a:off x="6026046" y="5066676"/>
              <a:ext cx="1533954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0000" y="3276600"/>
              <a:ext cx="7429500" cy="3581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824948" y="5028088"/>
              <a:ext cx="25298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React Packager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6041" y="81505"/>
            <a:ext cx="4443740" cy="2968834"/>
            <a:chOff x="7296041" y="81505"/>
            <a:chExt cx="4443740" cy="2968834"/>
          </a:xfrm>
        </p:grpSpPr>
        <p:grpSp>
          <p:nvGrpSpPr>
            <p:cNvPr id="20" name="Group 19"/>
            <p:cNvGrpSpPr/>
            <p:nvPr/>
          </p:nvGrpSpPr>
          <p:grpSpPr>
            <a:xfrm>
              <a:off x="7296041" y="81505"/>
              <a:ext cx="4443740" cy="2968834"/>
              <a:chOff x="7296041" y="81505"/>
              <a:chExt cx="4443740" cy="296883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296041" y="1263427"/>
                <a:ext cx="9925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index.js</a:t>
                </a:r>
                <a:endParaRPr lang="en-US" sz="2000" dirty="0"/>
              </a:p>
              <a:p>
                <a:endParaRPr lang="en-US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009820" y="81505"/>
                <a:ext cx="110639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src</a:t>
                </a:r>
                <a:r>
                  <a:rPr lang="en-US" dirty="0"/>
                  <a:t>/</a:t>
                </a:r>
              </a:p>
              <a:p>
                <a:r>
                  <a:rPr lang="en-US" dirty="0" err="1"/>
                  <a:t>Header.js</a:t>
                </a:r>
                <a:endParaRPr lang="en-US" dirty="0"/>
              </a:p>
              <a:p>
                <a:r>
                  <a:rPr lang="en-US" dirty="0" err="1"/>
                  <a:t>List.js</a:t>
                </a:r>
                <a:endParaRPr lang="en-US" dirty="0"/>
              </a:p>
              <a:p>
                <a:r>
                  <a:rPr lang="en-US" dirty="0" err="1"/>
                  <a:t>Item.js</a:t>
                </a:r>
                <a:endParaRPr lang="en-US" dirty="0"/>
              </a:p>
              <a:p>
                <a:r>
                  <a:rPr lang="mr-IN" dirty="0"/>
                  <a:t>…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009820" y="1573011"/>
                <a:ext cx="172996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node_modules/</a:t>
                </a:r>
              </a:p>
              <a:p>
                <a:r>
                  <a:rPr lang="en-US" dirty="0"/>
                  <a:t>vector-icons</a:t>
                </a:r>
              </a:p>
              <a:p>
                <a:r>
                  <a:rPr lang="en-US" dirty="0"/>
                  <a:t>video</a:t>
                </a:r>
              </a:p>
              <a:p>
                <a:r>
                  <a:rPr lang="en-US" dirty="0"/>
                  <a:t>Image-picker</a:t>
                </a:r>
              </a:p>
              <a:p>
                <a:r>
                  <a:rPr lang="mr-IN" dirty="0"/>
                  <a:t>…</a:t>
                </a:r>
                <a:endParaRPr lang="en-US" dirty="0"/>
              </a:p>
            </p:txBody>
          </p:sp>
          <p:sp>
            <p:nvSpPr>
              <p:cNvPr id="18" name="Left Brace 17"/>
              <p:cNvSpPr/>
              <p:nvPr/>
            </p:nvSpPr>
            <p:spPr>
              <a:xfrm>
                <a:off x="8536156" y="860865"/>
                <a:ext cx="1345257" cy="1297719"/>
              </a:xfrm>
              <a:prstGeom prst="leftBrace">
                <a:avLst>
                  <a:gd name="adj1" fmla="val 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32238" y="1078761"/>
                <a:ext cx="848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</a:t>
                </a:r>
              </a:p>
            </p:txBody>
          </p:sp>
        </p:grpSp>
        <p:sp>
          <p:nvSpPr>
            <p:cNvPr id="21" name="Down Arrow 20"/>
            <p:cNvSpPr/>
            <p:nvPr/>
          </p:nvSpPr>
          <p:spPr>
            <a:xfrm>
              <a:off x="7831372" y="2311675"/>
              <a:ext cx="562715" cy="6809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19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7220" y="1317670"/>
            <a:ext cx="5504682" cy="3963371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>
            <a:solidFill>
              <a:srgbClr val="C34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74629" y="2710543"/>
            <a:ext cx="2052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Debug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6913" y="5700188"/>
            <a:ext cx="753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React Packager builds </a:t>
            </a:r>
            <a:r>
              <a:rPr lang="en-US" sz="2400" dirty="0" err="1">
                <a:solidFill>
                  <a:srgbClr val="FF0000"/>
                </a:solidFill>
              </a:rPr>
              <a:t>jsbundle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FF0000"/>
                </a:solidFill>
              </a:rPr>
              <a:t>real time</a:t>
            </a:r>
            <a:r>
              <a:rPr lang="en-US" sz="2400" dirty="0"/>
              <a:t>. (hot reload)</a:t>
            </a:r>
          </a:p>
        </p:txBody>
      </p:sp>
    </p:spTree>
    <p:extLst>
      <p:ext uri="{BB962C8B-B14F-4D97-AF65-F5344CB8AC3E}">
        <p14:creationId xmlns:p14="http://schemas.microsoft.com/office/powerpoint/2010/main" val="245798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>
            <a:solidFill>
              <a:srgbClr val="C34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74629" y="2710543"/>
            <a:ext cx="22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Release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8388" y="5531828"/>
            <a:ext cx="6983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Include </a:t>
            </a:r>
            <a:r>
              <a:rPr lang="en-US" sz="2400" dirty="0" err="1">
                <a:solidFill>
                  <a:srgbClr val="FF0000"/>
                </a:solidFill>
              </a:rPr>
              <a:t>jsbundle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App. Replace it with a new one. </a:t>
            </a:r>
          </a:p>
          <a:p>
            <a:pPr algn="ctr"/>
            <a:r>
              <a:rPr lang="en-US" sz="2400" dirty="0"/>
              <a:t>(hot update via </a:t>
            </a:r>
            <a:r>
              <a:rPr lang="en-US" sz="2400" dirty="0">
                <a:solidFill>
                  <a:srgbClr val="FF0000"/>
                </a:solidFill>
              </a:rPr>
              <a:t>pushy</a:t>
            </a:r>
            <a:r>
              <a:rPr lang="en-US" sz="2400" dirty="0"/>
              <a:t>/</a:t>
            </a:r>
            <a:r>
              <a:rPr lang="en-US" sz="2400" dirty="0" err="1">
                <a:solidFill>
                  <a:srgbClr val="FF0000"/>
                </a:solidFill>
              </a:rPr>
              <a:t>codepush</a:t>
            </a:r>
            <a:r>
              <a:rPr lang="en-US" sz="2400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7" y="1876879"/>
            <a:ext cx="3810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88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488" y="-762000"/>
            <a:ext cx="15414625" cy="154146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1420812" y="-2633662"/>
            <a:ext cx="7847013" cy="7847013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文本框 3"/>
          <p:cNvSpPr txBox="1"/>
          <p:nvPr/>
        </p:nvSpPr>
        <p:spPr>
          <a:xfrm>
            <a:off x="8626475" y="5213350"/>
            <a:ext cx="2554288" cy="7080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sz="4000" dirty="0">
                <a:solidFill>
                  <a:schemeClr val="bg1"/>
                </a:solidFill>
                <a:latin typeface="Gotham Rounded Medium" pitchFamily="50" charset="-122"/>
                <a:ea typeface="等线" pitchFamily="2" charset="-122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itchFamily="50" charset="-122"/>
              <a:ea typeface="等线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5963" y="5921375"/>
            <a:ext cx="14033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260771" y="4472731"/>
            <a:ext cx="459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https://</a:t>
            </a:r>
            <a:r>
              <a:rPr kumimoji="1" lang="en-US" altLang="zh-CN" sz="3200" dirty="0" err="1">
                <a:solidFill>
                  <a:schemeClr val="bg1"/>
                </a:solidFill>
              </a:rPr>
              <a:t>reactnative.cn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7275513" y="3490559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995863" y="3471509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8" name="文本框 5"/>
          <p:cNvSpPr txBox="1"/>
          <p:nvPr/>
        </p:nvSpPr>
        <p:spPr>
          <a:xfrm>
            <a:off x="5200477" y="3766784"/>
            <a:ext cx="561372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sz="2000" b="1" dirty="0">
                <a:solidFill>
                  <a:schemeClr val="bg1"/>
                </a:solidFill>
                <a:latin typeface="等线 Light" pitchFamily="2" charset="-122"/>
                <a:ea typeface="等线" pitchFamily="2" charset="-122"/>
              </a:rPr>
              <a:t>iOS</a:t>
            </a:r>
          </a:p>
        </p:txBody>
      </p:sp>
      <p:sp>
        <p:nvSpPr>
          <p:cNvPr id="24" name="椭圆 23"/>
          <p:cNvSpPr/>
          <p:nvPr/>
        </p:nvSpPr>
        <p:spPr>
          <a:xfrm>
            <a:off x="4757738" y="754063"/>
            <a:ext cx="714375" cy="71278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689601" y="4196997"/>
            <a:ext cx="192088" cy="19208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9" name="文本框 6"/>
          <p:cNvSpPr txBox="1"/>
          <p:nvPr/>
        </p:nvSpPr>
        <p:spPr>
          <a:xfrm>
            <a:off x="4439286" y="4607207"/>
            <a:ext cx="2016125" cy="64633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dirty="0">
                <a:solidFill>
                  <a:schemeClr val="tx1"/>
                </a:solidFill>
                <a:uFillTx/>
                <a:latin typeface="等线" charset="0"/>
                <a:ea typeface="等线" pitchFamily="2" charset="-122"/>
              </a:rPr>
              <a:t>Objective-C</a:t>
            </a:r>
          </a:p>
          <a:p>
            <a:pPr lvl="0" algn="ctr" eaLnBrk="1" hangingPunct="1"/>
            <a:r>
              <a:rPr lang="en-US" dirty="0">
                <a:solidFill>
                  <a:schemeClr val="tx1"/>
                </a:solidFill>
                <a:uFillTx/>
                <a:latin typeface="等线" charset="0"/>
                <a:ea typeface="等线" pitchFamily="2" charset="-122"/>
              </a:rPr>
              <a:t>Swift</a:t>
            </a:r>
          </a:p>
        </p:txBody>
      </p:sp>
      <p:sp>
        <p:nvSpPr>
          <p:cNvPr id="3080" name="文本框 10"/>
          <p:cNvSpPr txBox="1"/>
          <p:nvPr/>
        </p:nvSpPr>
        <p:spPr>
          <a:xfrm>
            <a:off x="7242028" y="3797264"/>
            <a:ext cx="993118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b="1" dirty="0">
                <a:solidFill>
                  <a:srgbClr val="FFFFFF"/>
                </a:solidFill>
                <a:latin typeface="等线 Light" pitchFamily="2" charset="-122"/>
                <a:ea typeface="等线" pitchFamily="2" charset="-122"/>
              </a:rPr>
              <a:t>Android</a:t>
            </a:r>
          </a:p>
        </p:txBody>
      </p:sp>
      <p:sp>
        <p:nvSpPr>
          <p:cNvPr id="3081" name="文本框 11"/>
          <p:cNvSpPr txBox="1"/>
          <p:nvPr/>
        </p:nvSpPr>
        <p:spPr>
          <a:xfrm>
            <a:off x="6826129" y="4607584"/>
            <a:ext cx="2016125" cy="64633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dirty="0">
                <a:solidFill>
                  <a:schemeClr val="tx1"/>
                </a:solidFill>
                <a:uFillTx/>
                <a:latin typeface="等线" charset="0"/>
                <a:ea typeface="等线" pitchFamily="2" charset="-122"/>
              </a:rPr>
              <a:t>Java</a:t>
            </a:r>
            <a:endParaRPr lang="en-SG" dirty="0">
              <a:solidFill>
                <a:schemeClr val="tx1"/>
              </a:solidFill>
              <a:uFillTx/>
              <a:latin typeface="等线" charset="0"/>
              <a:ea typeface="等线" pitchFamily="2" charset="-122"/>
            </a:endParaRPr>
          </a:p>
          <a:p>
            <a:pPr lvl="0" algn="ctr" eaLnBrk="1" hangingPunct="1"/>
            <a:r>
              <a:rPr lang="en-US" altLang="zh-CN" dirty="0">
                <a:latin typeface="等线" charset="0"/>
              </a:rPr>
              <a:t>Kotlin</a:t>
            </a:r>
            <a:endParaRPr lang="en-US" dirty="0">
              <a:solidFill>
                <a:schemeClr val="tx1"/>
              </a:solidFill>
              <a:uFillTx/>
              <a:latin typeface="等线" charset="0"/>
              <a:ea typeface="等线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8863" y="687388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091115" y="422630"/>
            <a:ext cx="3956050" cy="847725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一</a:t>
            </a:r>
            <a:r>
              <a:rPr lang="zh-CN" altLang="zh-CN" sz="4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、</a:t>
            </a:r>
            <a:endParaRPr kumimoji="0" lang="en-US" altLang="zh-CN" sz="4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根正苗红</a:t>
            </a:r>
            <a:endParaRPr kumimoji="0" lang="en-US" altLang="zh-CN" sz="4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原生开发</a:t>
            </a:r>
            <a:endParaRPr lang="en-US" altLang="zh-CN" sz="44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Native</a:t>
            </a: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App</a:t>
            </a:r>
          </a:p>
        </p:txBody>
      </p:sp>
      <p:sp>
        <p:nvSpPr>
          <p:cNvPr id="33" name="椭圆 32"/>
          <p:cNvSpPr/>
          <p:nvPr/>
        </p:nvSpPr>
        <p:spPr>
          <a:xfrm>
            <a:off x="7983538" y="4196997"/>
            <a:ext cx="192088" cy="1920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43898" y="4662134"/>
            <a:ext cx="167819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eaLnBrk="1" hangingPunct="1"/>
            <a:r>
              <a:rPr lang="zh-CN" altLang="en-US" dirty="0"/>
              <a:t>原生语言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243898" y="5750127"/>
            <a:ext cx="126195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eaLnBrk="1" hangingPunct="1"/>
            <a:r>
              <a:rPr lang="zh-CN" altLang="en-US" dirty="0"/>
              <a:t>开发用</a:t>
            </a:r>
            <a:r>
              <a:rPr lang="en-US" altLang="zh-CN" dirty="0"/>
              <a:t>IDE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57738" y="5750127"/>
            <a:ext cx="184217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eaLnBrk="1" hangingPunct="1"/>
            <a:r>
              <a:rPr lang="en-US" dirty="0">
                <a:solidFill>
                  <a:schemeClr val="tx1"/>
                </a:solidFill>
                <a:uFillTx/>
                <a:latin typeface="等线" charset="0"/>
                <a:sym typeface="+mn-ea"/>
              </a:rPr>
              <a:t>Xcode(Mac only)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90851" y="5750127"/>
            <a:ext cx="168668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 eaLnBrk="1" hangingPunct="1"/>
            <a:r>
              <a:rPr lang="en-US" dirty="0">
                <a:solidFill>
                  <a:schemeClr val="tx1"/>
                </a:solidFill>
                <a:uFillTx/>
                <a:latin typeface="等线" charset="0"/>
                <a:sym typeface="+mn-ea"/>
              </a:rPr>
              <a:t>Android Studio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creen Shot 2016-05-24 at 11.27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3078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creen Shot 2016-05-26 at 00.36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0359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7738" y="754063"/>
            <a:ext cx="714375" cy="71278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8863" y="687388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091115" y="422630"/>
            <a:ext cx="3956050" cy="847725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二</a:t>
            </a:r>
            <a:r>
              <a:rPr lang="zh-CN" altLang="zh-CN" sz="4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、</a:t>
            </a:r>
            <a:endParaRPr kumimoji="0" lang="en-US" altLang="zh-CN" sz="4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另辟蹊径</a:t>
            </a:r>
            <a:endParaRPr lang="en-US" altLang="zh-CN" sz="44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Arial" pitchFamily="34" charset="0"/>
            </a:endParaRPr>
          </a:p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混合开发</a:t>
            </a:r>
          </a:p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Hybrid</a:t>
            </a:r>
            <a:r>
              <a:rPr lang="zh-CN" altLang="en-US" sz="4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 </a:t>
            </a:r>
            <a:r>
              <a:rPr lang="en-US" altLang="zh-CN" sz="4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itchFamily="34" charset="0"/>
              </a:rPr>
              <a:t>App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85" y="3504180"/>
            <a:ext cx="74930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imulator Screen Shot May 25, 2016, 22.3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59" y="0"/>
            <a:ext cx="3855697" cy="6858000"/>
          </a:xfrm>
          <a:prstGeom prst="rect">
            <a:avLst/>
          </a:prstGeom>
        </p:spPr>
      </p:pic>
      <p:pic>
        <p:nvPicPr>
          <p:cNvPr id="3" name="图片 2" descr="Simulator Screen Shot May 25, 2016, 22.30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76" y="0"/>
            <a:ext cx="3855697" cy="6858000"/>
          </a:xfrm>
          <a:prstGeom prst="rect">
            <a:avLst/>
          </a:prstGeom>
        </p:spPr>
      </p:pic>
      <p:pic>
        <p:nvPicPr>
          <p:cNvPr id="4" name="图片 3" descr="Simulator Screen Shot May 25, 2016, 22.31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89" y="0"/>
            <a:ext cx="3855697" cy="6858000"/>
          </a:xfrm>
          <a:prstGeom prst="rect">
            <a:avLst/>
          </a:prstGeom>
        </p:spPr>
      </p:pic>
      <p:pic>
        <p:nvPicPr>
          <p:cNvPr id="5" name="图片 4" descr="Simulator Screen Shot May 25, 2016, 22.31.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61" y="0"/>
            <a:ext cx="3855697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01977" y="269712"/>
            <a:ext cx="677108" cy="50516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</a:rPr>
              <a:t>还看得出这是一个网页吗？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5230727" y="5495390"/>
            <a:ext cx="822960" cy="8229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honegap_architecture_perceiv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0" y="1798083"/>
            <a:ext cx="5543550" cy="32385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1600384" y="3431922"/>
            <a:ext cx="822960" cy="8229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" name="左箭头 5"/>
          <p:cNvSpPr/>
          <p:nvPr/>
        </p:nvSpPr>
        <p:spPr>
          <a:xfrm>
            <a:off x="9378086" y="3431922"/>
            <a:ext cx="822960" cy="82296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49890" y="539424"/>
            <a:ext cx="91654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主流</a:t>
            </a:r>
            <a:r>
              <a:rPr kumimoji="1" lang="en-US" altLang="zh-CN" sz="3200" dirty="0" err="1"/>
              <a:t>WebView</a:t>
            </a:r>
            <a:r>
              <a:rPr kumimoji="1" lang="zh-CN" altLang="zh-CN" sz="3200" dirty="0"/>
              <a:t>“</a:t>
            </a:r>
            <a:r>
              <a:rPr kumimoji="1" lang="zh-CN" altLang="en-US" sz="3200" dirty="0"/>
              <a:t>壳”：</a:t>
            </a:r>
            <a:r>
              <a:rPr kumimoji="1" lang="en-US" altLang="zh-CN" sz="3200" dirty="0" err="1"/>
              <a:t>PhoneGap</a:t>
            </a:r>
            <a:r>
              <a:rPr kumimoji="1" lang="zh-CN" altLang="zh-CN" sz="3200" dirty="0"/>
              <a:t> </a:t>
            </a:r>
            <a:r>
              <a:rPr kumimoji="1" lang="en-US" altLang="zh-CN" sz="3200" dirty="0"/>
              <a:t>/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Apache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Cordova</a:t>
            </a:r>
            <a:endParaRPr kumimoji="1"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xresdefa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213" y="1900238"/>
            <a:ext cx="5067300" cy="1506538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213" y="3775075"/>
            <a:ext cx="5067300" cy="1506538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3963" y="3775075"/>
            <a:ext cx="5067300" cy="1506538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3963" y="1900238"/>
            <a:ext cx="5067300" cy="1506538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6" name="文本框 8"/>
          <p:cNvSpPr txBox="1"/>
          <p:nvPr/>
        </p:nvSpPr>
        <p:spPr>
          <a:xfrm>
            <a:off x="969963" y="2516188"/>
            <a:ext cx="4471987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12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比起原生语言，</a:t>
            </a:r>
            <a:r>
              <a:rPr lang="zh-CN" altLang="en-US" sz="1200" dirty="0">
                <a:solidFill>
                  <a:schemeClr val="bg1"/>
                </a:solidFill>
              </a:rPr>
              <a:t>这三门的学习难度要低很多。各类资源极为丰富。</a:t>
            </a:r>
            <a:endParaRPr lang="zh-CN" altLang="en-US" sz="1200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27" name="矩形 9"/>
          <p:cNvSpPr/>
          <p:nvPr/>
        </p:nvSpPr>
        <p:spPr>
          <a:xfrm>
            <a:off x="969963" y="2068513"/>
            <a:ext cx="3842393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HTML</a:t>
            </a:r>
            <a:r>
              <a:rPr lang="zh-CN" alt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CSS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JS</a:t>
            </a:r>
            <a:r>
              <a:rPr lang="zh-CN" altLang="en-US" sz="2000" b="1" dirty="0">
                <a:solidFill>
                  <a:schemeClr val="bg1"/>
                </a:solidFill>
              </a:rPr>
              <a:t>开发成本低</a:t>
            </a:r>
            <a:endParaRPr lang="zh-CN" altLang="en-US" sz="20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28" name="文本框 10"/>
          <p:cNvSpPr txBox="1"/>
          <p:nvPr/>
        </p:nvSpPr>
        <p:spPr>
          <a:xfrm>
            <a:off x="6559550" y="2516188"/>
            <a:ext cx="4471988" cy="64633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12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任何平台都离不开浏览器，也就少不了</a:t>
            </a:r>
            <a:r>
              <a:rPr lang="en-US" altLang="zh-CN" sz="1200" dirty="0" err="1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WebView</a:t>
            </a:r>
            <a:r>
              <a:rPr lang="zh-CN" altLang="en-US" sz="12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组件。在</a:t>
            </a:r>
            <a:r>
              <a:rPr lang="en-US" altLang="zh-CN" sz="12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W3C</a:t>
            </a:r>
            <a:r>
              <a:rPr lang="zh-CN" altLang="en-US" sz="12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标准日趋统一（</a:t>
            </a:r>
            <a:r>
              <a:rPr lang="en-US" altLang="zh-CN" sz="12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HTML5</a:t>
            </a:r>
            <a:r>
              <a:rPr lang="zh-CN" altLang="en-US" sz="12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）的今天，网页应用真正实现了“一次编写，随处运行”。</a:t>
            </a:r>
          </a:p>
        </p:txBody>
      </p:sp>
      <p:sp>
        <p:nvSpPr>
          <p:cNvPr id="5129" name="矩形 11"/>
          <p:cNvSpPr/>
          <p:nvPr/>
        </p:nvSpPr>
        <p:spPr>
          <a:xfrm>
            <a:off x="6559550" y="2068513"/>
            <a:ext cx="1866191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、天然跨平台</a:t>
            </a:r>
          </a:p>
        </p:txBody>
      </p:sp>
      <p:sp>
        <p:nvSpPr>
          <p:cNvPr id="5130" name="文本框 12"/>
          <p:cNvSpPr txBox="1"/>
          <p:nvPr/>
        </p:nvSpPr>
        <p:spPr>
          <a:xfrm>
            <a:off x="969963" y="4443413"/>
            <a:ext cx="4471987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200" dirty="0" err="1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Js</a:t>
            </a:r>
            <a:r>
              <a:rPr lang="zh-CN" altLang="en-US" sz="12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作为动态解释运行的脚本语言，可以直接通过服务器下发后执行，从而实现绕过审核的热更新。</a:t>
            </a:r>
            <a:endParaRPr lang="en-US" altLang="zh-CN" sz="1200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31" name="矩形 13"/>
          <p:cNvSpPr/>
          <p:nvPr/>
        </p:nvSpPr>
        <p:spPr>
          <a:xfrm>
            <a:off x="969963" y="3997325"/>
            <a:ext cx="2122671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、无审核热更新</a:t>
            </a:r>
          </a:p>
        </p:txBody>
      </p:sp>
      <p:sp>
        <p:nvSpPr>
          <p:cNvPr id="5132" name="文本框 14"/>
          <p:cNvSpPr txBox="1"/>
          <p:nvPr/>
        </p:nvSpPr>
        <p:spPr>
          <a:xfrm>
            <a:off x="6559550" y="4443413"/>
            <a:ext cx="447198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12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虽然</a:t>
            </a:r>
            <a:r>
              <a:rPr lang="en-US" altLang="zh-CN" sz="1200" dirty="0" err="1">
                <a:solidFill>
                  <a:schemeClr val="bg1"/>
                </a:solidFill>
              </a:rPr>
              <a:t>js</a:t>
            </a:r>
            <a:r>
              <a:rPr lang="zh-CN" altLang="en-US" sz="1200" dirty="0">
                <a:solidFill>
                  <a:schemeClr val="bg1"/>
                </a:solidFill>
              </a:rPr>
              <a:t>本身不具备硬件能力，但可以通过原生桥接的方式扩展，且这些扩展大多免费开源。</a:t>
            </a:r>
            <a:endParaRPr lang="zh-CN" altLang="en-US" sz="1200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5133" name="矩形 15"/>
          <p:cNvSpPr/>
          <p:nvPr/>
        </p:nvSpPr>
        <p:spPr>
          <a:xfrm>
            <a:off x="6559550" y="3997325"/>
            <a:ext cx="135323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、可扩展</a:t>
            </a:r>
            <a:endParaRPr lang="en-US" altLang="zh-CN" sz="2000" b="1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2236510" cy="4001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混合开发的优势：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5126" grpId="0"/>
      <p:bldP spid="5127" grpId="0"/>
      <p:bldP spid="5128" grpId="0"/>
      <p:bldP spid="5129" grpId="0"/>
      <p:bldP spid="5130" grpId="0"/>
      <p:bldP spid="5131" grpId="0"/>
      <p:bldP spid="5132" grpId="0"/>
      <p:bldP spid="51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335</Words>
  <Application>Microsoft Macintosh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Gotham Rounded Medium</vt:lpstr>
      <vt:lpstr>Arial</vt:lpstr>
      <vt:lpstr>Office 主题​​</vt:lpstr>
      <vt:lpstr>React Native架构和原理的简单介绍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MSoffice</cp:lastModifiedBy>
  <cp:revision>134</cp:revision>
  <dcterms:created xsi:type="dcterms:W3CDTF">2016-01-19T08:46:00Z</dcterms:created>
  <dcterms:modified xsi:type="dcterms:W3CDTF">2018-06-01T09:48:05Z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  <property fmtid="{D5CDD505-2E9C-101B-9397-08002B2CF9AE}" pid="3" name="name">
    <vt:lpwstr>低多边形简洁PPT.ppt</vt:lpwstr>
  </property>
  <property fmtid="{D5CDD505-2E9C-101B-9397-08002B2CF9AE}" pid="4" name="fileid">
    <vt:lpwstr>813430</vt:lpwstr>
  </property>
</Properties>
</file>