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0" r:id="rId1"/>
    <p:sldMasterId id="2147484451" r:id="rId2"/>
    <p:sldMasterId id="2147484452" r:id="rId3"/>
    <p:sldMasterId id="2147484453" r:id="rId4"/>
    <p:sldMasterId id="2147484454" r:id="rId5"/>
  </p:sldMasterIdLst>
  <p:notesMasterIdLst>
    <p:notesMasterId r:id="rId18"/>
  </p:notesMasterIdLst>
  <p:sldIdLst>
    <p:sldId id="270" r:id="rId6"/>
    <p:sldId id="303" r:id="rId7"/>
    <p:sldId id="297" r:id="rId8"/>
    <p:sldId id="272" r:id="rId9"/>
    <p:sldId id="299" r:id="rId10"/>
    <p:sldId id="300" r:id="rId11"/>
    <p:sldId id="276" r:id="rId12"/>
    <p:sldId id="277" r:id="rId13"/>
    <p:sldId id="278" r:id="rId14"/>
    <p:sldId id="301" r:id="rId15"/>
    <p:sldId id="260" r:id="rId16"/>
    <p:sldId id="27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7F5"/>
    <a:srgbClr val="81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73" autoAdjust="0"/>
  </p:normalViewPr>
  <p:slideViewPr>
    <p:cSldViewPr snapToGrid="0" snapToObjects="1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D9E5-7A58-45EB-B6AE-B5B66E906A9B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7AA8-755D-467C-86CB-B961C19BC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46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07AA8-755D-467C-86CB-B961C19BCE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1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07AA8-755D-467C-86CB-B961C19BCE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57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07AA8-755D-467C-86CB-B961C19BCE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6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07AA8-755D-467C-86CB-B961C19BCE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20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07AA8-755D-467C-86CB-B961C19BCE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68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07AA8-755D-467C-86CB-B961C19BCE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882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07AA8-755D-467C-86CB-B961C19BCE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8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DD2C0-1788-5222-7D6E-BF8D0158E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A31FB1-720A-0CD0-AEE0-9DF61A4D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72A15-6E68-1CC0-8E5D-7D4E84FD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323CE-1698-0BBB-346A-EADD03D3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A26B3-E61D-55A1-2A22-BF4A926C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09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3C148-F7B5-1EA4-D07B-4D5E9D2D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639EB5-4A40-32F7-FD43-4FEF9DCD2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7E938-9292-060A-5EC1-65A9C264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32FE9-E2B1-67DF-550D-4A11A79C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20A0-84D2-D0DD-9CCD-7D7C6DD9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5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DFC269-5770-ADD2-3766-358670CFB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778F01-47A1-6330-B839-5037820DE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91BD9-29FE-11A8-5591-B8769E59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96B73-EB1C-5CF3-E291-E6FF3F5B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E88D4-00FE-E335-6209-E5A0FF67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07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7505" cy="43535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809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66D1E-4CC2-37A1-0006-17B339D7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D79B8-9052-ED29-2CCC-DB8A2F82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29713-BCE6-B014-6A91-DA2F597B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F612C-92CE-C054-4057-708801B6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6075F-A7B7-C9DA-0D6F-F1AF1E59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27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A52F0-C729-5967-5DCB-EA40F437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80E83-F054-54D5-7231-83A6C45E1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871EA-FDBC-1115-63D5-25C2D1A4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5EDCA-05B1-E9B1-0278-79EBF021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C30B3-E880-44CB-C4CE-F3134068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707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1907A-9B9A-327E-1B65-6738DF76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604DC-085D-F827-EC7A-846A778E6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5C743F-5465-8A2D-FE8B-601E747DA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CB515B-3B5B-3B13-8FC6-8C298340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84F11-A44C-4736-9D2C-1B4BCCB0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4D36C9-4025-1679-3B86-7A19D028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681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7505" cy="43535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3CE9E-6E70-19EA-BCAF-31C06B5B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8C61FA-DBFC-3CBE-D81B-AC3D1B8C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FB057C-D1C6-2CF5-96DF-3817EE8A9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C874BB-36C6-31E1-CDFA-A54D9F1BF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1B3139-929B-8E64-DC69-B48CB80F1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7A7819-1B49-850A-020E-9F69300E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88DFDA-FB1A-A385-4BC4-82512106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43A616-13FA-A1A0-32A8-CE4AB953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0155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7505" cy="43535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A7B2F-4EE9-69DD-934E-FDF6366E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5E8160-B65F-B78D-72A3-5C708472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DFCAC-F7C6-3E09-8B5D-1124C629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FD10B9-A5DB-EBA3-7103-B047EB64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C80566-4A1F-5AA8-8163-AEC07D9F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0D752-D6A1-FD93-68D1-2008C060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AEB4EE-FBD9-C9CF-D185-9E9B93AB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0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0DE2D-E944-A731-9312-CFD4CC52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F56B3-BAE6-53F8-0431-9D04CC52D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4730CB-7913-6C6F-EF4E-52E1B8DC2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EF4E98-66ED-232D-4611-9EB9FF37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7B25E-7126-066F-DCB7-7962C2C5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F5E7D-1CBD-C9E8-CCD6-77F150B8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0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A716B-296C-D0EE-1C80-95C7C653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5364BF-9EEC-AFE0-20D2-0DD39A250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D20652-625B-5C51-2E5D-13CAB78C4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3B883-DE05-59EF-A043-CDCEED5E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CD9EFD-DEB8-6D7D-8B61-DF5029E8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0BEFE7-3E73-6879-BA13-F004A9C1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92714D-E421-530E-6A84-A14353E2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5BA061-37D8-0EDC-82E1-FE77F486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C68DE-18B3-BEFC-B2A5-32672D446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3EF28-5640-43B1-9DFC-618B8664DA2C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0D0B7-4305-8A08-30C7-DD9F6AF6C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AA7BF-07B1-BBE8-B995-6B8CCD3FA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344E-4728-4CF3-899E-110FFCC4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445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297" r:id="rId9"/>
    <p:sldLayoutId id="2147484298" r:id="rId10"/>
    <p:sldLayoutId id="2147484299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2023-02-23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  <p:sldLayoutId id="2147484423" r:id="rId2"/>
    <p:sldLayoutId id="2147484424" r:id="rId3"/>
    <p:sldLayoutId id="2147484425" r:id="rId4"/>
    <p:sldLayoutId id="2147484426" r:id="rId5"/>
    <p:sldLayoutId id="2147484427" r:id="rId6"/>
    <p:sldLayoutId id="2147484428" r:id="rId7"/>
    <p:sldLayoutId id="2147484429" r:id="rId8"/>
    <p:sldLayoutId id="2147484430" r:id="rId9"/>
    <p:sldLayoutId id="2147484431" r:id="rId10"/>
    <p:sldLayoutId id="214748443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5"/>
          <p:cNvGrpSpPr>
            <a:grpSpLocks/>
          </p:cNvGrpSpPr>
          <p:nvPr/>
        </p:nvGrpSpPr>
        <p:grpSpPr>
          <a:xfrm>
            <a:off x="9646920" y="5397500"/>
            <a:ext cx="1232535" cy="810895"/>
            <a:chOff x="9646920" y="5397500"/>
            <a:chExt cx="1232535" cy="810895"/>
          </a:xfrm>
        </p:grpSpPr>
        <p:sp>
          <p:nvSpPr>
            <p:cNvPr id="12" name="Rect 0"/>
            <p:cNvSpPr>
              <a:spLocks/>
            </p:cNvSpPr>
            <p:nvPr/>
          </p:nvSpPr>
          <p:spPr>
            <a:xfrm>
              <a:off x="9908540" y="5397500"/>
              <a:ext cx="573405" cy="5734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10024110" y="5507990"/>
              <a:ext cx="346710" cy="34671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>
              <a:off x="10217150" y="5744210"/>
              <a:ext cx="416560" cy="41656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Rect 0"/>
            <p:cNvSpPr>
              <a:spLocks/>
            </p:cNvSpPr>
            <p:nvPr/>
          </p:nvSpPr>
          <p:spPr>
            <a:xfrm>
              <a:off x="9646920" y="5947410"/>
              <a:ext cx="394970" cy="261620"/>
            </a:xfrm>
            <a:custGeom>
              <a:avLst/>
              <a:gdLst>
                <a:gd name="TX0" fmla="*/ 85615 w 183664"/>
                <a:gd name="TY0" fmla="*/ 0 h 121388"/>
                <a:gd name="TX1" fmla="*/ 183662 w 183664"/>
                <a:gd name="TY1" fmla="*/ 98047 h 121388"/>
                <a:gd name="TX2" fmla="*/ 178950 w 183664"/>
                <a:gd name="TY2" fmla="*/ 121386 h 121388"/>
                <a:gd name="TX3" fmla="*/ 171408 w 183664"/>
                <a:gd name="TY3" fmla="*/ 121386 h 121388"/>
                <a:gd name="TX4" fmla="*/ 176120 w 183664"/>
                <a:gd name="TY4" fmla="*/ 98047 h 121388"/>
                <a:gd name="TX5" fmla="*/ 85615 w 183664"/>
                <a:gd name="TY5" fmla="*/ 7542 h 121388"/>
                <a:gd name="TX6" fmla="*/ 21618 w 183664"/>
                <a:gd name="TY6" fmla="*/ 34050 h 121388"/>
                <a:gd name="TX7" fmla="*/ 2939 w 183664"/>
                <a:gd name="TY7" fmla="*/ 61756 h 121388"/>
                <a:gd name="TX8" fmla="*/ 1304 w 183664"/>
                <a:gd name="TY8" fmla="*/ 59332 h 121388"/>
                <a:gd name="TX9" fmla="*/ 0 w 183664"/>
                <a:gd name="TY9" fmla="*/ 52871 h 121388"/>
                <a:gd name="TX10" fmla="*/ 16285 w 183664"/>
                <a:gd name="TY10" fmla="*/ 28717 h 121388"/>
                <a:gd name="TX11" fmla="*/ 85615 w 183664"/>
                <a:gd name="TY11" fmla="*/ 0 h 12138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4" h="121388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Rect 0"/>
            <p:cNvSpPr>
              <a:spLocks/>
            </p:cNvSpPr>
            <p:nvPr/>
          </p:nvSpPr>
          <p:spPr>
            <a:xfrm>
              <a:off x="10576560" y="5492115"/>
              <a:ext cx="302895" cy="30289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4" name="Rect 0"/>
          <p:cNvSpPr>
            <a:spLocks/>
          </p:cNvSpPr>
          <p:nvPr/>
        </p:nvSpPr>
        <p:spPr>
          <a:xfrm>
            <a:off x="2374900" y="2966085"/>
            <a:ext cx="6097905" cy="87716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Team Project Portfolio</a:t>
            </a:r>
          </a:p>
          <a:p>
            <a:pPr marL="0" indent="0" algn="r" defTabSz="914400" rtl="0" eaLnBrk="1" latinLnBrk="0" hangingPunct="1">
              <a:buFontTx/>
              <a:buNone/>
            </a:pPr>
            <a:r>
              <a:rPr sz="1100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Project </a:t>
            </a:r>
            <a:r>
              <a:rPr sz="1100" dirty="0" err="1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coWorkers</a:t>
            </a:r>
            <a:r>
              <a:rPr sz="1100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  <a:r>
              <a:rPr sz="900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202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</a:t>
            </a:r>
            <a:r>
              <a:rPr sz="900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01</a:t>
            </a:r>
            <a:r>
              <a:rPr sz="900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2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7</a:t>
            </a:r>
            <a:r>
              <a:rPr sz="900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  <a:endParaRPr lang="ko-KR" altLang="en-US" sz="900" dirty="0">
              <a:solidFill>
                <a:schemeClr val="bg2">
                  <a:lumMod val="10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BCF432F-E890-4B29-0A0B-8A7514108AF4}"/>
              </a:ext>
            </a:extLst>
          </p:cNvPr>
          <p:cNvGrpSpPr/>
          <p:nvPr/>
        </p:nvGrpSpPr>
        <p:grpSpPr>
          <a:xfrm>
            <a:off x="3313747" y="2093219"/>
            <a:ext cx="1090295" cy="1085215"/>
            <a:chOff x="3112135" y="1667917"/>
            <a:chExt cx="1090295" cy="1085215"/>
          </a:xfrm>
        </p:grpSpPr>
        <p:sp>
          <p:nvSpPr>
            <p:cNvPr id="46" name="Rect 0"/>
            <p:cNvSpPr>
              <a:spLocks/>
            </p:cNvSpPr>
            <p:nvPr/>
          </p:nvSpPr>
          <p:spPr>
            <a:xfrm>
              <a:off x="3313747" y="1877466"/>
              <a:ext cx="687070" cy="666115"/>
            </a:xfrm>
            <a:prstGeom prst="roundRect">
              <a:avLst>
                <a:gd name="adj" fmla="val 50000"/>
              </a:avLst>
            </a:prstGeom>
            <a:solidFill>
              <a:srgbClr val="FEFDA3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2000">
                <a:ln w="3175" cap="flat" cmpd="sng">
                  <a:noFill/>
                  <a:prstDash/>
                </a:ln>
                <a:solidFill>
                  <a:srgbClr val="4999B6"/>
                </a:solidFill>
                <a:latin typeface="야놀자 야체 B" charset="0"/>
                <a:ea typeface="야놀자 야체 B" charset="0"/>
              </a:endParaRPr>
            </a:p>
          </p:txBody>
        </p:sp>
        <p:pic>
          <p:nvPicPr>
            <p:cNvPr id="47" name="Picture 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12135" y="1667917"/>
              <a:ext cx="1090295" cy="1085215"/>
            </a:xfrm>
            <a:prstGeom prst="rect">
              <a:avLst/>
            </a:prstGeom>
            <a:noFill/>
          </p:spPr>
        </p:pic>
      </p:grpSp>
      <p:sp>
        <p:nvSpPr>
          <p:cNvPr id="48" name="도형 1"/>
          <p:cNvSpPr>
            <a:spLocks/>
          </p:cNvSpPr>
          <p:nvPr/>
        </p:nvSpPr>
        <p:spPr>
          <a:xfrm>
            <a:off x="4090035" y="3938270"/>
            <a:ext cx="6617970" cy="69723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3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사내</a:t>
            </a:r>
            <a:r>
              <a:rPr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sz="13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업무</a:t>
            </a:r>
            <a:r>
              <a:rPr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sz="13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효율화를</a:t>
            </a:r>
            <a:r>
              <a:rPr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sz="13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위한</a:t>
            </a:r>
            <a:r>
              <a:rPr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그룹웨어 솔루션</a:t>
            </a:r>
          </a:p>
        </p:txBody>
      </p:sp>
      <p:sp>
        <p:nvSpPr>
          <p:cNvPr id="2" name="Rect 0">
            <a:extLst>
              <a:ext uri="{FF2B5EF4-FFF2-40B4-BE49-F238E27FC236}">
                <a16:creationId xmlns:a16="http://schemas.microsoft.com/office/drawing/2014/main" id="{4AD8AD45-4ECA-47BC-E773-C1AC38DFF847}"/>
              </a:ext>
            </a:extLst>
          </p:cNvPr>
          <p:cNvSpPr>
            <a:spLocks/>
          </p:cNvSpPr>
          <p:nvPr/>
        </p:nvSpPr>
        <p:spPr>
          <a:xfrm>
            <a:off x="5596565" y="5221913"/>
            <a:ext cx="6097905" cy="4616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김태형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(Terry Kim)</a:t>
            </a:r>
            <a:r>
              <a:rPr sz="900" dirty="0">
                <a:solidFill>
                  <a:schemeClr val="bg2">
                    <a:lumMod val="1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  <a:endParaRPr lang="ko-KR" altLang="en-US" sz="900" dirty="0">
              <a:solidFill>
                <a:schemeClr val="bg2">
                  <a:lumMod val="10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5"/>
          <p:cNvGrpSpPr>
            <a:grpSpLocks/>
          </p:cNvGrpSpPr>
          <p:nvPr/>
        </p:nvGrpSpPr>
        <p:grpSpPr>
          <a:xfrm>
            <a:off x="374650" y="0"/>
            <a:ext cx="11443970" cy="757555"/>
            <a:chOff x="374650" y="0"/>
            <a:chExt cx="11443970" cy="757555"/>
          </a:xfrm>
        </p:grpSpPr>
        <p:sp>
          <p:nvSpPr>
            <p:cNvPr id="24" name="Rect 0"/>
            <p:cNvSpPr>
              <a:spLocks/>
            </p:cNvSpPr>
            <p:nvPr/>
          </p:nvSpPr>
          <p:spPr>
            <a:xfrm>
              <a:off x="374650" y="0"/>
              <a:ext cx="11443970" cy="757555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뷰</a:t>
              </a:r>
              <a:r>
                <a:rPr lang="ko-KR"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 흐름 (상세)</a:t>
              </a:r>
              <a:endParaRPr lang="ko-KR" altLang="en-US" sz="2400" b="1">
                <a:solidFill>
                  <a:srgbClr val="FEFDA3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80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We choose the MVC pattern for this project.</a:t>
              </a:r>
              <a:endParaRPr lang="ko-KR" altLang="en-US" sz="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Rect 0"/>
            <p:cNvSpPr>
              <a:spLocks/>
            </p:cNvSpPr>
            <p:nvPr/>
          </p:nvSpPr>
          <p:spPr>
            <a:xfrm>
              <a:off x="501650" y="377825"/>
              <a:ext cx="267970" cy="26797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>
              <a:off x="555625" y="429260"/>
              <a:ext cx="162560" cy="16256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645795" y="539750"/>
              <a:ext cx="194945" cy="194945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79730" y="634365"/>
              <a:ext cx="184785" cy="122555"/>
            </a:xfrm>
            <a:custGeom>
              <a:avLst/>
              <a:gdLst>
                <a:gd name="TX0" fmla="*/ 85615 w 183664"/>
                <a:gd name="TY0" fmla="*/ 0 h 121388"/>
                <a:gd name="TX1" fmla="*/ 183662 w 183664"/>
                <a:gd name="TY1" fmla="*/ 98047 h 121388"/>
                <a:gd name="TX2" fmla="*/ 178950 w 183664"/>
                <a:gd name="TY2" fmla="*/ 121386 h 121388"/>
                <a:gd name="TX3" fmla="*/ 171408 w 183664"/>
                <a:gd name="TY3" fmla="*/ 121386 h 121388"/>
                <a:gd name="TX4" fmla="*/ 176120 w 183664"/>
                <a:gd name="TY4" fmla="*/ 98047 h 121388"/>
                <a:gd name="TX5" fmla="*/ 85615 w 183664"/>
                <a:gd name="TY5" fmla="*/ 7542 h 121388"/>
                <a:gd name="TX6" fmla="*/ 21618 w 183664"/>
                <a:gd name="TY6" fmla="*/ 34050 h 121388"/>
                <a:gd name="TX7" fmla="*/ 2939 w 183664"/>
                <a:gd name="TY7" fmla="*/ 61756 h 121388"/>
                <a:gd name="TX8" fmla="*/ 1304 w 183664"/>
                <a:gd name="TY8" fmla="*/ 59332 h 121388"/>
                <a:gd name="TX9" fmla="*/ 0 w 183664"/>
                <a:gd name="TY9" fmla="*/ 52871 h 121388"/>
                <a:gd name="TX10" fmla="*/ 16285 w 183664"/>
                <a:gd name="TY10" fmla="*/ 28717 h 121388"/>
                <a:gd name="TX11" fmla="*/ 85615 w 183664"/>
                <a:gd name="TY11" fmla="*/ 0 h 12138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4" h="121388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813435" y="422275"/>
              <a:ext cx="141605" cy="1416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" name="Rect 0">
            <a:extLst>
              <a:ext uri="{FF2B5EF4-FFF2-40B4-BE49-F238E27FC236}">
                <a16:creationId xmlns:a16="http://schemas.microsoft.com/office/drawing/2014/main" id="{E077279F-21A4-9034-8A85-AB77FC33A748}"/>
              </a:ext>
            </a:extLst>
          </p:cNvPr>
          <p:cNvSpPr>
            <a:spLocks/>
          </p:cNvSpPr>
          <p:nvPr/>
        </p:nvSpPr>
        <p:spPr>
          <a:xfrm>
            <a:off x="374650" y="1137285"/>
            <a:ext cx="1779270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ID Find / Find Result</a:t>
            </a:r>
            <a:endParaRPr lang="ko-KR" altLang="en-US" sz="12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>
            <a:extLst>
              <a:ext uri="{FF2B5EF4-FFF2-40B4-BE49-F238E27FC236}">
                <a16:creationId xmlns:a16="http://schemas.microsoft.com/office/drawing/2014/main" id="{5B294E96-844C-8B73-7C87-568CC24C8EE1}"/>
              </a:ext>
            </a:extLst>
          </p:cNvPr>
          <p:cNvSpPr>
            <a:spLocks/>
          </p:cNvSpPr>
          <p:nvPr/>
        </p:nvSpPr>
        <p:spPr>
          <a:xfrm>
            <a:off x="6058534" y="1141095"/>
            <a:ext cx="1937385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PW Find / Find Result</a:t>
            </a:r>
            <a:endParaRPr lang="ko-KR" altLang="en-US" sz="12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C84DC0-1B7A-35A0-D219-2B00453F1AFD}"/>
              </a:ext>
            </a:extLst>
          </p:cNvPr>
          <p:cNvGrpSpPr/>
          <p:nvPr/>
        </p:nvGrpSpPr>
        <p:grpSpPr>
          <a:xfrm>
            <a:off x="917960" y="1871345"/>
            <a:ext cx="10356080" cy="4037883"/>
            <a:chOff x="379730" y="1871345"/>
            <a:chExt cx="10356080" cy="403788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EAEB5DE-43B7-87F9-4C30-369AF9D2A55D}"/>
                </a:ext>
              </a:extLst>
            </p:cNvPr>
            <p:cNvGrpSpPr/>
            <p:nvPr/>
          </p:nvGrpSpPr>
          <p:grpSpPr>
            <a:xfrm>
              <a:off x="379730" y="1871345"/>
              <a:ext cx="4773676" cy="3119649"/>
              <a:chOff x="379730" y="1871345"/>
              <a:chExt cx="4773676" cy="3119649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0308A83D-D8B5-8B1E-DE3D-19D6B74DF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9730" y="1871345"/>
                <a:ext cx="3964948" cy="2141365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F01D9838-A156-CB2B-9A59-4F2AB0C3C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8458" y="2942027"/>
                <a:ext cx="3964948" cy="2048967"/>
              </a:xfrm>
              <a:prstGeom prst="rect">
                <a:avLst/>
              </a:prstGeom>
            </p:spPr>
          </p:pic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A9D886E-C5B5-5E52-7DC7-D91CE930C93A}"/>
                </a:ext>
              </a:extLst>
            </p:cNvPr>
            <p:cNvGrpSpPr/>
            <p:nvPr/>
          </p:nvGrpSpPr>
          <p:grpSpPr>
            <a:xfrm>
              <a:off x="5962134" y="1894205"/>
              <a:ext cx="4773676" cy="3141394"/>
              <a:chOff x="5962134" y="1894205"/>
              <a:chExt cx="4773676" cy="3141394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96B2B91-C16A-6662-5449-05490A47B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2134" y="1894205"/>
                <a:ext cx="4067569" cy="2141365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9738AA11-58FA-2BC2-D20F-E2F40FDBA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0862" y="2942027"/>
                <a:ext cx="3964948" cy="2093572"/>
              </a:xfrm>
              <a:prstGeom prst="rect">
                <a:avLst/>
              </a:prstGeom>
            </p:spPr>
          </p:pic>
        </p:grpSp>
        <p:sp>
          <p:nvSpPr>
            <p:cNvPr id="14" name="텍스트 상자 115">
              <a:extLst>
                <a:ext uri="{FF2B5EF4-FFF2-40B4-BE49-F238E27FC236}">
                  <a16:creationId xmlns:a16="http://schemas.microsoft.com/office/drawing/2014/main" id="{FF8F8B4B-3C7E-BAA1-C502-B602ACC62CF9}"/>
                </a:ext>
              </a:extLst>
            </p:cNvPr>
            <p:cNvSpPr txBox="1">
              <a:spLocks/>
            </p:cNvSpPr>
            <p:nvPr/>
          </p:nvSpPr>
          <p:spPr>
            <a:xfrm>
              <a:off x="795365" y="5197495"/>
              <a:ext cx="3752950" cy="711733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DB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에 등록한 이름과 이메일을 입력하여 정보가 </a:t>
              </a:r>
              <a:b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</a:b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서로 일치하는 경우 동일한 정보를 가진 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ID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를 출력</a:t>
              </a:r>
            </a:p>
          </p:txBody>
        </p:sp>
        <p:sp>
          <p:nvSpPr>
            <p:cNvPr id="17" name="텍스트 상자 115">
              <a:extLst>
                <a:ext uri="{FF2B5EF4-FFF2-40B4-BE49-F238E27FC236}">
                  <a16:creationId xmlns:a16="http://schemas.microsoft.com/office/drawing/2014/main" id="{E34A0A19-A057-036A-9B81-235C88145588}"/>
                </a:ext>
              </a:extLst>
            </p:cNvPr>
            <p:cNvSpPr txBox="1">
              <a:spLocks/>
            </p:cNvSpPr>
            <p:nvPr/>
          </p:nvSpPr>
          <p:spPr>
            <a:xfrm>
              <a:off x="6331596" y="5197495"/>
              <a:ext cx="4019049" cy="711733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DB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에 등록한 아이디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이름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이메일을 입력하여 정보가 </a:t>
              </a:r>
              <a:b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</a:b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서로 일치하는 경우 동일한 정보를 가진 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PW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를 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334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B2AE30AD-B90A-FDE2-60E9-83CE453565A5}"/>
              </a:ext>
            </a:extLst>
          </p:cNvPr>
          <p:cNvGrpSpPr/>
          <p:nvPr/>
        </p:nvGrpSpPr>
        <p:grpSpPr>
          <a:xfrm>
            <a:off x="6508115" y="3582587"/>
            <a:ext cx="3591048" cy="1440369"/>
            <a:chOff x="0" y="2768599"/>
            <a:chExt cx="3591048" cy="144036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6588180-E215-F376-5DF5-BF577B3B6E71}"/>
                </a:ext>
              </a:extLst>
            </p:cNvPr>
            <p:cNvGrpSpPr/>
            <p:nvPr/>
          </p:nvGrpSpPr>
          <p:grpSpPr>
            <a:xfrm>
              <a:off x="0" y="2768599"/>
              <a:ext cx="1429081" cy="315471"/>
              <a:chOff x="6455410" y="1904999"/>
              <a:chExt cx="1429081" cy="315471"/>
            </a:xfrm>
          </p:grpSpPr>
          <p:sp>
            <p:nvSpPr>
              <p:cNvPr id="11" name="TextBox 10"/>
              <p:cNvSpPr txBox="1">
                <a:spLocks/>
              </p:cNvSpPr>
              <p:nvPr/>
            </p:nvSpPr>
            <p:spPr>
              <a:xfrm>
                <a:off x="6832600" y="1904999"/>
                <a:ext cx="1051891" cy="31547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450" b="1" dirty="0">
                    <a:latin typeface="나눔바른고딕OTF" charset="0"/>
                    <a:ea typeface="나눔바른고딕OTF" charset="0"/>
                  </a:rPr>
                  <a:t>페이지 분기</a:t>
                </a:r>
              </a:p>
            </p:txBody>
          </p:sp>
          <p:sp>
            <p:nvSpPr>
              <p:cNvPr id="12" name="TextBox 11"/>
              <p:cNvSpPr txBox="1">
                <a:spLocks/>
              </p:cNvSpPr>
              <p:nvPr/>
            </p:nvSpPr>
            <p:spPr>
              <a:xfrm>
                <a:off x="6455410" y="1904999"/>
                <a:ext cx="378460" cy="31547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450" b="1" dirty="0">
                    <a:latin typeface="나눔바른고딕OTF" charset="0"/>
                    <a:ea typeface="나눔바른고딕OTF" charset="0"/>
                  </a:rPr>
                  <a:t>②</a:t>
                </a:r>
              </a:p>
            </p:txBody>
          </p:sp>
        </p:grp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0" y="3177917"/>
              <a:ext cx="3591048" cy="1031051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charset="0"/>
                  <a:ea typeface="나눔바른고딕OTF" charset="0"/>
                </a:rPr>
                <a:t>- </a:t>
              </a:r>
              <a:r>
                <a:rPr lang="ko-KR" altLang="en-US" sz="1400" dirty="0">
                  <a:latin typeface="나눔바른고딕OTF" charset="0"/>
                  <a:ea typeface="나눔바른고딕OTF" charset="0"/>
                </a:rPr>
                <a:t>컨트롤러 제어를 통하여 아래의 페이지로 분기</a:t>
              </a:r>
              <a:endParaRPr lang="en-US" altLang="ko-KR" sz="1400" dirty="0">
                <a:latin typeface="나눔바른고딕OTF" charset="0"/>
                <a:ea typeface="나눔바른고딕OTF" charset="0"/>
              </a:endParaRPr>
            </a:p>
            <a:p>
              <a:pPr marL="0" indent="0" latinLnBrk="0">
                <a:spcAft>
                  <a:spcPts val="200"/>
                </a:spcAft>
                <a:buFontTx/>
                <a:buNone/>
              </a:pPr>
              <a:endParaRPr lang="en-US" altLang="ko-KR" sz="1400" dirty="0">
                <a:latin typeface="나눔바른고딕OTF" charset="0"/>
                <a:ea typeface="나눔바른고딕OTF" charset="0"/>
              </a:endParaRPr>
            </a:p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ko-KR" altLang="en-US" sz="1400" dirty="0">
                  <a:latin typeface="나눔바른고딕OTF" charset="0"/>
                  <a:ea typeface="나눔바른고딕OTF" charset="0"/>
                </a:rPr>
                <a:t>  </a:t>
              </a:r>
              <a:r>
                <a:rPr lang="en-US" altLang="ko-KR" sz="1400" dirty="0">
                  <a:latin typeface="나눔바른고딕OTF" charset="0"/>
                  <a:ea typeface="나눔바른고딕OTF" charset="0"/>
                </a:rPr>
                <a:t>•</a:t>
              </a:r>
              <a:r>
                <a:rPr lang="ko-KR" altLang="en-US" sz="1400" dirty="0">
                  <a:latin typeface="나눔바른고딕OTF" charset="0"/>
                  <a:ea typeface="나눔바른고딕OTF" charset="0"/>
                </a:rPr>
                <a:t> 게시글</a:t>
              </a:r>
              <a:r>
                <a:rPr lang="en-US" altLang="ko-KR" sz="1400" dirty="0">
                  <a:latin typeface="나눔바른고딕OTF" charset="0"/>
                  <a:ea typeface="나눔바른고딕OTF" charset="0"/>
                </a:rPr>
                <a:t>/</a:t>
              </a:r>
              <a:r>
                <a:rPr lang="ko-KR" altLang="en-US" sz="1400" dirty="0">
                  <a:latin typeface="나눔바른고딕OTF" charset="0"/>
                  <a:ea typeface="나눔바른고딕OTF" charset="0"/>
                </a:rPr>
                <a:t>파일      </a:t>
              </a:r>
              <a:r>
                <a:rPr lang="ko-KR" altLang="ko-KR" sz="1400" dirty="0">
                  <a:latin typeface="나눔바른고딕OTF" charset="0"/>
                  <a:ea typeface="나눔바른고딕OTF" charset="0"/>
                </a:rPr>
                <a:t>•</a:t>
              </a:r>
              <a:r>
                <a:rPr lang="en-US" altLang="ko-KR" sz="1400" dirty="0">
                  <a:latin typeface="나눔바른고딕OTF" charset="0"/>
                  <a:ea typeface="나눔바른고딕OTF" charset="0"/>
                </a:rPr>
                <a:t> </a:t>
              </a:r>
              <a:r>
                <a:rPr lang="ko-KR" altLang="en-US" sz="1400" dirty="0">
                  <a:latin typeface="나눔바른고딕OTF" charset="0"/>
                  <a:ea typeface="나눔바른고딕OTF" charset="0"/>
                </a:rPr>
                <a:t>업무관리      </a:t>
              </a:r>
              <a:r>
                <a:rPr lang="en-US" altLang="ko-KR" sz="1400" dirty="0">
                  <a:latin typeface="나눔바른고딕OTF" charset="0"/>
                  <a:ea typeface="나눔바른고딕OTF" charset="0"/>
                </a:rPr>
                <a:t>•</a:t>
              </a:r>
              <a:r>
                <a:rPr lang="ko-KR" altLang="en-US" sz="1400" dirty="0">
                  <a:latin typeface="나눔바른고딕OTF" charset="0"/>
                  <a:ea typeface="나눔바른고딕OTF" charset="0"/>
                </a:rPr>
                <a:t> 쪽지</a:t>
              </a:r>
              <a:endParaRPr lang="en-US" altLang="ko-KR" sz="1400" dirty="0">
                <a:latin typeface="나눔바른고딕OTF" charset="0"/>
                <a:ea typeface="나눔바른고딕OTF" charset="0"/>
              </a:endParaRPr>
            </a:p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charset="0"/>
                  <a:ea typeface="나눔바른고딕OTF" charset="0"/>
                </a:rPr>
                <a:t>  • </a:t>
              </a:r>
              <a:r>
                <a:rPr lang="ko-KR" altLang="en-US" sz="1400" dirty="0">
                  <a:latin typeface="나눔바른고딕OTF" charset="0"/>
                  <a:ea typeface="나눔바른고딕OTF" charset="0"/>
                </a:rPr>
                <a:t>사원목록            </a:t>
              </a:r>
              <a:r>
                <a:rPr lang="en-US" altLang="ko-KR" sz="1400" dirty="0">
                  <a:latin typeface="나눔바른고딕OTF" charset="0"/>
                  <a:ea typeface="나눔바른고딕OTF" charset="0"/>
                </a:rPr>
                <a:t>• </a:t>
              </a:r>
              <a:r>
                <a:rPr lang="ko-KR" altLang="en-US" sz="1400" dirty="0">
                  <a:latin typeface="나눔바른고딕OTF" charset="0"/>
                  <a:ea typeface="나눔바른고딕OTF" charset="0"/>
                </a:rPr>
                <a:t>내 프로필     </a:t>
              </a:r>
              <a:r>
                <a:rPr lang="ko-KR" altLang="ko-KR" sz="1400" dirty="0">
                  <a:latin typeface="나눔바른고딕OTF" charset="0"/>
                  <a:ea typeface="나눔바른고딕OTF" charset="0"/>
                </a:rPr>
                <a:t>•</a:t>
              </a:r>
              <a:r>
                <a:rPr lang="en-US" altLang="ko-KR" sz="1400" dirty="0">
                  <a:latin typeface="나눔바른고딕OTF" charset="0"/>
                  <a:ea typeface="나눔바른고딕OTF" charset="0"/>
                </a:rPr>
                <a:t> </a:t>
              </a:r>
              <a:r>
                <a:rPr lang="ko-KR" altLang="en-US" sz="1400" dirty="0">
                  <a:latin typeface="나눔바른고딕OTF" charset="0"/>
                  <a:ea typeface="나눔바른고딕OTF" charset="0"/>
                </a:rPr>
                <a:t>일정관리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66047D4-88CD-5D3C-549F-6956DAD348EC}"/>
              </a:ext>
            </a:extLst>
          </p:cNvPr>
          <p:cNvGrpSpPr/>
          <p:nvPr/>
        </p:nvGrpSpPr>
        <p:grpSpPr>
          <a:xfrm>
            <a:off x="6508115" y="2187884"/>
            <a:ext cx="5458546" cy="953364"/>
            <a:chOff x="0" y="1358899"/>
            <a:chExt cx="5458546" cy="95336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3166927-E9A8-65AC-3886-DB421670D06A}"/>
                </a:ext>
              </a:extLst>
            </p:cNvPr>
            <p:cNvGrpSpPr/>
            <p:nvPr/>
          </p:nvGrpSpPr>
          <p:grpSpPr>
            <a:xfrm>
              <a:off x="0" y="1358899"/>
              <a:ext cx="3046217" cy="315471"/>
              <a:chOff x="6455410" y="495299"/>
              <a:chExt cx="3046217" cy="315471"/>
            </a:xfrm>
          </p:grpSpPr>
          <p:sp>
            <p:nvSpPr>
              <p:cNvPr id="10" name="TextBox 9"/>
              <p:cNvSpPr txBox="1">
                <a:spLocks/>
              </p:cNvSpPr>
              <p:nvPr/>
            </p:nvSpPr>
            <p:spPr>
              <a:xfrm>
                <a:off x="6455410" y="495299"/>
                <a:ext cx="378460" cy="31547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450" b="1" dirty="0">
                    <a:latin typeface="나눔바른고딕OTF" charset="0"/>
                    <a:ea typeface="나눔바른고딕OTF" charset="0"/>
                  </a:rPr>
                  <a:t>①</a:t>
                </a:r>
              </a:p>
            </p:txBody>
          </p:sp>
          <p:sp>
            <p:nvSpPr>
              <p:cNvPr id="13" name="TextBox 12"/>
              <p:cNvSpPr txBox="1">
                <a:spLocks/>
              </p:cNvSpPr>
              <p:nvPr/>
            </p:nvSpPr>
            <p:spPr>
              <a:xfrm>
                <a:off x="6797040" y="495299"/>
                <a:ext cx="2704587" cy="31547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450" b="1" dirty="0" err="1">
                    <a:latin typeface="나눔바른고딕OTF" charset="0"/>
                    <a:ea typeface="나눔바른고딕OTF" charset="0"/>
                  </a:rPr>
                  <a:t>로그인된</a:t>
                </a:r>
                <a:r>
                  <a:rPr lang="ko-KR" altLang="en-US" sz="1450" b="1" dirty="0">
                    <a:latin typeface="나눔바른고딕OTF" charset="0"/>
                    <a:ea typeface="나눔바른고딕OTF" charset="0"/>
                  </a:rPr>
                  <a:t> 계정 정보 세션 영역 저장</a:t>
                </a:r>
              </a:p>
            </p:txBody>
          </p:sp>
        </p:grp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0" y="1763395"/>
              <a:ext cx="5458546" cy="548868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charset="0"/>
                  <a:ea typeface="나눔바른고딕OTF" charset="0"/>
                </a:rPr>
                <a:t>- </a:t>
              </a:r>
              <a:r>
                <a:rPr lang="ko-KR" altLang="en-US" sz="1400" dirty="0">
                  <a:latin typeface="나눔바른고딕OTF" charset="0"/>
                  <a:ea typeface="나눔바른고딕OTF" charset="0"/>
                </a:rPr>
                <a:t>세션에 로그인 정보를 저장하여 모든 페이지에 해당 정보를 가지고 이동</a:t>
              </a:r>
              <a:endParaRPr lang="en-US" altLang="ko-KR" sz="1400" dirty="0">
                <a:latin typeface="나눔바른고딕OTF" charset="0"/>
                <a:ea typeface="나눔바른고딕OTF" charset="0"/>
              </a:endParaRPr>
            </a:p>
            <a:p>
              <a:pPr latinLnBrk="0">
                <a:spcAft>
                  <a:spcPts val="200"/>
                </a:spcAft>
              </a:pPr>
              <a:r>
                <a:rPr lang="en-US" altLang="ko-KR" sz="1400" dirty="0">
                  <a:latin typeface="나눔바른고딕OTF" charset="0"/>
                  <a:ea typeface="나눔바른고딕OTF" charset="0"/>
                </a:rPr>
                <a:t>- Header</a:t>
              </a:r>
              <a:r>
                <a:rPr lang="ko-KR" altLang="en-US" sz="1400" dirty="0">
                  <a:latin typeface="나눔바른고딕OTF" charset="0"/>
                  <a:ea typeface="나눔바른고딕OTF" charset="0"/>
                </a:rPr>
                <a:t> 로그아웃 버튼 클릭 시 세션 무효화 및 로그인 페이지 이동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8902B7B-FCEE-AD75-7BE8-DA14305B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840865"/>
            <a:ext cx="5821986" cy="3806190"/>
          </a:xfrm>
          <a:prstGeom prst="rect">
            <a:avLst/>
          </a:prstGeom>
        </p:spPr>
      </p:pic>
      <p:sp>
        <p:nvSpPr>
          <p:cNvPr id="29" name="Rect 0">
            <a:extLst>
              <a:ext uri="{FF2B5EF4-FFF2-40B4-BE49-F238E27FC236}">
                <a16:creationId xmlns:a16="http://schemas.microsoft.com/office/drawing/2014/main" id="{1C316679-86D6-9FF6-20CA-DD75F3ECD3C0}"/>
              </a:ext>
            </a:extLst>
          </p:cNvPr>
          <p:cNvSpPr>
            <a:spLocks/>
          </p:cNvSpPr>
          <p:nvPr/>
        </p:nvSpPr>
        <p:spPr>
          <a:xfrm>
            <a:off x="374650" y="1137285"/>
            <a:ext cx="1275080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Main View</a:t>
            </a:r>
            <a:endParaRPr lang="ko-KR" altLang="en-US" sz="12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0" name="Group 5">
            <a:extLst>
              <a:ext uri="{FF2B5EF4-FFF2-40B4-BE49-F238E27FC236}">
                <a16:creationId xmlns:a16="http://schemas.microsoft.com/office/drawing/2014/main" id="{B6401314-61D1-45D2-1FB9-46E0DB2FEC21}"/>
              </a:ext>
            </a:extLst>
          </p:cNvPr>
          <p:cNvGrpSpPr>
            <a:grpSpLocks/>
          </p:cNvGrpSpPr>
          <p:nvPr/>
        </p:nvGrpSpPr>
        <p:grpSpPr>
          <a:xfrm>
            <a:off x="374650" y="0"/>
            <a:ext cx="11443970" cy="757555"/>
            <a:chOff x="374650" y="0"/>
            <a:chExt cx="11443970" cy="757555"/>
          </a:xfrm>
        </p:grpSpPr>
        <p:sp>
          <p:nvSpPr>
            <p:cNvPr id="31" name="Rect 0">
              <a:extLst>
                <a:ext uri="{FF2B5EF4-FFF2-40B4-BE49-F238E27FC236}">
                  <a16:creationId xmlns:a16="http://schemas.microsoft.com/office/drawing/2014/main" id="{6905D02D-D479-D468-2587-3F4DF992ADE4}"/>
                </a:ext>
              </a:extLst>
            </p:cNvPr>
            <p:cNvSpPr>
              <a:spLocks/>
            </p:cNvSpPr>
            <p:nvPr/>
          </p:nvSpPr>
          <p:spPr>
            <a:xfrm>
              <a:off x="374650" y="0"/>
              <a:ext cx="11443970" cy="757555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뷰</a:t>
              </a:r>
              <a:r>
                <a:rPr lang="ko-KR"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 흐름 (상세)</a:t>
              </a:r>
              <a:endParaRPr lang="ko-KR" altLang="en-US" sz="2400" b="1">
                <a:solidFill>
                  <a:srgbClr val="FEFDA3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80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We choose the MVC pattern for this project.</a:t>
              </a:r>
              <a:endParaRPr lang="ko-KR" altLang="en-US" sz="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Rect 0">
              <a:extLst>
                <a:ext uri="{FF2B5EF4-FFF2-40B4-BE49-F238E27FC236}">
                  <a16:creationId xmlns:a16="http://schemas.microsoft.com/office/drawing/2014/main" id="{B84B91A0-BA4E-7B9A-9A11-F3DE6D01037E}"/>
                </a:ext>
              </a:extLst>
            </p:cNvPr>
            <p:cNvSpPr>
              <a:spLocks/>
            </p:cNvSpPr>
            <p:nvPr/>
          </p:nvSpPr>
          <p:spPr>
            <a:xfrm>
              <a:off x="501650" y="377825"/>
              <a:ext cx="267970" cy="26797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Rect 0">
              <a:extLst>
                <a:ext uri="{FF2B5EF4-FFF2-40B4-BE49-F238E27FC236}">
                  <a16:creationId xmlns:a16="http://schemas.microsoft.com/office/drawing/2014/main" id="{E9D29CB7-4245-2C94-C639-8F0D15128458}"/>
                </a:ext>
              </a:extLst>
            </p:cNvPr>
            <p:cNvSpPr>
              <a:spLocks/>
            </p:cNvSpPr>
            <p:nvPr/>
          </p:nvSpPr>
          <p:spPr>
            <a:xfrm>
              <a:off x="555625" y="429260"/>
              <a:ext cx="162560" cy="16256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Rect 0">
              <a:extLst>
                <a:ext uri="{FF2B5EF4-FFF2-40B4-BE49-F238E27FC236}">
                  <a16:creationId xmlns:a16="http://schemas.microsoft.com/office/drawing/2014/main" id="{6F048F8D-EEB5-5C01-0714-655AF031C825}"/>
                </a:ext>
              </a:extLst>
            </p:cNvPr>
            <p:cNvSpPr>
              <a:spLocks/>
            </p:cNvSpPr>
            <p:nvPr/>
          </p:nvSpPr>
          <p:spPr>
            <a:xfrm>
              <a:off x="645795" y="539750"/>
              <a:ext cx="194945" cy="194945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Rect 0">
              <a:extLst>
                <a:ext uri="{FF2B5EF4-FFF2-40B4-BE49-F238E27FC236}">
                  <a16:creationId xmlns:a16="http://schemas.microsoft.com/office/drawing/2014/main" id="{0B216382-BBEF-6F64-2C06-E35E60E29A7B}"/>
                </a:ext>
              </a:extLst>
            </p:cNvPr>
            <p:cNvSpPr>
              <a:spLocks/>
            </p:cNvSpPr>
            <p:nvPr/>
          </p:nvSpPr>
          <p:spPr>
            <a:xfrm>
              <a:off x="379730" y="634365"/>
              <a:ext cx="184785" cy="122555"/>
            </a:xfrm>
            <a:custGeom>
              <a:avLst/>
              <a:gdLst>
                <a:gd name="TX0" fmla="*/ 85615 w 183664"/>
                <a:gd name="TY0" fmla="*/ 0 h 121388"/>
                <a:gd name="TX1" fmla="*/ 183662 w 183664"/>
                <a:gd name="TY1" fmla="*/ 98047 h 121388"/>
                <a:gd name="TX2" fmla="*/ 178950 w 183664"/>
                <a:gd name="TY2" fmla="*/ 121386 h 121388"/>
                <a:gd name="TX3" fmla="*/ 171408 w 183664"/>
                <a:gd name="TY3" fmla="*/ 121386 h 121388"/>
                <a:gd name="TX4" fmla="*/ 176120 w 183664"/>
                <a:gd name="TY4" fmla="*/ 98047 h 121388"/>
                <a:gd name="TX5" fmla="*/ 85615 w 183664"/>
                <a:gd name="TY5" fmla="*/ 7542 h 121388"/>
                <a:gd name="TX6" fmla="*/ 21618 w 183664"/>
                <a:gd name="TY6" fmla="*/ 34050 h 121388"/>
                <a:gd name="TX7" fmla="*/ 2939 w 183664"/>
                <a:gd name="TY7" fmla="*/ 61756 h 121388"/>
                <a:gd name="TX8" fmla="*/ 1304 w 183664"/>
                <a:gd name="TY8" fmla="*/ 59332 h 121388"/>
                <a:gd name="TX9" fmla="*/ 0 w 183664"/>
                <a:gd name="TY9" fmla="*/ 52871 h 121388"/>
                <a:gd name="TX10" fmla="*/ 16285 w 183664"/>
                <a:gd name="TY10" fmla="*/ 28717 h 121388"/>
                <a:gd name="TX11" fmla="*/ 85615 w 183664"/>
                <a:gd name="TY11" fmla="*/ 0 h 12138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4" h="121388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Rect 0">
              <a:extLst>
                <a:ext uri="{FF2B5EF4-FFF2-40B4-BE49-F238E27FC236}">
                  <a16:creationId xmlns:a16="http://schemas.microsoft.com/office/drawing/2014/main" id="{9C8EE3C8-8713-C211-69E3-A9020185B430}"/>
                </a:ext>
              </a:extLst>
            </p:cNvPr>
            <p:cNvSpPr>
              <a:spLocks/>
            </p:cNvSpPr>
            <p:nvPr/>
          </p:nvSpPr>
          <p:spPr>
            <a:xfrm>
              <a:off x="813435" y="422275"/>
              <a:ext cx="141605" cy="1416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92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5"/>
          <p:cNvGrpSpPr>
            <a:grpSpLocks/>
          </p:cNvGrpSpPr>
          <p:nvPr/>
        </p:nvGrpSpPr>
        <p:grpSpPr>
          <a:xfrm>
            <a:off x="374650" y="0"/>
            <a:ext cx="11443970" cy="757555"/>
            <a:chOff x="374650" y="0"/>
            <a:chExt cx="11443970" cy="757555"/>
          </a:xfrm>
        </p:grpSpPr>
        <p:sp>
          <p:nvSpPr>
            <p:cNvPr id="24" name="Rect 0"/>
            <p:cNvSpPr>
              <a:spLocks/>
            </p:cNvSpPr>
            <p:nvPr/>
          </p:nvSpPr>
          <p:spPr>
            <a:xfrm>
              <a:off x="374650" y="0"/>
              <a:ext cx="11443970" cy="757555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뷰</a:t>
              </a:r>
              <a:r>
                <a:rPr lang="ko-KR"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 흐름 (상세)</a:t>
              </a:r>
              <a:endParaRPr lang="ko-KR" altLang="en-US" sz="2400" b="1">
                <a:solidFill>
                  <a:srgbClr val="FEFDA3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80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We choose the MVC pattern for this project.</a:t>
              </a:r>
              <a:endParaRPr lang="ko-KR" altLang="en-US" sz="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Rect 0"/>
            <p:cNvSpPr>
              <a:spLocks/>
            </p:cNvSpPr>
            <p:nvPr/>
          </p:nvSpPr>
          <p:spPr>
            <a:xfrm>
              <a:off x="501650" y="377825"/>
              <a:ext cx="267970" cy="26797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>
              <a:off x="555625" y="429260"/>
              <a:ext cx="162560" cy="16256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645795" y="539750"/>
              <a:ext cx="194945" cy="194945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79730" y="634365"/>
              <a:ext cx="184785" cy="122555"/>
            </a:xfrm>
            <a:custGeom>
              <a:avLst/>
              <a:gdLst>
                <a:gd name="TX0" fmla="*/ 85615 w 183664"/>
                <a:gd name="TY0" fmla="*/ 0 h 121388"/>
                <a:gd name="TX1" fmla="*/ 183662 w 183664"/>
                <a:gd name="TY1" fmla="*/ 98047 h 121388"/>
                <a:gd name="TX2" fmla="*/ 178950 w 183664"/>
                <a:gd name="TY2" fmla="*/ 121386 h 121388"/>
                <a:gd name="TX3" fmla="*/ 171408 w 183664"/>
                <a:gd name="TY3" fmla="*/ 121386 h 121388"/>
                <a:gd name="TX4" fmla="*/ 176120 w 183664"/>
                <a:gd name="TY4" fmla="*/ 98047 h 121388"/>
                <a:gd name="TX5" fmla="*/ 85615 w 183664"/>
                <a:gd name="TY5" fmla="*/ 7542 h 121388"/>
                <a:gd name="TX6" fmla="*/ 21618 w 183664"/>
                <a:gd name="TY6" fmla="*/ 34050 h 121388"/>
                <a:gd name="TX7" fmla="*/ 2939 w 183664"/>
                <a:gd name="TY7" fmla="*/ 61756 h 121388"/>
                <a:gd name="TX8" fmla="*/ 1304 w 183664"/>
                <a:gd name="TY8" fmla="*/ 59332 h 121388"/>
                <a:gd name="TX9" fmla="*/ 0 w 183664"/>
                <a:gd name="TY9" fmla="*/ 52871 h 121388"/>
                <a:gd name="TX10" fmla="*/ 16285 w 183664"/>
                <a:gd name="TY10" fmla="*/ 28717 h 121388"/>
                <a:gd name="TX11" fmla="*/ 85615 w 183664"/>
                <a:gd name="TY11" fmla="*/ 0 h 12138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4" h="121388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813435" y="422275"/>
              <a:ext cx="141605" cy="1416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" name="Rect 0">
            <a:extLst>
              <a:ext uri="{FF2B5EF4-FFF2-40B4-BE49-F238E27FC236}">
                <a16:creationId xmlns:a16="http://schemas.microsoft.com/office/drawing/2014/main" id="{DACCF535-4826-F8DD-2EC5-1BE5E0B1C197}"/>
              </a:ext>
            </a:extLst>
          </p:cNvPr>
          <p:cNvSpPr>
            <a:spLocks/>
          </p:cNvSpPr>
          <p:nvPr/>
        </p:nvSpPr>
        <p:spPr>
          <a:xfrm>
            <a:off x="374650" y="1141095"/>
            <a:ext cx="1275080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My Profile</a:t>
            </a:r>
            <a:endParaRPr lang="ko-KR" altLang="en-US" sz="12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>
            <a:extLst>
              <a:ext uri="{FF2B5EF4-FFF2-40B4-BE49-F238E27FC236}">
                <a16:creationId xmlns:a16="http://schemas.microsoft.com/office/drawing/2014/main" id="{6D71BC09-9898-A954-66BF-D287D909FA8B}"/>
              </a:ext>
            </a:extLst>
          </p:cNvPr>
          <p:cNvSpPr>
            <a:spLocks/>
          </p:cNvSpPr>
          <p:nvPr/>
        </p:nvSpPr>
        <p:spPr>
          <a:xfrm>
            <a:off x="6058535" y="1141095"/>
            <a:ext cx="1275080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Employee List</a:t>
            </a:r>
            <a:endParaRPr lang="ko-KR" altLang="en-US" sz="12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C7AE4E-CAD7-10DF-18E6-33C678E65201}"/>
              </a:ext>
            </a:extLst>
          </p:cNvPr>
          <p:cNvGrpSpPr/>
          <p:nvPr/>
        </p:nvGrpSpPr>
        <p:grpSpPr>
          <a:xfrm>
            <a:off x="514985" y="2014292"/>
            <a:ext cx="5259070" cy="3929580"/>
            <a:chOff x="379730" y="1770452"/>
            <a:chExt cx="5259070" cy="392958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BF86304-5E0A-7CCE-3A14-429816966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9730" y="1770452"/>
              <a:ext cx="5259070" cy="2567869"/>
            </a:xfrm>
            <a:prstGeom prst="rect">
              <a:avLst/>
            </a:prstGeom>
          </p:spPr>
        </p:pic>
        <p:sp>
          <p:nvSpPr>
            <p:cNvPr id="7" name="텍스트 상자 115">
              <a:extLst>
                <a:ext uri="{FF2B5EF4-FFF2-40B4-BE49-F238E27FC236}">
                  <a16:creationId xmlns:a16="http://schemas.microsoft.com/office/drawing/2014/main" id="{2898A94D-A7F6-A32A-3893-27C85CBF2F7C}"/>
                </a:ext>
              </a:extLst>
            </p:cNvPr>
            <p:cNvSpPr txBox="1">
              <a:spLocks/>
            </p:cNvSpPr>
            <p:nvPr/>
          </p:nvSpPr>
          <p:spPr>
            <a:xfrm>
              <a:off x="1733416" y="4639485"/>
              <a:ext cx="2551724" cy="1060547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spcAft>
                  <a:spcPts val="200"/>
                </a:spcAft>
                <a:buFontTx/>
                <a:buNone/>
              </a:pP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세션에 저장된 로그인 정보에 </a:t>
              </a:r>
              <a:endPara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0" indent="0" algn="ctr" latinLnBrk="0">
                <a:lnSpc>
                  <a:spcPct val="150000"/>
                </a:lnSpc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Position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필드 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Inner Join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을 통해</a:t>
              </a:r>
              <a:b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</a:b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개인 계정정보 및 </a:t>
              </a:r>
              <a:r>
                <a:rPr lang="ko-KR" altLang="en-US" sz="14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직급명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출력</a:t>
              </a:r>
              <a:endPara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DC44D6-37DC-53CC-CDC6-2749016689BA}"/>
              </a:ext>
            </a:extLst>
          </p:cNvPr>
          <p:cNvGrpSpPr/>
          <p:nvPr/>
        </p:nvGrpSpPr>
        <p:grpSpPr>
          <a:xfrm>
            <a:off x="6231255" y="2014292"/>
            <a:ext cx="5445760" cy="3955227"/>
            <a:chOff x="6096000" y="1770452"/>
            <a:chExt cx="5445760" cy="395522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37F4C15-B0D2-4FBB-4FC7-4DF277D18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96000" y="1770452"/>
              <a:ext cx="5445760" cy="2567869"/>
            </a:xfrm>
            <a:prstGeom prst="rect">
              <a:avLst/>
            </a:prstGeom>
          </p:spPr>
        </p:pic>
        <p:sp>
          <p:nvSpPr>
            <p:cNvPr id="8" name="텍스트 상자 115">
              <a:extLst>
                <a:ext uri="{FF2B5EF4-FFF2-40B4-BE49-F238E27FC236}">
                  <a16:creationId xmlns:a16="http://schemas.microsoft.com/office/drawing/2014/main" id="{F6AC7F3A-FA67-A14B-B8DA-A103F0E9FFBB}"/>
                </a:ext>
              </a:extLst>
            </p:cNvPr>
            <p:cNvSpPr txBox="1">
              <a:spLocks/>
            </p:cNvSpPr>
            <p:nvPr/>
          </p:nvSpPr>
          <p:spPr>
            <a:xfrm>
              <a:off x="6724149" y="4639484"/>
              <a:ext cx="4189480" cy="108619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DB -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14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UserInfo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계정정보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)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에 저장된 모든 정보를 불러와</a:t>
              </a:r>
              <a:endPara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0" indent="0" algn="ctr" latinLnBrk="0">
                <a:lnSpc>
                  <a:spcPct val="150000"/>
                </a:lnSpc>
                <a:spcAft>
                  <a:spcPts val="200"/>
                </a:spcAft>
                <a:buFontTx/>
                <a:buNone/>
              </a:pP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한 눈에 전체 사원을 확인할 수 있도록 사원 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List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출력</a:t>
              </a:r>
              <a:endPara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0" indent="0" algn="ctr" latinLnBrk="0">
                <a:lnSpc>
                  <a:spcPct val="150000"/>
                </a:lnSpc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(Position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필드 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Inner Join)</a:t>
              </a:r>
              <a:endPara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>
            <a:spLocks/>
          </p:cNvSpPr>
          <p:nvPr/>
        </p:nvSpPr>
        <p:spPr>
          <a:xfrm>
            <a:off x="373380" y="1658373"/>
            <a:ext cx="11445240" cy="5086597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300" dirty="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3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3" name="Group 5"/>
          <p:cNvGrpSpPr>
            <a:grpSpLocks/>
          </p:cNvGrpSpPr>
          <p:nvPr/>
        </p:nvGrpSpPr>
        <p:grpSpPr>
          <a:xfrm>
            <a:off x="374650" y="0"/>
            <a:ext cx="11444605" cy="758190"/>
            <a:chOff x="374650" y="0"/>
            <a:chExt cx="11444605" cy="758190"/>
          </a:xfrm>
        </p:grpSpPr>
        <p:sp>
          <p:nvSpPr>
            <p:cNvPr id="9" name="Rect 0"/>
            <p:cNvSpPr>
              <a:spLocks/>
            </p:cNvSpPr>
            <p:nvPr/>
          </p:nvSpPr>
          <p:spPr>
            <a:xfrm>
              <a:off x="374650" y="0"/>
              <a:ext cx="11444605" cy="75819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sz="2400" b="1" dirty="0" err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CoWorkers</a:t>
              </a:r>
              <a:endParaRPr lang="ko-KR" altLang="en-US" sz="2400" b="1" dirty="0">
                <a:solidFill>
                  <a:srgbClr val="FEFDA3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800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We choose the MVC pattern for this project.</a:t>
              </a:r>
              <a:endParaRPr lang="ko-KR" altLang="en-US" sz="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501650" y="377825"/>
              <a:ext cx="268605" cy="2686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555625" y="429260"/>
              <a:ext cx="163195" cy="163195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>
              <a:off x="645795" y="539750"/>
              <a:ext cx="195580" cy="19558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Rect 0"/>
            <p:cNvSpPr>
              <a:spLocks/>
            </p:cNvSpPr>
            <p:nvPr/>
          </p:nvSpPr>
          <p:spPr>
            <a:xfrm>
              <a:off x="379730" y="634365"/>
              <a:ext cx="185420" cy="123190"/>
            </a:xfrm>
            <a:custGeom>
              <a:avLst/>
              <a:gdLst>
                <a:gd name="TX0" fmla="*/ 85615 w 183665"/>
                <a:gd name="TY0" fmla="*/ 0 h 121389"/>
                <a:gd name="TX1" fmla="*/ 183662 w 183665"/>
                <a:gd name="TY1" fmla="*/ 98047 h 121389"/>
                <a:gd name="TX2" fmla="*/ 178950 w 183665"/>
                <a:gd name="TY2" fmla="*/ 121386 h 121389"/>
                <a:gd name="TX3" fmla="*/ 171408 w 183665"/>
                <a:gd name="TY3" fmla="*/ 121386 h 121389"/>
                <a:gd name="TX4" fmla="*/ 176120 w 183665"/>
                <a:gd name="TY4" fmla="*/ 98047 h 121389"/>
                <a:gd name="TX5" fmla="*/ 85615 w 183665"/>
                <a:gd name="TY5" fmla="*/ 7542 h 121389"/>
                <a:gd name="TX6" fmla="*/ 21618 w 183665"/>
                <a:gd name="TY6" fmla="*/ 34050 h 121389"/>
                <a:gd name="TX7" fmla="*/ 2939 w 183665"/>
                <a:gd name="TY7" fmla="*/ 61756 h 121389"/>
                <a:gd name="TX8" fmla="*/ 1304 w 183665"/>
                <a:gd name="TY8" fmla="*/ 59332 h 121389"/>
                <a:gd name="TX9" fmla="*/ 0 w 183665"/>
                <a:gd name="TY9" fmla="*/ 52871 h 121389"/>
                <a:gd name="TX10" fmla="*/ 16285 w 183665"/>
                <a:gd name="TY10" fmla="*/ 28717 h 121389"/>
                <a:gd name="TX11" fmla="*/ 85615 w 183665"/>
                <a:gd name="TY11" fmla="*/ 0 h 12138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5" h="121389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Rect 0"/>
            <p:cNvSpPr>
              <a:spLocks/>
            </p:cNvSpPr>
            <p:nvPr/>
          </p:nvSpPr>
          <p:spPr>
            <a:xfrm>
              <a:off x="813435" y="422275"/>
              <a:ext cx="142240" cy="14224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9" name="Rect 0">
            <a:extLst>
              <a:ext uri="{FF2B5EF4-FFF2-40B4-BE49-F238E27FC236}">
                <a16:creationId xmlns:a16="http://schemas.microsoft.com/office/drawing/2014/main" id="{A48F5502-8EAC-2771-2250-2A9D7C1B5354}"/>
              </a:ext>
            </a:extLst>
          </p:cNvPr>
          <p:cNvSpPr>
            <a:spLocks/>
          </p:cNvSpPr>
          <p:nvPr/>
        </p:nvSpPr>
        <p:spPr>
          <a:xfrm>
            <a:off x="374650" y="1137285"/>
            <a:ext cx="1275080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1400" b="1" dirty="0">
                <a:solidFill>
                  <a:srgbClr val="FFFFF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</a:p>
        </p:txBody>
      </p:sp>
      <p:sp>
        <p:nvSpPr>
          <p:cNvPr id="20" name="텍스트 상자 112">
            <a:extLst>
              <a:ext uri="{FF2B5EF4-FFF2-40B4-BE49-F238E27FC236}">
                <a16:creationId xmlns:a16="http://schemas.microsoft.com/office/drawing/2014/main" id="{2F4416B1-E540-5CCA-8DD5-51D28AB51293}"/>
              </a:ext>
            </a:extLst>
          </p:cNvPr>
          <p:cNvSpPr txBox="1">
            <a:spLocks/>
          </p:cNvSpPr>
          <p:nvPr/>
        </p:nvSpPr>
        <p:spPr>
          <a:xfrm>
            <a:off x="567129" y="1833652"/>
            <a:ext cx="1159293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개발 인원</a:t>
            </a:r>
          </a:p>
        </p:txBody>
      </p:sp>
      <p:sp>
        <p:nvSpPr>
          <p:cNvPr id="24" name="텍스트 상자 112">
            <a:extLst>
              <a:ext uri="{FF2B5EF4-FFF2-40B4-BE49-F238E27FC236}">
                <a16:creationId xmlns:a16="http://schemas.microsoft.com/office/drawing/2014/main" id="{2A2965F6-B66F-B818-429F-400894BE69C0}"/>
              </a:ext>
            </a:extLst>
          </p:cNvPr>
          <p:cNvSpPr txBox="1">
            <a:spLocks/>
          </p:cNvSpPr>
          <p:nvPr/>
        </p:nvSpPr>
        <p:spPr>
          <a:xfrm>
            <a:off x="584135" y="4086680"/>
            <a:ext cx="1159293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개발 목적</a:t>
            </a:r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027FE83E-7233-B923-935A-9D462B551E68}"/>
              </a:ext>
            </a:extLst>
          </p:cNvPr>
          <p:cNvSpPr/>
          <p:nvPr/>
        </p:nvSpPr>
        <p:spPr>
          <a:xfrm flipH="1">
            <a:off x="645794" y="2416621"/>
            <a:ext cx="10624717" cy="1468272"/>
          </a:xfrm>
          <a:prstGeom prst="snip1Rect">
            <a:avLst>
              <a:gd name="adj" fmla="val 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31AF5411-5367-0962-454B-B5B46AC8CB08}"/>
              </a:ext>
            </a:extLst>
          </p:cNvPr>
          <p:cNvSpPr/>
          <p:nvPr/>
        </p:nvSpPr>
        <p:spPr>
          <a:xfrm flipH="1">
            <a:off x="645795" y="4661891"/>
            <a:ext cx="10624717" cy="1468272"/>
          </a:xfrm>
          <a:prstGeom prst="snip1Rect">
            <a:avLst>
              <a:gd name="adj" fmla="val 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A588788-B970-1E1A-B733-EF3932C2971A}"/>
              </a:ext>
            </a:extLst>
          </p:cNvPr>
          <p:cNvCxnSpPr>
            <a:cxnSpLocks/>
          </p:cNvCxnSpPr>
          <p:nvPr/>
        </p:nvCxnSpPr>
        <p:spPr>
          <a:xfrm>
            <a:off x="589456" y="2257746"/>
            <a:ext cx="11146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D702B7-BB7D-69B9-F850-F3CE1A977996}"/>
              </a:ext>
            </a:extLst>
          </p:cNvPr>
          <p:cNvCxnSpPr>
            <a:cxnSpLocks/>
          </p:cNvCxnSpPr>
          <p:nvPr/>
        </p:nvCxnSpPr>
        <p:spPr>
          <a:xfrm>
            <a:off x="606462" y="4486790"/>
            <a:ext cx="11146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2">
            <a:extLst>
              <a:ext uri="{FF2B5EF4-FFF2-40B4-BE49-F238E27FC236}">
                <a16:creationId xmlns:a16="http://schemas.microsoft.com/office/drawing/2014/main" id="{E1AE42FF-DE09-0157-A3C9-EE3531B3D638}"/>
              </a:ext>
            </a:extLst>
          </p:cNvPr>
          <p:cNvSpPr txBox="1">
            <a:spLocks/>
          </p:cNvSpPr>
          <p:nvPr/>
        </p:nvSpPr>
        <p:spPr>
          <a:xfrm>
            <a:off x="956904" y="2634356"/>
            <a:ext cx="87235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김태형</a:t>
            </a:r>
          </a:p>
        </p:txBody>
      </p:sp>
      <p:sp>
        <p:nvSpPr>
          <p:cNvPr id="15" name="텍스트 상자 112">
            <a:extLst>
              <a:ext uri="{FF2B5EF4-FFF2-40B4-BE49-F238E27FC236}">
                <a16:creationId xmlns:a16="http://schemas.microsoft.com/office/drawing/2014/main" id="{DBDA7D90-ECCE-F695-F6A4-6B048E44F630}"/>
              </a:ext>
            </a:extLst>
          </p:cNvPr>
          <p:cNvSpPr txBox="1">
            <a:spLocks/>
          </p:cNvSpPr>
          <p:nvPr/>
        </p:nvSpPr>
        <p:spPr>
          <a:xfrm>
            <a:off x="5659823" y="2630855"/>
            <a:ext cx="87235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곽규창</a:t>
            </a:r>
            <a:endParaRPr lang="ko-KR" altLang="en-US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0731667-B715-01D4-C48E-25D1FACC53A4}"/>
              </a:ext>
            </a:extLst>
          </p:cNvPr>
          <p:cNvCxnSpPr/>
          <p:nvPr/>
        </p:nvCxnSpPr>
        <p:spPr>
          <a:xfrm>
            <a:off x="1860916" y="2649042"/>
            <a:ext cx="0" cy="36373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DF46C1E-94CF-8401-6DB4-FF60D3D88973}"/>
              </a:ext>
            </a:extLst>
          </p:cNvPr>
          <p:cNvCxnSpPr/>
          <p:nvPr/>
        </p:nvCxnSpPr>
        <p:spPr>
          <a:xfrm>
            <a:off x="6564294" y="2649464"/>
            <a:ext cx="0" cy="36373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399FD06-17BF-58DF-8213-2652061A4767}"/>
              </a:ext>
            </a:extLst>
          </p:cNvPr>
          <p:cNvGrpSpPr/>
          <p:nvPr/>
        </p:nvGrpSpPr>
        <p:grpSpPr>
          <a:xfrm>
            <a:off x="1892574" y="2539833"/>
            <a:ext cx="1386918" cy="598376"/>
            <a:chOff x="1892574" y="2548422"/>
            <a:chExt cx="1386918" cy="598376"/>
          </a:xfrm>
        </p:grpSpPr>
        <p:sp>
          <p:nvSpPr>
            <p:cNvPr id="17" name="텍스트 상자 112">
              <a:extLst>
                <a:ext uri="{FF2B5EF4-FFF2-40B4-BE49-F238E27FC236}">
                  <a16:creationId xmlns:a16="http://schemas.microsoft.com/office/drawing/2014/main" id="{AE8C2154-06D8-96CE-2138-B08916D843A1}"/>
                </a:ext>
              </a:extLst>
            </p:cNvPr>
            <p:cNvSpPr txBox="1">
              <a:spLocks/>
            </p:cNvSpPr>
            <p:nvPr/>
          </p:nvSpPr>
          <p:spPr>
            <a:xfrm>
              <a:off x="1892574" y="2548422"/>
              <a:ext cx="1386918" cy="307777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dirty="0">
                  <a:solidFill>
                    <a:srgbClr val="FF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로그인</a:t>
              </a:r>
              <a:r>
                <a:rPr lang="en-US" altLang="ko-KR" sz="1400" dirty="0">
                  <a:solidFill>
                    <a:srgbClr val="FF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1400" dirty="0">
                  <a:solidFill>
                    <a:srgbClr val="FF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로그아웃</a:t>
              </a:r>
            </a:p>
          </p:txBody>
        </p:sp>
        <p:sp>
          <p:nvSpPr>
            <p:cNvPr id="34" name="텍스트 상자 112">
              <a:extLst>
                <a:ext uri="{FF2B5EF4-FFF2-40B4-BE49-F238E27FC236}">
                  <a16:creationId xmlns:a16="http://schemas.microsoft.com/office/drawing/2014/main" id="{8F4C1ABA-F700-6219-B7DF-4CB08CBAF062}"/>
                </a:ext>
              </a:extLst>
            </p:cNvPr>
            <p:cNvSpPr txBox="1">
              <a:spLocks/>
            </p:cNvSpPr>
            <p:nvPr/>
          </p:nvSpPr>
          <p:spPr>
            <a:xfrm>
              <a:off x="2173100" y="2839021"/>
              <a:ext cx="825867" cy="307777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dirty="0">
                  <a:solidFill>
                    <a:srgbClr val="FF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사원목록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68E58F3-767E-D05A-A8A6-2EC1B570F327}"/>
              </a:ext>
            </a:extLst>
          </p:cNvPr>
          <p:cNvGrpSpPr/>
          <p:nvPr/>
        </p:nvGrpSpPr>
        <p:grpSpPr>
          <a:xfrm>
            <a:off x="3476182" y="2531244"/>
            <a:ext cx="865943" cy="598376"/>
            <a:chOff x="2153062" y="2548422"/>
            <a:chExt cx="865943" cy="598376"/>
          </a:xfrm>
        </p:grpSpPr>
        <p:sp>
          <p:nvSpPr>
            <p:cNvPr id="37" name="텍스트 상자 112">
              <a:extLst>
                <a:ext uri="{FF2B5EF4-FFF2-40B4-BE49-F238E27FC236}">
                  <a16:creationId xmlns:a16="http://schemas.microsoft.com/office/drawing/2014/main" id="{668456C8-AA52-CE6B-EF51-2F196B2D660C}"/>
                </a:ext>
              </a:extLst>
            </p:cNvPr>
            <p:cNvSpPr txBox="1">
              <a:spLocks/>
            </p:cNvSpPr>
            <p:nvPr/>
          </p:nvSpPr>
          <p:spPr>
            <a:xfrm>
              <a:off x="2173100" y="2548422"/>
              <a:ext cx="825867" cy="307777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dirty="0">
                  <a:solidFill>
                    <a:srgbClr val="FF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회원가입</a:t>
              </a:r>
            </a:p>
          </p:txBody>
        </p:sp>
        <p:sp>
          <p:nvSpPr>
            <p:cNvPr id="38" name="텍스트 상자 112">
              <a:extLst>
                <a:ext uri="{FF2B5EF4-FFF2-40B4-BE49-F238E27FC236}">
                  <a16:creationId xmlns:a16="http://schemas.microsoft.com/office/drawing/2014/main" id="{BAAB3CD8-BD9B-E11A-611F-1D541AA73FB5}"/>
                </a:ext>
              </a:extLst>
            </p:cNvPr>
            <p:cNvSpPr txBox="1">
              <a:spLocks/>
            </p:cNvSpPr>
            <p:nvPr/>
          </p:nvSpPr>
          <p:spPr>
            <a:xfrm>
              <a:off x="2153062" y="2839021"/>
              <a:ext cx="865943" cy="307777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dirty="0">
                  <a:solidFill>
                    <a:srgbClr val="FF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내 프로필</a:t>
              </a:r>
            </a:p>
          </p:txBody>
        </p:sp>
      </p:grpSp>
      <p:sp>
        <p:nvSpPr>
          <p:cNvPr id="16" name="텍스트 상자 112">
            <a:extLst>
              <a:ext uri="{FF2B5EF4-FFF2-40B4-BE49-F238E27FC236}">
                <a16:creationId xmlns:a16="http://schemas.microsoft.com/office/drawing/2014/main" id="{67DF9F35-63C7-4B89-509E-1AC41DB7083B}"/>
              </a:ext>
            </a:extLst>
          </p:cNvPr>
          <p:cNvSpPr txBox="1">
            <a:spLocks/>
          </p:cNvSpPr>
          <p:nvPr/>
        </p:nvSpPr>
        <p:spPr>
          <a:xfrm>
            <a:off x="956904" y="3271477"/>
            <a:ext cx="87235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조우철</a:t>
            </a:r>
            <a:endParaRPr lang="ko-KR" altLang="en-US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8AAF20F-D4EB-C786-4FD6-ADF7E1A35C38}"/>
              </a:ext>
            </a:extLst>
          </p:cNvPr>
          <p:cNvCxnSpPr>
            <a:cxnSpLocks/>
          </p:cNvCxnSpPr>
          <p:nvPr/>
        </p:nvCxnSpPr>
        <p:spPr>
          <a:xfrm>
            <a:off x="1860916" y="3289664"/>
            <a:ext cx="0" cy="36373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텍스트 상자 112">
            <a:extLst>
              <a:ext uri="{FF2B5EF4-FFF2-40B4-BE49-F238E27FC236}">
                <a16:creationId xmlns:a16="http://schemas.microsoft.com/office/drawing/2014/main" id="{752BFA89-FF08-094D-A851-276F48A85F8E}"/>
              </a:ext>
            </a:extLst>
          </p:cNvPr>
          <p:cNvSpPr txBox="1">
            <a:spLocks/>
          </p:cNvSpPr>
          <p:nvPr/>
        </p:nvSpPr>
        <p:spPr>
          <a:xfrm>
            <a:off x="2072912" y="3320252"/>
            <a:ext cx="1026243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업무 게시판</a:t>
            </a:r>
          </a:p>
        </p:txBody>
      </p:sp>
      <p:sp>
        <p:nvSpPr>
          <p:cNvPr id="44" name="텍스트 상자 112">
            <a:extLst>
              <a:ext uri="{FF2B5EF4-FFF2-40B4-BE49-F238E27FC236}">
                <a16:creationId xmlns:a16="http://schemas.microsoft.com/office/drawing/2014/main" id="{0F903B16-D565-F7D7-CE8A-F89E1AA9765F}"/>
              </a:ext>
            </a:extLst>
          </p:cNvPr>
          <p:cNvSpPr txBox="1">
            <a:spLocks/>
          </p:cNvSpPr>
          <p:nvPr/>
        </p:nvSpPr>
        <p:spPr>
          <a:xfrm>
            <a:off x="3102437" y="3317642"/>
            <a:ext cx="2241319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쪽지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웹소켓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알림기능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포함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endParaRPr lang="ko-KR" altLang="en-US" sz="1400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6" name="텍스트 상자 112">
            <a:extLst>
              <a:ext uri="{FF2B5EF4-FFF2-40B4-BE49-F238E27FC236}">
                <a16:creationId xmlns:a16="http://schemas.microsoft.com/office/drawing/2014/main" id="{FBC46552-7D35-55C1-FFF0-88F75C43F095}"/>
              </a:ext>
            </a:extLst>
          </p:cNvPr>
          <p:cNvSpPr txBox="1">
            <a:spLocks/>
          </p:cNvSpPr>
          <p:nvPr/>
        </p:nvSpPr>
        <p:spPr>
          <a:xfrm>
            <a:off x="6564294" y="2669058"/>
            <a:ext cx="1026243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일반 게시판</a:t>
            </a:r>
          </a:p>
        </p:txBody>
      </p:sp>
      <p:sp>
        <p:nvSpPr>
          <p:cNvPr id="47" name="텍스트 상자 112">
            <a:extLst>
              <a:ext uri="{FF2B5EF4-FFF2-40B4-BE49-F238E27FC236}">
                <a16:creationId xmlns:a16="http://schemas.microsoft.com/office/drawing/2014/main" id="{349BE2AB-C4FA-DEB1-E1DA-7063AF66105D}"/>
              </a:ext>
            </a:extLst>
          </p:cNvPr>
          <p:cNvSpPr txBox="1">
            <a:spLocks/>
          </p:cNvSpPr>
          <p:nvPr/>
        </p:nvSpPr>
        <p:spPr>
          <a:xfrm>
            <a:off x="7590537" y="2669058"/>
            <a:ext cx="2172391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파일 업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다운로드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(+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썸네일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endParaRPr lang="ko-KR" altLang="en-US" sz="1400" dirty="0">
              <a:solidFill>
                <a:sysClr val="windowText" lastClr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" name="텍스트 상자 112">
            <a:extLst>
              <a:ext uri="{FF2B5EF4-FFF2-40B4-BE49-F238E27FC236}">
                <a16:creationId xmlns:a16="http://schemas.microsoft.com/office/drawing/2014/main" id="{231AE7E4-312E-231C-8956-8F0AE37916BE}"/>
              </a:ext>
            </a:extLst>
          </p:cNvPr>
          <p:cNvSpPr txBox="1">
            <a:spLocks/>
          </p:cNvSpPr>
          <p:nvPr/>
        </p:nvSpPr>
        <p:spPr>
          <a:xfrm>
            <a:off x="5659822" y="3271477"/>
            <a:ext cx="872355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0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허은성</a:t>
            </a:r>
            <a:endParaRPr lang="ko-KR" altLang="en-US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1020A1E-751C-5281-79A8-A68F2E8C9CD9}"/>
              </a:ext>
            </a:extLst>
          </p:cNvPr>
          <p:cNvCxnSpPr>
            <a:cxnSpLocks/>
          </p:cNvCxnSpPr>
          <p:nvPr/>
        </p:nvCxnSpPr>
        <p:spPr>
          <a:xfrm>
            <a:off x="6564294" y="3289664"/>
            <a:ext cx="0" cy="36373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텍스트 상자 112">
            <a:extLst>
              <a:ext uri="{FF2B5EF4-FFF2-40B4-BE49-F238E27FC236}">
                <a16:creationId xmlns:a16="http://schemas.microsoft.com/office/drawing/2014/main" id="{DB2B3BF4-8BB0-EF6C-476E-C2C262204CA7}"/>
              </a:ext>
            </a:extLst>
          </p:cNvPr>
          <p:cNvSpPr txBox="1">
            <a:spLocks/>
          </p:cNvSpPr>
          <p:nvPr/>
        </p:nvSpPr>
        <p:spPr>
          <a:xfrm>
            <a:off x="6664482" y="3317643"/>
            <a:ext cx="825867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dirty="0">
                <a:solidFill>
                  <a:sysClr val="windowText" lastClr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일정관리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0090380-928D-53AA-87E1-773AABCD03C8}"/>
              </a:ext>
            </a:extLst>
          </p:cNvPr>
          <p:cNvGrpSpPr/>
          <p:nvPr/>
        </p:nvGrpSpPr>
        <p:grpSpPr>
          <a:xfrm>
            <a:off x="956904" y="4949939"/>
            <a:ext cx="7321941" cy="892176"/>
            <a:chOff x="956904" y="4801836"/>
            <a:chExt cx="7321941" cy="892176"/>
          </a:xfrm>
        </p:grpSpPr>
        <p:sp>
          <p:nvSpPr>
            <p:cNvPr id="53" name="텍스트 상자 112">
              <a:extLst>
                <a:ext uri="{FF2B5EF4-FFF2-40B4-BE49-F238E27FC236}">
                  <a16:creationId xmlns:a16="http://schemas.microsoft.com/office/drawing/2014/main" id="{97D03F70-D222-5D15-E5C5-4342808DB6A6}"/>
                </a:ext>
              </a:extLst>
            </p:cNvPr>
            <p:cNvSpPr txBox="1">
              <a:spLocks/>
            </p:cNvSpPr>
            <p:nvPr/>
          </p:nvSpPr>
          <p:spPr>
            <a:xfrm>
              <a:off x="956904" y="4801836"/>
              <a:ext cx="7290778" cy="40011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1.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그룹웨어의 기본 기능들을 주로 다뤄보며 프로그래밍 기본기 향상</a:t>
              </a:r>
            </a:p>
          </p:txBody>
        </p:sp>
        <p:sp>
          <p:nvSpPr>
            <p:cNvPr id="54" name="텍스트 상자 112">
              <a:extLst>
                <a:ext uri="{FF2B5EF4-FFF2-40B4-BE49-F238E27FC236}">
                  <a16:creationId xmlns:a16="http://schemas.microsoft.com/office/drawing/2014/main" id="{9C91BEE2-AD24-00D7-F808-11DF2C567962}"/>
                </a:ext>
              </a:extLst>
            </p:cNvPr>
            <p:cNvSpPr txBox="1">
              <a:spLocks/>
            </p:cNvSpPr>
            <p:nvPr/>
          </p:nvSpPr>
          <p:spPr>
            <a:xfrm>
              <a:off x="956904" y="5293902"/>
              <a:ext cx="7321941" cy="40011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2.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솔루션 판매를 가정했을 때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Basic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버전 솔루션을 구상하고 제작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BF1BB7-6E47-1F93-FF9F-EB58B498D8FB}"/>
              </a:ext>
            </a:extLst>
          </p:cNvPr>
          <p:cNvGrpSpPr/>
          <p:nvPr/>
        </p:nvGrpSpPr>
        <p:grpSpPr>
          <a:xfrm>
            <a:off x="4435739" y="2539833"/>
            <a:ext cx="1079143" cy="598376"/>
            <a:chOff x="2046462" y="2548422"/>
            <a:chExt cx="1079143" cy="598376"/>
          </a:xfrm>
        </p:grpSpPr>
        <p:sp>
          <p:nvSpPr>
            <p:cNvPr id="3" name="텍스트 상자 112">
              <a:extLst>
                <a:ext uri="{FF2B5EF4-FFF2-40B4-BE49-F238E27FC236}">
                  <a16:creationId xmlns:a16="http://schemas.microsoft.com/office/drawing/2014/main" id="{8480507C-2F9B-1967-C0BC-6CF7836F5D13}"/>
                </a:ext>
              </a:extLst>
            </p:cNvPr>
            <p:cNvSpPr txBox="1">
              <a:spLocks/>
            </p:cNvSpPr>
            <p:nvPr/>
          </p:nvSpPr>
          <p:spPr>
            <a:xfrm>
              <a:off x="2092950" y="2548422"/>
              <a:ext cx="986168" cy="307777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dirty="0" err="1">
                  <a:solidFill>
                    <a:srgbClr val="FF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메인페이지</a:t>
              </a:r>
              <a:endParaRPr lang="ko-KR" altLang="en-US" sz="1400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sp>
          <p:nvSpPr>
            <p:cNvPr id="18" name="텍스트 상자 112">
              <a:extLst>
                <a:ext uri="{FF2B5EF4-FFF2-40B4-BE49-F238E27FC236}">
                  <a16:creationId xmlns:a16="http://schemas.microsoft.com/office/drawing/2014/main" id="{B8518A98-0AAD-ABD3-92D0-47A8C70789A0}"/>
                </a:ext>
              </a:extLst>
            </p:cNvPr>
            <p:cNvSpPr txBox="1">
              <a:spLocks/>
            </p:cNvSpPr>
            <p:nvPr/>
          </p:nvSpPr>
          <p:spPr>
            <a:xfrm>
              <a:off x="2046462" y="2839021"/>
              <a:ext cx="1079143" cy="307777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1400">
                  <a:solidFill>
                    <a:srgbClr val="FF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ID/PW </a:t>
              </a:r>
              <a:r>
                <a:rPr lang="ko-KR" altLang="en-US" sz="1400">
                  <a:solidFill>
                    <a:srgbClr val="FF0000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찾기</a:t>
              </a:r>
              <a:endParaRPr lang="ko-KR" altLang="en-US" sz="1400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4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>
            <a:spLocks/>
          </p:cNvSpPr>
          <p:nvPr/>
        </p:nvSpPr>
        <p:spPr>
          <a:xfrm>
            <a:off x="374650" y="1629370"/>
            <a:ext cx="11445240" cy="5045295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3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3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74650" y="1137285"/>
            <a:ext cx="1275080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1400" b="1" dirty="0">
                <a:solidFill>
                  <a:srgbClr val="FFFFF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전체 </a:t>
            </a:r>
            <a:r>
              <a:rPr sz="1400" b="1" dirty="0">
                <a:solidFill>
                  <a:srgbClr val="FFFFF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ERD</a:t>
            </a:r>
            <a:endParaRPr lang="ko-KR" altLang="en-US" sz="1400" b="1" dirty="0">
              <a:solidFill>
                <a:srgbClr val="FFFFF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23" name="Group 5"/>
          <p:cNvGrpSpPr>
            <a:grpSpLocks/>
          </p:cNvGrpSpPr>
          <p:nvPr/>
        </p:nvGrpSpPr>
        <p:grpSpPr>
          <a:xfrm>
            <a:off x="374650" y="0"/>
            <a:ext cx="11444605" cy="758190"/>
            <a:chOff x="374650" y="0"/>
            <a:chExt cx="11444605" cy="758190"/>
          </a:xfrm>
        </p:grpSpPr>
        <p:sp>
          <p:nvSpPr>
            <p:cNvPr id="9" name="Rect 0"/>
            <p:cNvSpPr>
              <a:spLocks/>
            </p:cNvSpPr>
            <p:nvPr/>
          </p:nvSpPr>
          <p:spPr>
            <a:xfrm>
              <a:off x="374650" y="0"/>
              <a:ext cx="11444605" cy="75819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sz="2400" b="1" dirty="0" err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CoWorkers</a:t>
              </a:r>
              <a:endParaRPr lang="ko-KR" altLang="en-US" sz="2400" b="1" dirty="0">
                <a:solidFill>
                  <a:srgbClr val="FEFDA3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800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We choose the MVC pattern for this project.</a:t>
              </a:r>
              <a:endParaRPr lang="ko-KR" altLang="en-US" sz="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501650" y="377825"/>
              <a:ext cx="268605" cy="2686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555625" y="429260"/>
              <a:ext cx="163195" cy="163195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>
              <a:off x="645795" y="539750"/>
              <a:ext cx="195580" cy="19558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Rect 0"/>
            <p:cNvSpPr>
              <a:spLocks/>
            </p:cNvSpPr>
            <p:nvPr/>
          </p:nvSpPr>
          <p:spPr>
            <a:xfrm>
              <a:off x="379730" y="634365"/>
              <a:ext cx="185420" cy="123190"/>
            </a:xfrm>
            <a:custGeom>
              <a:avLst/>
              <a:gdLst>
                <a:gd name="TX0" fmla="*/ 85615 w 183665"/>
                <a:gd name="TY0" fmla="*/ 0 h 121389"/>
                <a:gd name="TX1" fmla="*/ 183662 w 183665"/>
                <a:gd name="TY1" fmla="*/ 98047 h 121389"/>
                <a:gd name="TX2" fmla="*/ 178950 w 183665"/>
                <a:gd name="TY2" fmla="*/ 121386 h 121389"/>
                <a:gd name="TX3" fmla="*/ 171408 w 183665"/>
                <a:gd name="TY3" fmla="*/ 121386 h 121389"/>
                <a:gd name="TX4" fmla="*/ 176120 w 183665"/>
                <a:gd name="TY4" fmla="*/ 98047 h 121389"/>
                <a:gd name="TX5" fmla="*/ 85615 w 183665"/>
                <a:gd name="TY5" fmla="*/ 7542 h 121389"/>
                <a:gd name="TX6" fmla="*/ 21618 w 183665"/>
                <a:gd name="TY6" fmla="*/ 34050 h 121389"/>
                <a:gd name="TX7" fmla="*/ 2939 w 183665"/>
                <a:gd name="TY7" fmla="*/ 61756 h 121389"/>
                <a:gd name="TX8" fmla="*/ 1304 w 183665"/>
                <a:gd name="TY8" fmla="*/ 59332 h 121389"/>
                <a:gd name="TX9" fmla="*/ 0 w 183665"/>
                <a:gd name="TY9" fmla="*/ 52871 h 121389"/>
                <a:gd name="TX10" fmla="*/ 16285 w 183665"/>
                <a:gd name="TY10" fmla="*/ 28717 h 121389"/>
                <a:gd name="TX11" fmla="*/ 85615 w 183665"/>
                <a:gd name="TY11" fmla="*/ 0 h 12138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5" h="121389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Rect 0"/>
            <p:cNvSpPr>
              <a:spLocks/>
            </p:cNvSpPr>
            <p:nvPr/>
          </p:nvSpPr>
          <p:spPr>
            <a:xfrm>
              <a:off x="813435" y="422275"/>
              <a:ext cx="142240" cy="14224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26" name="Picture " descr="ㅊC:/Users/eunss/AppData/Roaming/PolarisOffice9/ETemp/15952_6202896/fImage329614635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8893" y="1780158"/>
            <a:ext cx="8034215" cy="48013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잘린 한쪽 모서리 18">
            <a:extLst>
              <a:ext uri="{FF2B5EF4-FFF2-40B4-BE49-F238E27FC236}">
                <a16:creationId xmlns:a16="http://schemas.microsoft.com/office/drawing/2014/main" id="{397A050A-3BE5-70B6-16DB-6D736E4B5CA3}"/>
              </a:ext>
            </a:extLst>
          </p:cNvPr>
          <p:cNvSpPr/>
          <p:nvPr/>
        </p:nvSpPr>
        <p:spPr>
          <a:xfrm flipH="1">
            <a:off x="6695017" y="1819017"/>
            <a:ext cx="4486617" cy="4709373"/>
          </a:xfrm>
          <a:prstGeom prst="snip1Rect">
            <a:avLst>
              <a:gd name="adj" fmla="val 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62F05A2-515C-3CC8-E3EF-C2BC938F3C41}"/>
              </a:ext>
            </a:extLst>
          </p:cNvPr>
          <p:cNvCxnSpPr/>
          <p:nvPr/>
        </p:nvCxnSpPr>
        <p:spPr>
          <a:xfrm>
            <a:off x="7189203" y="2341882"/>
            <a:ext cx="34982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사각형: 잘린 한쪽 모서리 15">
            <a:extLst>
              <a:ext uri="{FF2B5EF4-FFF2-40B4-BE49-F238E27FC236}">
                <a16:creationId xmlns:a16="http://schemas.microsoft.com/office/drawing/2014/main" id="{A1F6EF1A-C804-926A-730B-96C127127E6C}"/>
              </a:ext>
            </a:extLst>
          </p:cNvPr>
          <p:cNvSpPr/>
          <p:nvPr/>
        </p:nvSpPr>
        <p:spPr>
          <a:xfrm flipH="1">
            <a:off x="1093630" y="1819017"/>
            <a:ext cx="4486617" cy="4709373"/>
          </a:xfrm>
          <a:prstGeom prst="snip1Rect">
            <a:avLst>
              <a:gd name="adj" fmla="val 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17"/>
          <p:cNvGrpSpPr>
            <a:grpSpLocks/>
          </p:cNvGrpSpPr>
          <p:nvPr/>
        </p:nvGrpSpPr>
        <p:grpSpPr>
          <a:xfrm>
            <a:off x="374650" y="0"/>
            <a:ext cx="11443970" cy="757555"/>
            <a:chOff x="374650" y="0"/>
            <a:chExt cx="11443970" cy="757555"/>
          </a:xfrm>
        </p:grpSpPr>
        <p:sp>
          <p:nvSpPr>
            <p:cNvPr id="24" name="도형 11"/>
            <p:cNvSpPr>
              <a:spLocks/>
            </p:cNvSpPr>
            <p:nvPr/>
          </p:nvSpPr>
          <p:spPr>
            <a:xfrm>
              <a:off x="374650" y="0"/>
              <a:ext cx="11443970" cy="757555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lang="en-US" sz="2400" b="1" dirty="0" err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CoWorkers</a:t>
              </a:r>
              <a:endParaRPr lang="ko-KR" altLang="en-US" sz="2400" b="1" dirty="0">
                <a:solidFill>
                  <a:srgbClr val="FEFDA3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800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We choose the MVC pattern for this project.</a:t>
              </a:r>
              <a:endParaRPr lang="ko-KR" altLang="en-US" sz="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도형 12"/>
            <p:cNvSpPr>
              <a:spLocks/>
            </p:cNvSpPr>
            <p:nvPr/>
          </p:nvSpPr>
          <p:spPr>
            <a:xfrm>
              <a:off x="501650" y="377825"/>
              <a:ext cx="267970" cy="26797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도형 13"/>
            <p:cNvSpPr>
              <a:spLocks/>
            </p:cNvSpPr>
            <p:nvPr/>
          </p:nvSpPr>
          <p:spPr>
            <a:xfrm>
              <a:off x="555625" y="429260"/>
              <a:ext cx="162560" cy="16256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도형 14"/>
            <p:cNvSpPr>
              <a:spLocks/>
            </p:cNvSpPr>
            <p:nvPr/>
          </p:nvSpPr>
          <p:spPr>
            <a:xfrm>
              <a:off x="645795" y="539750"/>
              <a:ext cx="194945" cy="194945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도형 15"/>
            <p:cNvSpPr>
              <a:spLocks/>
            </p:cNvSpPr>
            <p:nvPr/>
          </p:nvSpPr>
          <p:spPr>
            <a:xfrm>
              <a:off x="379730" y="634365"/>
              <a:ext cx="184785" cy="122555"/>
            </a:xfrm>
            <a:custGeom>
              <a:avLst/>
              <a:gdLst>
                <a:gd name="TX0" fmla="*/ 85615 w 183664"/>
                <a:gd name="TY0" fmla="*/ 0 h 121388"/>
                <a:gd name="TX1" fmla="*/ 183662 w 183664"/>
                <a:gd name="TY1" fmla="*/ 98047 h 121388"/>
                <a:gd name="TX2" fmla="*/ 178950 w 183664"/>
                <a:gd name="TY2" fmla="*/ 121386 h 121388"/>
                <a:gd name="TX3" fmla="*/ 171408 w 183664"/>
                <a:gd name="TY3" fmla="*/ 121386 h 121388"/>
                <a:gd name="TX4" fmla="*/ 176120 w 183664"/>
                <a:gd name="TY4" fmla="*/ 98047 h 121388"/>
                <a:gd name="TX5" fmla="*/ 85615 w 183664"/>
                <a:gd name="TY5" fmla="*/ 7542 h 121388"/>
                <a:gd name="TX6" fmla="*/ 21618 w 183664"/>
                <a:gd name="TY6" fmla="*/ 34050 h 121388"/>
                <a:gd name="TX7" fmla="*/ 2939 w 183664"/>
                <a:gd name="TY7" fmla="*/ 61756 h 121388"/>
                <a:gd name="TX8" fmla="*/ 1304 w 183664"/>
                <a:gd name="TY8" fmla="*/ 59332 h 121388"/>
                <a:gd name="TX9" fmla="*/ 0 w 183664"/>
                <a:gd name="TY9" fmla="*/ 52871 h 121388"/>
                <a:gd name="TX10" fmla="*/ 16285 w 183664"/>
                <a:gd name="TY10" fmla="*/ 28717 h 121388"/>
                <a:gd name="TX11" fmla="*/ 85615 w 183664"/>
                <a:gd name="TY11" fmla="*/ 0 h 12138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4" h="121388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도형 16"/>
            <p:cNvSpPr>
              <a:spLocks/>
            </p:cNvSpPr>
            <p:nvPr/>
          </p:nvSpPr>
          <p:spPr>
            <a:xfrm>
              <a:off x="813435" y="422275"/>
              <a:ext cx="141605" cy="1416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9" name="Rect 0">
            <a:extLst>
              <a:ext uri="{FF2B5EF4-FFF2-40B4-BE49-F238E27FC236}">
                <a16:creationId xmlns:a16="http://schemas.microsoft.com/office/drawing/2014/main" id="{5F10F395-F82D-AFEF-69CE-49B167202CD3}"/>
              </a:ext>
            </a:extLst>
          </p:cNvPr>
          <p:cNvSpPr>
            <a:spLocks/>
          </p:cNvSpPr>
          <p:nvPr/>
        </p:nvSpPr>
        <p:spPr>
          <a:xfrm>
            <a:off x="301455" y="1137285"/>
            <a:ext cx="1604980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altLang="en-US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담당 </a:t>
            </a:r>
            <a:r>
              <a:rPr lang="en-US" altLang="ko-KR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ERD</a:t>
            </a:r>
            <a:endParaRPr lang="ko-KR" altLang="en-US" sz="12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5" descr="C:/Users/eunss/AppData/Roaming/PolarisOffice9/ETemp/20820_6323136/image1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297" y="3163270"/>
            <a:ext cx="3496945" cy="899795"/>
          </a:xfrm>
          <a:prstGeom prst="rect">
            <a:avLst/>
          </a:prstGeom>
          <a:noFill/>
        </p:spPr>
      </p:pic>
      <p:sp>
        <p:nvSpPr>
          <p:cNvPr id="10" name="텍스트 상자 3">
            <a:extLst>
              <a:ext uri="{FF2B5EF4-FFF2-40B4-BE49-F238E27FC236}">
                <a16:creationId xmlns:a16="http://schemas.microsoft.com/office/drawing/2014/main" id="{58545D32-9FDA-A009-87AD-489AB54D1082}"/>
              </a:ext>
            </a:extLst>
          </p:cNvPr>
          <p:cNvSpPr txBox="1">
            <a:spLocks/>
          </p:cNvSpPr>
          <p:nvPr/>
        </p:nvSpPr>
        <p:spPr>
          <a:xfrm>
            <a:off x="8347484" y="1941763"/>
            <a:ext cx="1078570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Position</a:t>
            </a:r>
            <a:endParaRPr lang="ko-KR" altLang="en-US" sz="16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3238F8-A66D-6918-5C75-0F1F5021EE05}"/>
              </a:ext>
            </a:extLst>
          </p:cNvPr>
          <p:cNvGrpSpPr/>
          <p:nvPr/>
        </p:nvGrpSpPr>
        <p:grpSpPr>
          <a:xfrm>
            <a:off x="1398748" y="1947988"/>
            <a:ext cx="3876382" cy="4335702"/>
            <a:chOff x="1271895" y="1947988"/>
            <a:chExt cx="3876382" cy="4335702"/>
          </a:xfrm>
        </p:grpSpPr>
        <p:sp>
          <p:nvSpPr>
            <p:cNvPr id="2" name="텍스트 상자 3"/>
            <p:cNvSpPr txBox="1">
              <a:spLocks/>
            </p:cNvSpPr>
            <p:nvPr/>
          </p:nvSpPr>
          <p:spPr>
            <a:xfrm>
              <a:off x="2670785" y="1947988"/>
              <a:ext cx="1078570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1600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UserInfo</a:t>
              </a:r>
              <a:endParaRPr lang="ko-KR" altLang="en-US" sz="16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3" name="그림 4" descr="C:/Users/eunss/AppData/Roaming/PolarisOffice9/ETemp/20820_6323136/image12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963" y="2579651"/>
              <a:ext cx="3498215" cy="2324735"/>
            </a:xfrm>
            <a:prstGeom prst="rect">
              <a:avLst/>
            </a:prstGeom>
            <a:noFill/>
          </p:spPr>
        </p:pic>
        <p:sp>
          <p:nvSpPr>
            <p:cNvPr id="7" name="텍스트 상자 115">
              <a:extLst>
                <a:ext uri="{FF2B5EF4-FFF2-40B4-BE49-F238E27FC236}">
                  <a16:creationId xmlns:a16="http://schemas.microsoft.com/office/drawing/2014/main" id="{F0363606-B210-778A-C86D-F99D9E0E5253}"/>
                </a:ext>
              </a:extLst>
            </p:cNvPr>
            <p:cNvSpPr txBox="1">
              <a:spLocks/>
            </p:cNvSpPr>
            <p:nvPr/>
          </p:nvSpPr>
          <p:spPr>
            <a:xfrm>
              <a:off x="1271895" y="5197495"/>
              <a:ext cx="3876382" cy="108619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spcAft>
                  <a:spcPts val="200"/>
                </a:spcAft>
                <a:buFontTx/>
                <a:buNone/>
              </a:pP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세션으로 로그인 정보를 넘겨받고 </a:t>
              </a:r>
              <a:endPara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0" indent="0" algn="ctr" latinLnBrk="0">
                <a:lnSpc>
                  <a:spcPct val="150000"/>
                </a:lnSpc>
                <a:spcAft>
                  <a:spcPts val="200"/>
                </a:spcAft>
                <a:buFontTx/>
                <a:buNone/>
              </a:pP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사용자간 쪽지를 보내는 등의 기능에 사용하기 위해</a:t>
              </a:r>
              <a:endPara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0" indent="0" algn="ctr" latinLnBrk="0">
                <a:lnSpc>
                  <a:spcPct val="150000"/>
                </a:lnSpc>
                <a:spcAft>
                  <a:spcPts val="200"/>
                </a:spcAft>
                <a:buFontTx/>
                <a:buNone/>
              </a:pP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사용자의 계정정보를 저장하는 필드</a:t>
              </a:r>
            </a:p>
          </p:txBody>
        </p:sp>
      </p:grpSp>
      <p:sp>
        <p:nvSpPr>
          <p:cNvPr id="15" name="텍스트 상자 115">
            <a:extLst>
              <a:ext uri="{FF2B5EF4-FFF2-40B4-BE49-F238E27FC236}">
                <a16:creationId xmlns:a16="http://schemas.microsoft.com/office/drawing/2014/main" id="{DBE92C15-EF16-D588-CBB9-A116B43958A5}"/>
              </a:ext>
            </a:extLst>
          </p:cNvPr>
          <p:cNvSpPr txBox="1">
            <a:spLocks/>
          </p:cNvSpPr>
          <p:nvPr/>
        </p:nvSpPr>
        <p:spPr>
          <a:xfrm>
            <a:off x="7311664" y="5197495"/>
            <a:ext cx="3150221" cy="10861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spcAft>
                <a:spcPts val="200"/>
              </a:spcAft>
              <a:buFontTx/>
              <a:buNone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내 프로필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사원관리 항목에 출력되는 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indent="0" algn="ctr" latinLnBrk="0">
              <a:lnSpc>
                <a:spcPct val="150000"/>
              </a:lnSpc>
              <a:spcAft>
                <a:spcPts val="200"/>
              </a:spcAft>
              <a:buFontTx/>
              <a:buNone/>
            </a:pPr>
            <a:r>
              <a:rPr lang="en-US" altLang="ko-KR" sz="14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UserInfo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필드에 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Inner Join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을 통해 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indent="0" algn="ctr" latinLnBrk="0">
              <a:lnSpc>
                <a:spcPct val="150000"/>
              </a:lnSpc>
              <a:spcAft>
                <a:spcPts val="200"/>
              </a:spcAft>
              <a:buFontTx/>
              <a:buNone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직급코드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</a:t>
            </a:r>
            <a:r>
              <a:rPr lang="ko-KR" altLang="en-US" sz="14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직급명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등을 출력하기 위한 필드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5113AF-67A3-02BA-471A-F91A07D605F9}"/>
              </a:ext>
            </a:extLst>
          </p:cNvPr>
          <p:cNvCxnSpPr/>
          <p:nvPr/>
        </p:nvCxnSpPr>
        <p:spPr>
          <a:xfrm>
            <a:off x="1587816" y="2341882"/>
            <a:ext cx="34982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/>
          </p:cNvSpPr>
          <p:nvPr/>
        </p:nvSpPr>
        <p:spPr>
          <a:xfrm>
            <a:off x="374649" y="1137285"/>
            <a:ext cx="1370929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Language / DB</a:t>
            </a:r>
            <a:endParaRPr lang="ko-KR" altLang="en-US" sz="12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3" name="Group 5"/>
          <p:cNvGrpSpPr>
            <a:grpSpLocks/>
          </p:cNvGrpSpPr>
          <p:nvPr/>
        </p:nvGrpSpPr>
        <p:grpSpPr>
          <a:xfrm>
            <a:off x="374650" y="0"/>
            <a:ext cx="11444605" cy="758190"/>
            <a:chOff x="374650" y="0"/>
            <a:chExt cx="11444605" cy="758190"/>
          </a:xfrm>
        </p:grpSpPr>
        <p:sp>
          <p:nvSpPr>
            <p:cNvPr id="9" name="Rect 0"/>
            <p:cNvSpPr>
              <a:spLocks/>
            </p:cNvSpPr>
            <p:nvPr/>
          </p:nvSpPr>
          <p:spPr>
            <a:xfrm>
              <a:off x="374650" y="0"/>
              <a:ext cx="11444605" cy="75819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CoWorkers</a:t>
              </a:r>
              <a:endParaRPr lang="ko-KR" altLang="en-US" sz="2400" b="1">
                <a:solidFill>
                  <a:srgbClr val="FEFDA3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80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We choose the MVC pattern for this project.</a:t>
              </a:r>
              <a:endParaRPr lang="ko-KR" altLang="en-US" sz="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501650" y="377825"/>
              <a:ext cx="268605" cy="2686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555625" y="429260"/>
              <a:ext cx="163195" cy="163195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>
              <a:off x="645795" y="539750"/>
              <a:ext cx="195580" cy="19558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Rect 0"/>
            <p:cNvSpPr>
              <a:spLocks/>
            </p:cNvSpPr>
            <p:nvPr/>
          </p:nvSpPr>
          <p:spPr>
            <a:xfrm>
              <a:off x="379730" y="634365"/>
              <a:ext cx="185420" cy="123190"/>
            </a:xfrm>
            <a:custGeom>
              <a:avLst/>
              <a:gdLst>
                <a:gd name="TX0" fmla="*/ 85615 w 183665"/>
                <a:gd name="TY0" fmla="*/ 0 h 121389"/>
                <a:gd name="TX1" fmla="*/ 183662 w 183665"/>
                <a:gd name="TY1" fmla="*/ 98047 h 121389"/>
                <a:gd name="TX2" fmla="*/ 178950 w 183665"/>
                <a:gd name="TY2" fmla="*/ 121386 h 121389"/>
                <a:gd name="TX3" fmla="*/ 171408 w 183665"/>
                <a:gd name="TY3" fmla="*/ 121386 h 121389"/>
                <a:gd name="TX4" fmla="*/ 176120 w 183665"/>
                <a:gd name="TY4" fmla="*/ 98047 h 121389"/>
                <a:gd name="TX5" fmla="*/ 85615 w 183665"/>
                <a:gd name="TY5" fmla="*/ 7542 h 121389"/>
                <a:gd name="TX6" fmla="*/ 21618 w 183665"/>
                <a:gd name="TY6" fmla="*/ 34050 h 121389"/>
                <a:gd name="TX7" fmla="*/ 2939 w 183665"/>
                <a:gd name="TY7" fmla="*/ 61756 h 121389"/>
                <a:gd name="TX8" fmla="*/ 1304 w 183665"/>
                <a:gd name="TY8" fmla="*/ 59332 h 121389"/>
                <a:gd name="TX9" fmla="*/ 0 w 183665"/>
                <a:gd name="TY9" fmla="*/ 52871 h 121389"/>
                <a:gd name="TX10" fmla="*/ 16285 w 183665"/>
                <a:gd name="TY10" fmla="*/ 28717 h 121389"/>
                <a:gd name="TX11" fmla="*/ 85615 w 183665"/>
                <a:gd name="TY11" fmla="*/ 0 h 12138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5" h="121389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Rect 0"/>
            <p:cNvSpPr>
              <a:spLocks/>
            </p:cNvSpPr>
            <p:nvPr/>
          </p:nvSpPr>
          <p:spPr>
            <a:xfrm>
              <a:off x="813435" y="422275"/>
              <a:ext cx="142240" cy="14224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5" name="Rect 0"/>
          <p:cNvSpPr>
            <a:spLocks/>
          </p:cNvSpPr>
          <p:nvPr/>
        </p:nvSpPr>
        <p:spPr>
          <a:xfrm>
            <a:off x="1752600" y="1007110"/>
            <a:ext cx="6617335" cy="696595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프로젝트 진행</a:t>
            </a:r>
            <a:r>
              <a:rPr lang="en-US" altLang="ko-KR"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 사용한 프로그래밍 언어 및 데이터베이스</a:t>
            </a:r>
            <a:r>
              <a:rPr lang="en-US" altLang="ko-KR"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</a:t>
            </a:r>
            <a:r>
              <a:rPr lang="ko-KR" altLang="en-US" sz="1300" dirty="0">
                <a:solidFill>
                  <a:srgbClr val="000000">
                    <a:lumMod val="65000"/>
                    <a:lumOff val="3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프레임워크</a:t>
            </a:r>
          </a:p>
        </p:txBody>
      </p:sp>
      <p:sp>
        <p:nvSpPr>
          <p:cNvPr id="32" name="사각형: 잘린 한쪽 모서리 31">
            <a:extLst>
              <a:ext uri="{FF2B5EF4-FFF2-40B4-BE49-F238E27FC236}">
                <a16:creationId xmlns:a16="http://schemas.microsoft.com/office/drawing/2014/main" id="{5D420E4F-4E3C-70E7-699B-7ABCE2D126A8}"/>
              </a:ext>
            </a:extLst>
          </p:cNvPr>
          <p:cNvSpPr/>
          <p:nvPr/>
        </p:nvSpPr>
        <p:spPr>
          <a:xfrm flipH="1">
            <a:off x="1093631" y="1819018"/>
            <a:ext cx="4486617" cy="1966174"/>
          </a:xfrm>
          <a:prstGeom prst="snip1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3EA0F9D4-047E-9865-7F95-40672B57CD59}"/>
              </a:ext>
            </a:extLst>
          </p:cNvPr>
          <p:cNvSpPr/>
          <p:nvPr/>
        </p:nvSpPr>
        <p:spPr>
          <a:xfrm rot="8100000">
            <a:off x="1131755" y="1955024"/>
            <a:ext cx="471500" cy="287732"/>
          </a:xfrm>
          <a:prstGeom prst="triangle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41C0AD4-3730-CF5F-3C40-7307D8D066DB}"/>
              </a:ext>
            </a:extLst>
          </p:cNvPr>
          <p:cNvGrpSpPr/>
          <p:nvPr/>
        </p:nvGrpSpPr>
        <p:grpSpPr>
          <a:xfrm>
            <a:off x="2335050" y="1952625"/>
            <a:ext cx="2003778" cy="495582"/>
            <a:chOff x="1576811" y="2466778"/>
            <a:chExt cx="2003778" cy="49558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35C7173-92EA-9CC2-FA21-AE7C422EA514}"/>
                </a:ext>
              </a:extLst>
            </p:cNvPr>
            <p:cNvSpPr/>
            <p:nvPr/>
          </p:nvSpPr>
          <p:spPr>
            <a:xfrm>
              <a:off x="1576811" y="2466778"/>
              <a:ext cx="2003778" cy="495582"/>
            </a:xfrm>
            <a:prstGeom prst="roundRect">
              <a:avLst/>
            </a:prstGeom>
            <a:solidFill>
              <a:schemeClr val="accent6"/>
            </a:solidFill>
            <a:ln w="28575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A2CB4E-660B-7CDF-8CB7-6773945478F8}"/>
                </a:ext>
              </a:extLst>
            </p:cNvPr>
            <p:cNvSpPr txBox="1"/>
            <p:nvPr/>
          </p:nvSpPr>
          <p:spPr>
            <a:xfrm>
              <a:off x="1946027" y="2529903"/>
              <a:ext cx="1265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Front-end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1084F89-46BF-C6C0-D9A8-E02E70DAC8E9}"/>
              </a:ext>
            </a:extLst>
          </p:cNvPr>
          <p:cNvGrpSpPr/>
          <p:nvPr/>
        </p:nvGrpSpPr>
        <p:grpSpPr>
          <a:xfrm>
            <a:off x="1402472" y="2643383"/>
            <a:ext cx="3868935" cy="855112"/>
            <a:chOff x="822243" y="2643383"/>
            <a:chExt cx="3868935" cy="855112"/>
          </a:xfrm>
        </p:grpSpPr>
        <p:pic>
          <p:nvPicPr>
            <p:cNvPr id="36" name="그림 104">
              <a:extLst>
                <a:ext uri="{FF2B5EF4-FFF2-40B4-BE49-F238E27FC236}">
                  <a16:creationId xmlns:a16="http://schemas.microsoft.com/office/drawing/2014/main" id="{7228321C-A90D-A447-D692-04588DE3FA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2243" y="2643383"/>
              <a:ext cx="856151" cy="855112"/>
            </a:xfrm>
            <a:prstGeom prst="rect">
              <a:avLst/>
            </a:prstGeom>
            <a:noFill/>
          </p:spPr>
        </p:pic>
        <p:pic>
          <p:nvPicPr>
            <p:cNvPr id="44" name="그림 215">
              <a:extLst>
                <a:ext uri="{FF2B5EF4-FFF2-40B4-BE49-F238E27FC236}">
                  <a16:creationId xmlns:a16="http://schemas.microsoft.com/office/drawing/2014/main" id="{8907A1BD-6285-CFC3-3361-D649D03314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55541" y="2663979"/>
              <a:ext cx="809258" cy="813348"/>
            </a:xfrm>
            <a:prstGeom prst="rect">
              <a:avLst/>
            </a:prstGeom>
            <a:noFill/>
          </p:spPr>
        </p:pic>
        <p:pic>
          <p:nvPicPr>
            <p:cNvPr id="35" name="그림 103">
              <a:extLst>
                <a:ext uri="{FF2B5EF4-FFF2-40B4-BE49-F238E27FC236}">
                  <a16:creationId xmlns:a16="http://schemas.microsoft.com/office/drawing/2014/main" id="{4FF06A25-E4D5-435B-4371-E16F19A27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57460" y="2654090"/>
              <a:ext cx="833718" cy="811568"/>
            </a:xfrm>
            <a:prstGeom prst="rect">
              <a:avLst/>
            </a:prstGeom>
            <a:noFill/>
          </p:spPr>
        </p:pic>
        <p:pic>
          <p:nvPicPr>
            <p:cNvPr id="66" name="그림 91" descr="그림 91">
              <a:extLst>
                <a:ext uri="{FF2B5EF4-FFF2-40B4-BE49-F238E27FC236}">
                  <a16:creationId xmlns:a16="http://schemas.microsoft.com/office/drawing/2014/main" id="{0169C8F5-006D-FA25-0669-2D59A448C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41946" y="2734980"/>
              <a:ext cx="838368" cy="671345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54" name="사각형: 잘린 한쪽 모서리 53">
            <a:extLst>
              <a:ext uri="{FF2B5EF4-FFF2-40B4-BE49-F238E27FC236}">
                <a16:creationId xmlns:a16="http://schemas.microsoft.com/office/drawing/2014/main" id="{CE5295DD-589A-90DF-F849-DFFE5E1CF0D7}"/>
              </a:ext>
            </a:extLst>
          </p:cNvPr>
          <p:cNvSpPr/>
          <p:nvPr/>
        </p:nvSpPr>
        <p:spPr>
          <a:xfrm flipH="1">
            <a:off x="1070159" y="4119486"/>
            <a:ext cx="4510087" cy="1960512"/>
          </a:xfrm>
          <a:prstGeom prst="snip1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E060D57-4F75-290A-1A38-8FC9608A4139}"/>
              </a:ext>
            </a:extLst>
          </p:cNvPr>
          <p:cNvGrpSpPr/>
          <p:nvPr/>
        </p:nvGrpSpPr>
        <p:grpSpPr>
          <a:xfrm>
            <a:off x="2323314" y="4245712"/>
            <a:ext cx="2003778" cy="495582"/>
            <a:chOff x="5280834" y="1528000"/>
            <a:chExt cx="2003778" cy="49558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0C45646-FD2C-B0FD-BE89-C4752113CDD2}"/>
                </a:ext>
              </a:extLst>
            </p:cNvPr>
            <p:cNvSpPr/>
            <p:nvPr/>
          </p:nvSpPr>
          <p:spPr>
            <a:xfrm>
              <a:off x="5280834" y="1528000"/>
              <a:ext cx="2003778" cy="49558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94DD3C-E92F-E686-B01C-0BBCD63BFDA5}"/>
                </a:ext>
              </a:extLst>
            </p:cNvPr>
            <p:cNvSpPr txBox="1"/>
            <p:nvPr/>
          </p:nvSpPr>
          <p:spPr>
            <a:xfrm>
              <a:off x="5686919" y="1591125"/>
              <a:ext cx="119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Back-end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9B8DE137-9ECA-D52C-968B-7921D79F8CD5}"/>
              </a:ext>
            </a:extLst>
          </p:cNvPr>
          <p:cNvSpPr/>
          <p:nvPr/>
        </p:nvSpPr>
        <p:spPr>
          <a:xfrm rot="8100000">
            <a:off x="1115995" y="4244407"/>
            <a:ext cx="471215" cy="28773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87C988-E530-4D6D-5FD2-08BE5434213D}"/>
              </a:ext>
            </a:extLst>
          </p:cNvPr>
          <p:cNvGrpSpPr/>
          <p:nvPr/>
        </p:nvGrpSpPr>
        <p:grpSpPr>
          <a:xfrm>
            <a:off x="1609998" y="4888917"/>
            <a:ext cx="3430411" cy="1045210"/>
            <a:chOff x="1032337" y="4793220"/>
            <a:chExt cx="3430411" cy="1045210"/>
          </a:xfrm>
        </p:grpSpPr>
        <p:pic>
          <p:nvPicPr>
            <p:cNvPr id="37" name="그림 130">
              <a:extLst>
                <a:ext uri="{FF2B5EF4-FFF2-40B4-BE49-F238E27FC236}">
                  <a16:creationId xmlns:a16="http://schemas.microsoft.com/office/drawing/2014/main" id="{12E6286F-1B77-5BB6-F9AE-4A928FD706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2337" y="4855600"/>
              <a:ext cx="865481" cy="861854"/>
            </a:xfrm>
            <a:prstGeom prst="rect">
              <a:avLst/>
            </a:prstGeom>
            <a:noFill/>
          </p:spPr>
        </p:pic>
        <p:pic>
          <p:nvPicPr>
            <p:cNvPr id="43" name="그림 138">
              <a:extLst>
                <a:ext uri="{FF2B5EF4-FFF2-40B4-BE49-F238E27FC236}">
                  <a16:creationId xmlns:a16="http://schemas.microsoft.com/office/drawing/2014/main" id="{58FB3B3C-8C83-E92C-B6AF-DF4FE604A4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30971" y="4900377"/>
              <a:ext cx="831777" cy="830895"/>
            </a:xfrm>
            <a:prstGeom prst="rect">
              <a:avLst/>
            </a:prstGeom>
            <a:noFill/>
          </p:spPr>
        </p:pic>
        <p:pic>
          <p:nvPicPr>
            <p:cNvPr id="67" name="그림 96" descr="그림 96">
              <a:extLst>
                <a:ext uri="{FF2B5EF4-FFF2-40B4-BE49-F238E27FC236}">
                  <a16:creationId xmlns:a16="http://schemas.microsoft.com/office/drawing/2014/main" id="{EC5A9AF3-36D4-8EAE-DAD8-225407B6B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40420" y="4793220"/>
              <a:ext cx="1047949" cy="104521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56" name="사각형: 잘린 한쪽 모서리 55">
            <a:extLst>
              <a:ext uri="{FF2B5EF4-FFF2-40B4-BE49-F238E27FC236}">
                <a16:creationId xmlns:a16="http://schemas.microsoft.com/office/drawing/2014/main" id="{92EA36F4-CBE9-8D73-3DF9-DB91EFAE476B}"/>
              </a:ext>
            </a:extLst>
          </p:cNvPr>
          <p:cNvSpPr/>
          <p:nvPr/>
        </p:nvSpPr>
        <p:spPr>
          <a:xfrm flipH="1">
            <a:off x="6630037" y="1819018"/>
            <a:ext cx="4491805" cy="1966174"/>
          </a:xfrm>
          <a:prstGeom prst="snip1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506462-E35B-2491-40B0-965DE47A4DAD}"/>
              </a:ext>
            </a:extLst>
          </p:cNvPr>
          <p:cNvSpPr txBox="1"/>
          <p:nvPr/>
        </p:nvSpPr>
        <p:spPr>
          <a:xfrm>
            <a:off x="7354983" y="215415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DB / Frame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22FC1BCB-CA0E-C3ED-AB47-DCD1EF92C738}"/>
              </a:ext>
            </a:extLst>
          </p:cNvPr>
          <p:cNvSpPr/>
          <p:nvPr/>
        </p:nvSpPr>
        <p:spPr>
          <a:xfrm rot="8100000">
            <a:off x="6640571" y="1963628"/>
            <a:ext cx="518337" cy="26157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5A439A3-4325-1A28-8588-782E233C3599}"/>
              </a:ext>
            </a:extLst>
          </p:cNvPr>
          <p:cNvGrpSpPr/>
          <p:nvPr/>
        </p:nvGrpSpPr>
        <p:grpSpPr>
          <a:xfrm>
            <a:off x="7174474" y="2589129"/>
            <a:ext cx="3402930" cy="915499"/>
            <a:chOff x="6419608" y="2557230"/>
            <a:chExt cx="3402930" cy="915499"/>
          </a:xfrm>
        </p:grpSpPr>
        <p:pic>
          <p:nvPicPr>
            <p:cNvPr id="38" name="그림 131">
              <a:extLst>
                <a:ext uri="{FF2B5EF4-FFF2-40B4-BE49-F238E27FC236}">
                  <a16:creationId xmlns:a16="http://schemas.microsoft.com/office/drawing/2014/main" id="{923C7518-69C5-6B2C-6BD6-DF18CB745B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23214" y="2557230"/>
              <a:ext cx="899324" cy="915499"/>
            </a:xfrm>
            <a:prstGeom prst="rect">
              <a:avLst/>
            </a:prstGeom>
            <a:noFill/>
          </p:spPr>
        </p:pic>
        <p:pic>
          <p:nvPicPr>
            <p:cNvPr id="34" name="그림 102">
              <a:extLst>
                <a:ext uri="{FF2B5EF4-FFF2-40B4-BE49-F238E27FC236}">
                  <a16:creationId xmlns:a16="http://schemas.microsoft.com/office/drawing/2014/main" id="{7F7B3969-7CA8-C9B8-B2B4-B21F4B58B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1636" y="2580767"/>
              <a:ext cx="844071" cy="868424"/>
            </a:xfrm>
            <a:prstGeom prst="rect">
              <a:avLst/>
            </a:prstGeom>
            <a:noFill/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E0DB9CA7-0466-010E-2413-339371422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19608" y="2611142"/>
              <a:ext cx="944522" cy="807674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87C4400-C6A5-9DB7-E0AF-F9B80D6E79FC}"/>
              </a:ext>
            </a:extLst>
          </p:cNvPr>
          <p:cNvGrpSpPr/>
          <p:nvPr/>
        </p:nvGrpSpPr>
        <p:grpSpPr>
          <a:xfrm>
            <a:off x="7874050" y="1952625"/>
            <a:ext cx="2003778" cy="495582"/>
            <a:chOff x="7856967" y="1955941"/>
            <a:chExt cx="2003778" cy="495582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8F335AA2-AA8B-035E-5917-6B759DA5BA6C}"/>
                </a:ext>
              </a:extLst>
            </p:cNvPr>
            <p:cNvSpPr/>
            <p:nvPr/>
          </p:nvSpPr>
          <p:spPr>
            <a:xfrm>
              <a:off x="7856967" y="1955941"/>
              <a:ext cx="2003778" cy="49558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2DDDEB-481D-9CEC-51B3-D9ECEE1DD14F}"/>
                </a:ext>
              </a:extLst>
            </p:cNvPr>
            <p:cNvSpPr txBox="1"/>
            <p:nvPr/>
          </p:nvSpPr>
          <p:spPr>
            <a:xfrm>
              <a:off x="7863007" y="2019066"/>
              <a:ext cx="1991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DB / Framework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사각형: 잘린 한쪽 모서리 56">
            <a:extLst>
              <a:ext uri="{FF2B5EF4-FFF2-40B4-BE49-F238E27FC236}">
                <a16:creationId xmlns:a16="http://schemas.microsoft.com/office/drawing/2014/main" id="{4F767429-F8A9-B9DE-9BD7-93FDE3956121}"/>
              </a:ext>
            </a:extLst>
          </p:cNvPr>
          <p:cNvSpPr/>
          <p:nvPr/>
        </p:nvSpPr>
        <p:spPr>
          <a:xfrm flipH="1">
            <a:off x="6646465" y="4113824"/>
            <a:ext cx="4491805" cy="1966174"/>
          </a:xfrm>
          <a:prstGeom prst="snip1Rect">
            <a:avLst/>
          </a:prstGeom>
          <a:ln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B77BEF-635C-A612-5B51-C3924FBAE20E}"/>
              </a:ext>
            </a:extLst>
          </p:cNvPr>
          <p:cNvSpPr txBox="1"/>
          <p:nvPr/>
        </p:nvSpPr>
        <p:spPr>
          <a:xfrm>
            <a:off x="7348944" y="444896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DB / Frame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B8503A16-0918-2C35-7E57-D8F222E19E68}"/>
              </a:ext>
            </a:extLst>
          </p:cNvPr>
          <p:cNvSpPr/>
          <p:nvPr/>
        </p:nvSpPr>
        <p:spPr>
          <a:xfrm rot="8100000">
            <a:off x="6647460" y="4247801"/>
            <a:ext cx="471215" cy="261575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A3AAF8B-4652-CB7A-5723-9ECA5C4B8B17}"/>
              </a:ext>
            </a:extLst>
          </p:cNvPr>
          <p:cNvGrpSpPr/>
          <p:nvPr/>
        </p:nvGrpSpPr>
        <p:grpSpPr>
          <a:xfrm>
            <a:off x="7890478" y="4247431"/>
            <a:ext cx="2003778" cy="495582"/>
            <a:chOff x="7856967" y="1955941"/>
            <a:chExt cx="2003778" cy="495582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7793E442-D924-5E0A-55BC-ED88D629D905}"/>
                </a:ext>
              </a:extLst>
            </p:cNvPr>
            <p:cNvSpPr/>
            <p:nvPr/>
          </p:nvSpPr>
          <p:spPr>
            <a:xfrm>
              <a:off x="7856967" y="1955941"/>
              <a:ext cx="2003778" cy="495582"/>
            </a:xfrm>
            <a:prstGeom prst="roundRect">
              <a:avLst/>
            </a:prstGeom>
            <a:solidFill>
              <a:schemeClr val="accent4"/>
            </a:solidFill>
            <a:ln w="28575">
              <a:solidFill>
                <a:schemeClr val="accent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6816C0C-709C-270F-447D-2F21BF4E361F}"/>
                </a:ext>
              </a:extLst>
            </p:cNvPr>
            <p:cNvSpPr txBox="1"/>
            <p:nvPr/>
          </p:nvSpPr>
          <p:spPr>
            <a:xfrm>
              <a:off x="8604395" y="2019066"/>
              <a:ext cx="569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Etc.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1E242BF-0BB5-4DF1-242F-D135E34A5BD9}"/>
              </a:ext>
            </a:extLst>
          </p:cNvPr>
          <p:cNvGrpSpPr/>
          <p:nvPr/>
        </p:nvGrpSpPr>
        <p:grpSpPr>
          <a:xfrm>
            <a:off x="6761929" y="4900377"/>
            <a:ext cx="4260877" cy="1067065"/>
            <a:chOff x="6735347" y="4900377"/>
            <a:chExt cx="4260877" cy="1067065"/>
          </a:xfrm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0BE50CBC-F9E0-F204-8B08-F751A308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35347" y="4968936"/>
              <a:ext cx="872718" cy="929946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B8B5D6B3-C58D-91DA-A5E5-9B3C2C86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51684" y="4937704"/>
              <a:ext cx="1051955" cy="992410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F0601C4F-30B7-107C-15AF-D10D34CD2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99470" y="4900377"/>
              <a:ext cx="996754" cy="106706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97EEFC8-CFD1-A889-F729-33CC93EB2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03897" y="4945206"/>
              <a:ext cx="1051955" cy="977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663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5"/>
          <p:cNvGrpSpPr>
            <a:grpSpLocks/>
          </p:cNvGrpSpPr>
          <p:nvPr/>
        </p:nvGrpSpPr>
        <p:grpSpPr>
          <a:xfrm>
            <a:off x="374650" y="0"/>
            <a:ext cx="11443970" cy="757555"/>
            <a:chOff x="374650" y="0"/>
            <a:chExt cx="11443970" cy="757555"/>
          </a:xfrm>
        </p:grpSpPr>
        <p:sp>
          <p:nvSpPr>
            <p:cNvPr id="24" name="Rect 0"/>
            <p:cNvSpPr>
              <a:spLocks/>
            </p:cNvSpPr>
            <p:nvPr/>
          </p:nvSpPr>
          <p:spPr>
            <a:xfrm>
              <a:off x="374650" y="0"/>
              <a:ext cx="11443970" cy="757555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뷰</a:t>
              </a:r>
              <a:r>
                <a:rPr lang="ko-KR"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 흐름 (전체)</a:t>
              </a:r>
              <a:endParaRPr lang="ko-KR" altLang="en-US" sz="2400" b="1">
                <a:solidFill>
                  <a:srgbClr val="FEFDA3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80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We choose the MVC pattern for this project.</a:t>
              </a:r>
              <a:endParaRPr lang="ko-KR" altLang="en-US" sz="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Rect 0"/>
            <p:cNvSpPr>
              <a:spLocks/>
            </p:cNvSpPr>
            <p:nvPr/>
          </p:nvSpPr>
          <p:spPr>
            <a:xfrm>
              <a:off x="501650" y="377825"/>
              <a:ext cx="267970" cy="26797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>
              <a:off x="555625" y="429260"/>
              <a:ext cx="162560" cy="16256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645795" y="539750"/>
              <a:ext cx="194945" cy="194945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79730" y="634365"/>
              <a:ext cx="184785" cy="122555"/>
            </a:xfrm>
            <a:custGeom>
              <a:avLst/>
              <a:gdLst>
                <a:gd name="TX0" fmla="*/ 85615 w 183664"/>
                <a:gd name="TY0" fmla="*/ 0 h 121388"/>
                <a:gd name="TX1" fmla="*/ 183662 w 183664"/>
                <a:gd name="TY1" fmla="*/ 98047 h 121388"/>
                <a:gd name="TX2" fmla="*/ 178950 w 183664"/>
                <a:gd name="TY2" fmla="*/ 121386 h 121388"/>
                <a:gd name="TX3" fmla="*/ 171408 w 183664"/>
                <a:gd name="TY3" fmla="*/ 121386 h 121388"/>
                <a:gd name="TX4" fmla="*/ 176120 w 183664"/>
                <a:gd name="TY4" fmla="*/ 98047 h 121388"/>
                <a:gd name="TX5" fmla="*/ 85615 w 183664"/>
                <a:gd name="TY5" fmla="*/ 7542 h 121388"/>
                <a:gd name="TX6" fmla="*/ 21618 w 183664"/>
                <a:gd name="TY6" fmla="*/ 34050 h 121388"/>
                <a:gd name="TX7" fmla="*/ 2939 w 183664"/>
                <a:gd name="TY7" fmla="*/ 61756 h 121388"/>
                <a:gd name="TX8" fmla="*/ 1304 w 183664"/>
                <a:gd name="TY8" fmla="*/ 59332 h 121388"/>
                <a:gd name="TX9" fmla="*/ 0 w 183664"/>
                <a:gd name="TY9" fmla="*/ 52871 h 121388"/>
                <a:gd name="TX10" fmla="*/ 16285 w 183664"/>
                <a:gd name="TY10" fmla="*/ 28717 h 121388"/>
                <a:gd name="TX11" fmla="*/ 85615 w 183664"/>
                <a:gd name="TY11" fmla="*/ 0 h 12138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4" h="121388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813435" y="422275"/>
              <a:ext cx="141605" cy="1416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" name="Rect 0">
            <a:extLst>
              <a:ext uri="{FF2B5EF4-FFF2-40B4-BE49-F238E27FC236}">
                <a16:creationId xmlns:a16="http://schemas.microsoft.com/office/drawing/2014/main" id="{38C83092-6DDE-0920-2CA2-2A29CEFE7DC9}"/>
              </a:ext>
            </a:extLst>
          </p:cNvPr>
          <p:cNvSpPr>
            <a:spLocks/>
          </p:cNvSpPr>
          <p:nvPr/>
        </p:nvSpPr>
        <p:spPr>
          <a:xfrm>
            <a:off x="374650" y="1137285"/>
            <a:ext cx="1275080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View Flow</a:t>
            </a:r>
            <a:endParaRPr lang="ko-KR" altLang="en-US" sz="12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50">
            <a:extLst>
              <a:ext uri="{FF2B5EF4-FFF2-40B4-BE49-F238E27FC236}">
                <a16:creationId xmlns:a16="http://schemas.microsoft.com/office/drawing/2014/main" id="{006B9B0D-F40A-5EA4-FD81-7126D34BA4B7}"/>
              </a:ext>
            </a:extLst>
          </p:cNvPr>
          <p:cNvSpPr>
            <a:spLocks/>
          </p:cNvSpPr>
          <p:nvPr/>
        </p:nvSpPr>
        <p:spPr>
          <a:xfrm>
            <a:off x="3331074" y="3036740"/>
            <a:ext cx="1130484" cy="954854"/>
          </a:xfrm>
          <a:prstGeom prst="rightArrow">
            <a:avLst>
              <a:gd name="adj1" fmla="val 74141"/>
              <a:gd name="adj2" fmla="val 50000"/>
            </a:avLst>
          </a:prstGeom>
          <a:gradFill flip="none" rotWithShape="1">
            <a:gsLst>
              <a:gs pos="49000">
                <a:srgbClr val="94A8C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7EF155A-90E9-4623-8857-0E2563D57284}"/>
              </a:ext>
            </a:extLst>
          </p:cNvPr>
          <p:cNvGrpSpPr/>
          <p:nvPr/>
        </p:nvGrpSpPr>
        <p:grpSpPr>
          <a:xfrm>
            <a:off x="583019" y="1704535"/>
            <a:ext cx="2684643" cy="1981843"/>
            <a:chOff x="410559" y="2480369"/>
            <a:chExt cx="2684643" cy="1981843"/>
          </a:xfrm>
        </p:grpSpPr>
        <p:sp>
          <p:nvSpPr>
            <p:cNvPr id="51" name="텍스트 상자 67"/>
            <p:cNvSpPr txBox="1">
              <a:spLocks/>
            </p:cNvSpPr>
            <p:nvPr/>
          </p:nvSpPr>
          <p:spPr>
            <a:xfrm>
              <a:off x="1176935" y="4153153"/>
              <a:ext cx="1151890" cy="30905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hangingPunct="1"/>
              <a:r>
                <a:rPr lang="en-US" sz="14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Login</a:t>
              </a:r>
              <a:endParaRPr lang="ko-KR" altLang="en-US" sz="14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0FD8026E-D6FB-52E6-5C70-C56B4FAA6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559" y="2480369"/>
              <a:ext cx="2684643" cy="1644718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096D52B-0233-1E91-FE7A-83E9AC266ADE}"/>
              </a:ext>
            </a:extLst>
          </p:cNvPr>
          <p:cNvGrpSpPr/>
          <p:nvPr/>
        </p:nvGrpSpPr>
        <p:grpSpPr>
          <a:xfrm>
            <a:off x="7605328" y="2169203"/>
            <a:ext cx="4409993" cy="2689929"/>
            <a:chOff x="7605328" y="1166291"/>
            <a:chExt cx="4409993" cy="2689929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8F3B04C8-50DB-2DFC-798E-4B453F256DAE}"/>
                </a:ext>
              </a:extLst>
            </p:cNvPr>
            <p:cNvGrpSpPr/>
            <p:nvPr/>
          </p:nvGrpSpPr>
          <p:grpSpPr>
            <a:xfrm>
              <a:off x="8943172" y="1166291"/>
              <a:ext cx="3072149" cy="2689929"/>
              <a:chOff x="8943172" y="1166291"/>
              <a:chExt cx="3072149" cy="2689929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2CAF237C-2AE1-F656-49D1-D318BEC66017}"/>
                  </a:ext>
                </a:extLst>
              </p:cNvPr>
              <p:cNvGrpSpPr/>
              <p:nvPr/>
            </p:nvGrpSpPr>
            <p:grpSpPr>
              <a:xfrm>
                <a:off x="10584320" y="1166291"/>
                <a:ext cx="1366241" cy="1383866"/>
                <a:chOff x="9531566" y="2803324"/>
                <a:chExt cx="1366241" cy="1383866"/>
              </a:xfrm>
            </p:grpSpPr>
            <p:pic>
              <p:nvPicPr>
                <p:cNvPr id="46" name="그림 55" descr="C:/Users/eunss/AppData/Roaming/PolarisOffice9/ETemp/15952_6202896/image10.png"/>
                <p:cNvPicPr>
                  <a:picLocks noChangeAspect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31566" y="3107469"/>
                  <a:ext cx="1366241" cy="1079721"/>
                </a:xfrm>
                <a:prstGeom prst="rect">
                  <a:avLst/>
                </a:prstGeom>
                <a:noFill/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73C6C11-A8FA-9FBC-1324-7DCD9D7F0F06}"/>
                    </a:ext>
                  </a:extLst>
                </p:cNvPr>
                <p:cNvSpPr txBox="1"/>
                <p:nvPr/>
              </p:nvSpPr>
              <p:spPr>
                <a:xfrm>
                  <a:off x="9657515" y="2803324"/>
                  <a:ext cx="11143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Board / File</a:t>
                  </a:r>
                  <a:endParaRPr lang="ko-KR" altLang="en-US" sz="14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FA92294-C779-5575-B501-F078B8106882}"/>
                  </a:ext>
                </a:extLst>
              </p:cNvPr>
              <p:cNvGrpSpPr/>
              <p:nvPr/>
            </p:nvGrpSpPr>
            <p:grpSpPr>
              <a:xfrm>
                <a:off x="9017664" y="1181595"/>
                <a:ext cx="1349953" cy="1373715"/>
                <a:chOff x="9976070" y="852423"/>
                <a:chExt cx="1349953" cy="1373715"/>
              </a:xfrm>
            </p:grpSpPr>
            <p:pic>
              <p:nvPicPr>
                <p:cNvPr id="40" name="그림 45" descr="C:/Users/eunss/AppData/Roaming/PolarisOffice9/ETemp/15952_6202896/image13.png"/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76070" y="1157036"/>
                  <a:ext cx="1349953" cy="1069102"/>
                </a:xfrm>
                <a:prstGeom prst="rect">
                  <a:avLst/>
                </a:prstGeom>
                <a:noFill/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4C4D926-1C9B-9CD5-E618-7CE249FF3585}"/>
                    </a:ext>
                  </a:extLst>
                </p:cNvPr>
                <p:cNvSpPr txBox="1"/>
                <p:nvPr/>
              </p:nvSpPr>
              <p:spPr>
                <a:xfrm>
                  <a:off x="10189766" y="852423"/>
                  <a:ext cx="92256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Calendar</a:t>
                  </a:r>
                  <a:endParaRPr lang="ko-KR" altLang="en-US" sz="14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72D6CF63-504F-6802-15FE-14300C0A3D34}"/>
                  </a:ext>
                </a:extLst>
              </p:cNvPr>
              <p:cNvGrpSpPr/>
              <p:nvPr/>
            </p:nvGrpSpPr>
            <p:grpSpPr>
              <a:xfrm>
                <a:off x="8943172" y="2638983"/>
                <a:ext cx="1498936" cy="1187770"/>
                <a:chOff x="8481105" y="3646369"/>
                <a:chExt cx="1498936" cy="1187770"/>
              </a:xfrm>
            </p:grpSpPr>
            <p:pic>
              <p:nvPicPr>
                <p:cNvPr id="62" name="그림 80" descr="C:/Users/eunss/AppData/Roaming/PolarisOffice9/ETemp/15952_6202896/image14.png"/>
                <p:cNvPicPr>
                  <a:picLocks noChangeAspect="1"/>
                </p:cNvPicPr>
                <p:nvPr/>
              </p:nvPicPr>
              <p:blipFill rotWithShape="1">
                <a:blip r:embed="rId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81105" y="3956618"/>
                  <a:ext cx="1498936" cy="877521"/>
                </a:xfrm>
                <a:prstGeom prst="rect">
                  <a:avLst/>
                </a:prstGeom>
                <a:noFill/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1EE52D9-33FA-1598-26F8-701F48618BE5}"/>
                    </a:ext>
                  </a:extLst>
                </p:cNvPr>
                <p:cNvSpPr txBox="1"/>
                <p:nvPr/>
              </p:nvSpPr>
              <p:spPr>
                <a:xfrm>
                  <a:off x="8920424" y="3646369"/>
                  <a:ext cx="6202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Work</a:t>
                  </a:r>
                  <a:endParaRPr lang="ko-KR" altLang="en-US" sz="14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559A315F-DC8A-5235-3796-F46CCFF556D3}"/>
                  </a:ext>
                </a:extLst>
              </p:cNvPr>
              <p:cNvGrpSpPr/>
              <p:nvPr/>
            </p:nvGrpSpPr>
            <p:grpSpPr>
              <a:xfrm>
                <a:off x="10519560" y="2669856"/>
                <a:ext cx="1495761" cy="1186364"/>
                <a:chOff x="8495432" y="4816290"/>
                <a:chExt cx="1495761" cy="1186364"/>
              </a:xfrm>
            </p:grpSpPr>
            <p:pic>
              <p:nvPicPr>
                <p:cNvPr id="39" name="그림 44" descr="C:/Users/eunss/AppData/Roaming/PolarisOffice9/ETemp/15952_6202896/image15.png"/>
                <p:cNvPicPr>
                  <a:picLocks noChangeAspect="1"/>
                </p:cNvPicPr>
                <p:nvPr/>
              </p:nvPicPr>
              <p:blipFill rotWithShape="1">
                <a:blip r:embed="rId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95432" y="5125133"/>
                  <a:ext cx="1495761" cy="877521"/>
                </a:xfrm>
                <a:prstGeom prst="rect">
                  <a:avLst/>
                </a:prstGeom>
                <a:noFill/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3540A9-EB2E-2449-FDA2-ABA36C1502A2}"/>
                    </a:ext>
                  </a:extLst>
                </p:cNvPr>
                <p:cNvSpPr txBox="1"/>
                <p:nvPr/>
              </p:nvSpPr>
              <p:spPr>
                <a:xfrm>
                  <a:off x="8888889" y="4816290"/>
                  <a:ext cx="7088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Memo</a:t>
                  </a:r>
                  <a:endParaRPr lang="ko-KR" altLang="en-US" sz="14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</p:grpSp>
        </p:grpSp>
        <p:sp>
          <p:nvSpPr>
            <p:cNvPr id="73" name="도형 50">
              <a:extLst>
                <a:ext uri="{FF2B5EF4-FFF2-40B4-BE49-F238E27FC236}">
                  <a16:creationId xmlns:a16="http://schemas.microsoft.com/office/drawing/2014/main" id="{06405596-1147-8F1A-22CF-15900A72A334}"/>
                </a:ext>
              </a:extLst>
            </p:cNvPr>
            <p:cNvSpPr>
              <a:spLocks/>
            </p:cNvSpPr>
            <p:nvPr/>
          </p:nvSpPr>
          <p:spPr>
            <a:xfrm>
              <a:off x="7605328" y="2033828"/>
              <a:ext cx="1130484" cy="954854"/>
            </a:xfrm>
            <a:prstGeom prst="rightArrow">
              <a:avLst>
                <a:gd name="adj1" fmla="val 74141"/>
                <a:gd name="adj2" fmla="val 50000"/>
              </a:avLst>
            </a:prstGeom>
            <a:gradFill flip="none" rotWithShape="1">
              <a:gsLst>
                <a:gs pos="49000">
                  <a:srgbClr val="94A8CB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5EF709C-9691-7815-CC97-6BBF1705F05F}"/>
              </a:ext>
            </a:extLst>
          </p:cNvPr>
          <p:cNvGrpSpPr/>
          <p:nvPr/>
        </p:nvGrpSpPr>
        <p:grpSpPr>
          <a:xfrm>
            <a:off x="4243489" y="1682421"/>
            <a:ext cx="3542059" cy="4303818"/>
            <a:chOff x="4243489" y="1761425"/>
            <a:chExt cx="3542059" cy="430381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36CB9A4-E6D7-3FA7-FAA0-48B929C76B29}"/>
                </a:ext>
              </a:extLst>
            </p:cNvPr>
            <p:cNvGrpSpPr/>
            <p:nvPr/>
          </p:nvGrpSpPr>
          <p:grpSpPr>
            <a:xfrm>
              <a:off x="4672197" y="1761425"/>
              <a:ext cx="2684643" cy="2092696"/>
              <a:chOff x="4697430" y="2330385"/>
              <a:chExt cx="2684643" cy="209269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8FA090-A499-A50B-8811-37A966F695CB}"/>
                  </a:ext>
                </a:extLst>
              </p:cNvPr>
              <p:cNvSpPr txBox="1"/>
              <p:nvPr/>
            </p:nvSpPr>
            <p:spPr>
              <a:xfrm>
                <a:off x="5545257" y="4115304"/>
                <a:ext cx="988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err="1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MainView</a:t>
                </a:r>
                <a:endParaRPr lang="ko-KR" altLang="en-US" sz="14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02349DBF-C12C-D38A-630C-580CB71D4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97430" y="2330385"/>
                <a:ext cx="2684643" cy="1755116"/>
              </a:xfrm>
              <a:prstGeom prst="rect">
                <a:avLst/>
              </a:prstGeom>
            </p:spPr>
          </p:pic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908877C4-CD3A-A9E1-C466-51E938E4B142}"/>
                </a:ext>
              </a:extLst>
            </p:cNvPr>
            <p:cNvGrpSpPr/>
            <p:nvPr/>
          </p:nvGrpSpPr>
          <p:grpSpPr>
            <a:xfrm>
              <a:off x="4243489" y="4614785"/>
              <a:ext cx="3542059" cy="1450458"/>
              <a:chOff x="4192689" y="4614785"/>
              <a:chExt cx="3542059" cy="1450458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70D5B202-C91B-D1EE-C674-0766B0EC548F}"/>
                  </a:ext>
                </a:extLst>
              </p:cNvPr>
              <p:cNvGrpSpPr/>
              <p:nvPr/>
            </p:nvGrpSpPr>
            <p:grpSpPr>
              <a:xfrm>
                <a:off x="4192689" y="4614785"/>
                <a:ext cx="1909571" cy="1410095"/>
                <a:chOff x="3682587" y="4686156"/>
                <a:chExt cx="2220217" cy="1740589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E867A97-6CFB-2D4E-4596-E474B79FF563}"/>
                    </a:ext>
                  </a:extLst>
                </p:cNvPr>
                <p:cNvSpPr txBox="1"/>
                <p:nvPr/>
              </p:nvSpPr>
              <p:spPr>
                <a:xfrm>
                  <a:off x="4024748" y="4686156"/>
                  <a:ext cx="1535902" cy="3799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Employee List</a:t>
                  </a:r>
                  <a:endParaRPr lang="ko-KR" altLang="en-US" sz="14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80D93A5E-D9C3-9BA2-0AF3-188F52185F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682587" y="5039669"/>
                  <a:ext cx="2220217" cy="1387076"/>
                </a:xfrm>
                <a:prstGeom prst="rect">
                  <a:avLst/>
                </a:prstGeom>
              </p:spPr>
            </p:pic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62BFF27-2E85-B99B-AED1-CFBD0CDA0F4D}"/>
                  </a:ext>
                </a:extLst>
              </p:cNvPr>
              <p:cNvGrpSpPr/>
              <p:nvPr/>
            </p:nvGrpSpPr>
            <p:grpSpPr>
              <a:xfrm>
                <a:off x="6108520" y="4614785"/>
                <a:ext cx="1626228" cy="1450458"/>
                <a:chOff x="5641982" y="4686155"/>
                <a:chExt cx="2688781" cy="184969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363305-17B4-021C-1C79-EEF9140183C0}"/>
                    </a:ext>
                  </a:extLst>
                </p:cNvPr>
                <p:cNvSpPr txBox="1"/>
                <p:nvPr/>
              </p:nvSpPr>
              <p:spPr>
                <a:xfrm>
                  <a:off x="6163220" y="4686155"/>
                  <a:ext cx="1646312" cy="3924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My Profile</a:t>
                  </a:r>
                  <a:endParaRPr lang="ko-KR" altLang="en-US" sz="14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59" name="그림 58">
                  <a:extLst>
                    <a:ext uri="{FF2B5EF4-FFF2-40B4-BE49-F238E27FC236}">
                      <a16:creationId xmlns:a16="http://schemas.microsoft.com/office/drawing/2014/main" id="{29E34CD3-526A-7F8F-1C30-B9DFC62553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641982" y="4993932"/>
                  <a:ext cx="2688781" cy="1541920"/>
                </a:xfrm>
                <a:prstGeom prst="rect">
                  <a:avLst/>
                </a:prstGeom>
              </p:spPr>
            </p:pic>
          </p:grpSp>
        </p:grpSp>
        <p:sp>
          <p:nvSpPr>
            <p:cNvPr id="74" name="도형 50">
              <a:extLst>
                <a:ext uri="{FF2B5EF4-FFF2-40B4-BE49-F238E27FC236}">
                  <a16:creationId xmlns:a16="http://schemas.microsoft.com/office/drawing/2014/main" id="{B9ECA92B-41EF-EB38-DD06-42A03E68FE1C}"/>
                </a:ext>
              </a:extLst>
            </p:cNvPr>
            <p:cNvSpPr>
              <a:spLocks/>
            </p:cNvSpPr>
            <p:nvPr/>
          </p:nvSpPr>
          <p:spPr>
            <a:xfrm rot="5400000">
              <a:off x="5724460" y="3777689"/>
              <a:ext cx="580117" cy="954854"/>
            </a:xfrm>
            <a:prstGeom prst="rightArrow">
              <a:avLst>
                <a:gd name="adj1" fmla="val 74141"/>
                <a:gd name="adj2" fmla="val 50000"/>
              </a:avLst>
            </a:prstGeom>
            <a:gradFill flip="none" rotWithShape="1">
              <a:gsLst>
                <a:gs pos="49000">
                  <a:srgbClr val="94A8CB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DEA9F24-2ACF-C20D-6CC2-5A1383D313C9}"/>
              </a:ext>
            </a:extLst>
          </p:cNvPr>
          <p:cNvSpPr txBox="1"/>
          <p:nvPr/>
        </p:nvSpPr>
        <p:spPr>
          <a:xfrm>
            <a:off x="5619217" y="3977150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Header</a:t>
            </a:r>
            <a:endParaRPr lang="ko-KR" altLang="en-US" sz="14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432509-E0DC-38D2-9B62-C53B0AE77F8A}"/>
              </a:ext>
            </a:extLst>
          </p:cNvPr>
          <p:cNvSpPr txBox="1"/>
          <p:nvPr/>
        </p:nvSpPr>
        <p:spPr>
          <a:xfrm>
            <a:off x="7776811" y="325255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Side</a:t>
            </a:r>
          </a:p>
          <a:p>
            <a:pPr algn="ctr"/>
            <a:r>
              <a:rPr lang="en-US" altLang="ko-KR" sz="14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Navbar</a:t>
            </a:r>
            <a:endParaRPr lang="ko-KR" altLang="en-US" sz="14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9160BCA-7DA4-FF25-1FBC-07FBA7BBB782}"/>
              </a:ext>
            </a:extLst>
          </p:cNvPr>
          <p:cNvGrpSpPr/>
          <p:nvPr/>
        </p:nvGrpSpPr>
        <p:grpSpPr>
          <a:xfrm>
            <a:off x="291277" y="4777158"/>
            <a:ext cx="3246703" cy="1541753"/>
            <a:chOff x="301989" y="4666382"/>
            <a:chExt cx="3246703" cy="154175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052EE78-BCE8-0CBF-5986-2C80A1C60C5A}"/>
                </a:ext>
              </a:extLst>
            </p:cNvPr>
            <p:cNvGrpSpPr/>
            <p:nvPr/>
          </p:nvGrpSpPr>
          <p:grpSpPr>
            <a:xfrm>
              <a:off x="301989" y="4666382"/>
              <a:ext cx="1288051" cy="1541753"/>
              <a:chOff x="301989" y="4666382"/>
              <a:chExt cx="1288051" cy="1541753"/>
            </a:xfrm>
          </p:grpSpPr>
          <p:pic>
            <p:nvPicPr>
              <p:cNvPr id="13" name="그림 127">
                <a:extLst>
                  <a:ext uri="{FF2B5EF4-FFF2-40B4-BE49-F238E27FC236}">
                    <a16:creationId xmlns:a16="http://schemas.microsoft.com/office/drawing/2014/main" id="{099229AA-9E5D-A399-1C10-86B6B87A5B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040" y="4980566"/>
                <a:ext cx="1270000" cy="1227569"/>
              </a:xfrm>
              <a:prstGeom prst="rect">
                <a:avLst/>
              </a:prstGeom>
              <a:noFill/>
            </p:spPr>
          </p:pic>
          <p:sp>
            <p:nvSpPr>
              <p:cNvPr id="14" name="텍스트 상자 67">
                <a:extLst>
                  <a:ext uri="{FF2B5EF4-FFF2-40B4-BE49-F238E27FC236}">
                    <a16:creationId xmlns:a16="http://schemas.microsoft.com/office/drawing/2014/main" id="{C7139948-704F-FC3F-8652-686C1D4B24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1989" y="4666382"/>
                <a:ext cx="1151890" cy="309059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ctr" hangingPunct="1"/>
                <a:r>
                  <a:rPr lang="en-US" sz="14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Register</a:t>
                </a:r>
                <a:endParaRPr lang="ko-KR" altLang="en-US" sz="14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3EC7390-B806-87F6-689C-B5B3464C429A}"/>
                </a:ext>
              </a:extLst>
            </p:cNvPr>
            <p:cNvGrpSpPr/>
            <p:nvPr/>
          </p:nvGrpSpPr>
          <p:grpSpPr>
            <a:xfrm>
              <a:off x="1836953" y="4666382"/>
              <a:ext cx="1711739" cy="1420694"/>
              <a:chOff x="1836953" y="4666382"/>
              <a:chExt cx="1711739" cy="1420694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A6D23259-8CD4-BC9F-BB30-49756A12C201}"/>
                  </a:ext>
                </a:extLst>
              </p:cNvPr>
              <p:cNvGrpSpPr/>
              <p:nvPr/>
            </p:nvGrpSpPr>
            <p:grpSpPr>
              <a:xfrm>
                <a:off x="1836953" y="5017973"/>
                <a:ext cx="1711739" cy="1069103"/>
                <a:chOff x="917960" y="1871345"/>
                <a:chExt cx="2486950" cy="1356514"/>
              </a:xfrm>
            </p:grpSpPr>
            <p:pic>
              <p:nvPicPr>
                <p:cNvPr id="2" name="그림 1">
                  <a:extLst>
                    <a:ext uri="{FF2B5EF4-FFF2-40B4-BE49-F238E27FC236}">
                      <a16:creationId xmlns:a16="http://schemas.microsoft.com/office/drawing/2014/main" id="{52E28B32-0739-500E-D990-FCD4568AD4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7960" y="1871345"/>
                  <a:ext cx="1979549" cy="1069103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729A0D13-6B5B-AE78-A034-AFAB1F1A78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74126" y="2158756"/>
                  <a:ext cx="2030784" cy="1069103"/>
                </a:xfrm>
                <a:prstGeom prst="rect">
                  <a:avLst/>
                </a:prstGeom>
              </p:spPr>
            </p:pic>
          </p:grpSp>
          <p:sp>
            <p:nvSpPr>
              <p:cNvPr id="15" name="텍스트 상자 67">
                <a:extLst>
                  <a:ext uri="{FF2B5EF4-FFF2-40B4-BE49-F238E27FC236}">
                    <a16:creationId xmlns:a16="http://schemas.microsoft.com/office/drawing/2014/main" id="{191A677C-0083-F6E5-E202-11FB735070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6877" y="4666382"/>
                <a:ext cx="1151890" cy="309059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ctr" hangingPunct="1"/>
                <a:r>
                  <a:rPr lang="en-US" altLang="ko-KR" sz="14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ID/PW</a:t>
                </a:r>
                <a:r>
                  <a:rPr lang="ko-KR" altLang="en-US" sz="14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</a:t>
                </a:r>
                <a:r>
                  <a:rPr lang="en-US" altLang="ko-KR" sz="14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Find</a:t>
                </a:r>
                <a:endParaRPr lang="ko-KR" altLang="en-US" sz="14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sp>
        <p:nvSpPr>
          <p:cNvPr id="30" name="도형 50">
            <a:extLst>
              <a:ext uri="{FF2B5EF4-FFF2-40B4-BE49-F238E27FC236}">
                <a16:creationId xmlns:a16="http://schemas.microsoft.com/office/drawing/2014/main" id="{D81FDB42-BF61-3E59-9371-C02AF0F10B77}"/>
              </a:ext>
            </a:extLst>
          </p:cNvPr>
          <p:cNvSpPr>
            <a:spLocks/>
          </p:cNvSpPr>
          <p:nvPr/>
        </p:nvSpPr>
        <p:spPr>
          <a:xfrm rot="5400000">
            <a:off x="1635282" y="3702223"/>
            <a:ext cx="580117" cy="954854"/>
          </a:xfrm>
          <a:prstGeom prst="rightArrow">
            <a:avLst>
              <a:gd name="adj1" fmla="val 74141"/>
              <a:gd name="adj2" fmla="val 50000"/>
            </a:avLst>
          </a:prstGeom>
          <a:gradFill flip="none" rotWithShape="1">
            <a:gsLst>
              <a:gs pos="49000">
                <a:srgbClr val="94A8C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2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5"/>
          <p:cNvGrpSpPr>
            <a:grpSpLocks/>
          </p:cNvGrpSpPr>
          <p:nvPr/>
        </p:nvGrpSpPr>
        <p:grpSpPr>
          <a:xfrm>
            <a:off x="374650" y="0"/>
            <a:ext cx="11443970" cy="757555"/>
            <a:chOff x="374650" y="0"/>
            <a:chExt cx="11443970" cy="757555"/>
          </a:xfrm>
        </p:grpSpPr>
        <p:sp>
          <p:nvSpPr>
            <p:cNvPr id="24" name="Rect 0"/>
            <p:cNvSpPr>
              <a:spLocks/>
            </p:cNvSpPr>
            <p:nvPr/>
          </p:nvSpPr>
          <p:spPr>
            <a:xfrm>
              <a:off x="374650" y="0"/>
              <a:ext cx="11443970" cy="757555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뷰</a:t>
              </a:r>
              <a:r>
                <a:rPr lang="ko-KR"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 흐름 (상세)</a:t>
              </a:r>
              <a:endParaRPr lang="ko-KR" altLang="en-US" sz="2400" b="1">
                <a:solidFill>
                  <a:srgbClr val="FEFDA3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80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We choose the MVC pattern for this project.</a:t>
              </a:r>
              <a:endParaRPr lang="ko-KR" altLang="en-US" sz="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Rect 0"/>
            <p:cNvSpPr>
              <a:spLocks/>
            </p:cNvSpPr>
            <p:nvPr/>
          </p:nvSpPr>
          <p:spPr>
            <a:xfrm>
              <a:off x="501650" y="377825"/>
              <a:ext cx="267970" cy="26797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>
              <a:off x="555625" y="429260"/>
              <a:ext cx="162560" cy="16256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645795" y="539750"/>
              <a:ext cx="194945" cy="194945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79730" y="634365"/>
              <a:ext cx="184785" cy="122555"/>
            </a:xfrm>
            <a:custGeom>
              <a:avLst/>
              <a:gdLst>
                <a:gd name="TX0" fmla="*/ 85615 w 183664"/>
                <a:gd name="TY0" fmla="*/ 0 h 121388"/>
                <a:gd name="TX1" fmla="*/ 183662 w 183664"/>
                <a:gd name="TY1" fmla="*/ 98047 h 121388"/>
                <a:gd name="TX2" fmla="*/ 178950 w 183664"/>
                <a:gd name="TY2" fmla="*/ 121386 h 121388"/>
                <a:gd name="TX3" fmla="*/ 171408 w 183664"/>
                <a:gd name="TY3" fmla="*/ 121386 h 121388"/>
                <a:gd name="TX4" fmla="*/ 176120 w 183664"/>
                <a:gd name="TY4" fmla="*/ 98047 h 121388"/>
                <a:gd name="TX5" fmla="*/ 85615 w 183664"/>
                <a:gd name="TY5" fmla="*/ 7542 h 121388"/>
                <a:gd name="TX6" fmla="*/ 21618 w 183664"/>
                <a:gd name="TY6" fmla="*/ 34050 h 121388"/>
                <a:gd name="TX7" fmla="*/ 2939 w 183664"/>
                <a:gd name="TY7" fmla="*/ 61756 h 121388"/>
                <a:gd name="TX8" fmla="*/ 1304 w 183664"/>
                <a:gd name="TY8" fmla="*/ 59332 h 121388"/>
                <a:gd name="TX9" fmla="*/ 0 w 183664"/>
                <a:gd name="TY9" fmla="*/ 52871 h 121388"/>
                <a:gd name="TX10" fmla="*/ 16285 w 183664"/>
                <a:gd name="TY10" fmla="*/ 28717 h 121388"/>
                <a:gd name="TX11" fmla="*/ 85615 w 183664"/>
                <a:gd name="TY11" fmla="*/ 0 h 12138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4" h="121388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813435" y="422275"/>
              <a:ext cx="141605" cy="1416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" name="Rect 0">
            <a:extLst>
              <a:ext uri="{FF2B5EF4-FFF2-40B4-BE49-F238E27FC236}">
                <a16:creationId xmlns:a16="http://schemas.microsoft.com/office/drawing/2014/main" id="{E7C1762C-8E42-6D12-F550-EA950AB337B6}"/>
              </a:ext>
            </a:extLst>
          </p:cNvPr>
          <p:cNvSpPr>
            <a:spLocks/>
          </p:cNvSpPr>
          <p:nvPr/>
        </p:nvSpPr>
        <p:spPr>
          <a:xfrm>
            <a:off x="374650" y="1137285"/>
            <a:ext cx="1275080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Login</a:t>
            </a:r>
            <a:endParaRPr lang="ko-KR" altLang="en-US" sz="12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B0745CD-8A4B-FECA-5C4A-5BE909FE4565}"/>
              </a:ext>
            </a:extLst>
          </p:cNvPr>
          <p:cNvGrpSpPr/>
          <p:nvPr/>
        </p:nvGrpSpPr>
        <p:grpSpPr>
          <a:xfrm>
            <a:off x="374649" y="2026886"/>
            <a:ext cx="5837673" cy="3576388"/>
            <a:chOff x="374649" y="1827462"/>
            <a:chExt cx="5837673" cy="357638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4D2394E-E8D6-17E9-AF60-F65002FCF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649" y="1827462"/>
              <a:ext cx="5837673" cy="3576388"/>
            </a:xfrm>
            <a:prstGeom prst="rect">
              <a:avLst/>
            </a:prstGeom>
          </p:spPr>
        </p:pic>
        <p:sp>
          <p:nvSpPr>
            <p:cNvPr id="9" name="도형 107">
              <a:extLst>
                <a:ext uri="{FF2B5EF4-FFF2-40B4-BE49-F238E27FC236}">
                  <a16:creationId xmlns:a16="http://schemas.microsoft.com/office/drawing/2014/main" id="{8ACF9745-FB79-68A6-8FC7-1AF51D6777F3}"/>
                </a:ext>
              </a:extLst>
            </p:cNvPr>
            <p:cNvSpPr>
              <a:spLocks/>
            </p:cNvSpPr>
            <p:nvPr/>
          </p:nvSpPr>
          <p:spPr>
            <a:xfrm>
              <a:off x="2356946" y="4197338"/>
              <a:ext cx="505753" cy="226949"/>
            </a:xfrm>
            <a:prstGeom prst="rect">
              <a:avLst/>
            </a:pr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/>
            </a:p>
          </p:txBody>
        </p:sp>
        <p:sp>
          <p:nvSpPr>
            <p:cNvPr id="10" name="텍스트 상자 109">
              <a:extLst>
                <a:ext uri="{FF2B5EF4-FFF2-40B4-BE49-F238E27FC236}">
                  <a16:creationId xmlns:a16="http://schemas.microsoft.com/office/drawing/2014/main" id="{E23BCA7D-6363-C6C6-91B1-D3C53AFAE070}"/>
                </a:ext>
              </a:extLst>
            </p:cNvPr>
            <p:cNvSpPr txBox="1">
              <a:spLocks/>
            </p:cNvSpPr>
            <p:nvPr/>
          </p:nvSpPr>
          <p:spPr>
            <a:xfrm>
              <a:off x="2420909" y="3889561"/>
              <a:ext cx="377825" cy="30777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①</a:t>
              </a:r>
            </a:p>
          </p:txBody>
        </p:sp>
        <p:sp>
          <p:nvSpPr>
            <p:cNvPr id="11" name="도형 107">
              <a:extLst>
                <a:ext uri="{FF2B5EF4-FFF2-40B4-BE49-F238E27FC236}">
                  <a16:creationId xmlns:a16="http://schemas.microsoft.com/office/drawing/2014/main" id="{605FECF3-D1E0-2838-E19A-671EBB81A246}"/>
                </a:ext>
              </a:extLst>
            </p:cNvPr>
            <p:cNvSpPr>
              <a:spLocks/>
            </p:cNvSpPr>
            <p:nvPr/>
          </p:nvSpPr>
          <p:spPr>
            <a:xfrm>
              <a:off x="2908834" y="4197338"/>
              <a:ext cx="417977" cy="226949"/>
            </a:xfrm>
            <a:prstGeom prst="rect">
              <a:avLst/>
            </a:prstGeom>
            <a:noFill/>
            <a:ln w="28575" cap="flat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/>
            </a:p>
          </p:txBody>
        </p:sp>
        <p:sp>
          <p:nvSpPr>
            <p:cNvPr id="12" name="도형 107">
              <a:extLst>
                <a:ext uri="{FF2B5EF4-FFF2-40B4-BE49-F238E27FC236}">
                  <a16:creationId xmlns:a16="http://schemas.microsoft.com/office/drawing/2014/main" id="{05599EFC-291F-A936-074A-9E8BFDE729D2}"/>
                </a:ext>
              </a:extLst>
            </p:cNvPr>
            <p:cNvSpPr>
              <a:spLocks/>
            </p:cNvSpPr>
            <p:nvPr/>
          </p:nvSpPr>
          <p:spPr>
            <a:xfrm>
              <a:off x="3350642" y="4197338"/>
              <a:ext cx="814520" cy="226949"/>
            </a:xfrm>
            <a:prstGeom prst="rect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/>
            </a:p>
          </p:txBody>
        </p:sp>
        <p:sp>
          <p:nvSpPr>
            <p:cNvPr id="14" name="텍스트 상자 109">
              <a:extLst>
                <a:ext uri="{FF2B5EF4-FFF2-40B4-BE49-F238E27FC236}">
                  <a16:creationId xmlns:a16="http://schemas.microsoft.com/office/drawing/2014/main" id="{548A7F11-2546-BD66-106C-F1B65CA82CCF}"/>
                </a:ext>
              </a:extLst>
            </p:cNvPr>
            <p:cNvSpPr txBox="1">
              <a:spLocks/>
            </p:cNvSpPr>
            <p:nvPr/>
          </p:nvSpPr>
          <p:spPr>
            <a:xfrm>
              <a:off x="2933645" y="3889561"/>
              <a:ext cx="377825" cy="30777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②</a:t>
              </a:r>
            </a:p>
          </p:txBody>
        </p:sp>
        <p:sp>
          <p:nvSpPr>
            <p:cNvPr id="15" name="텍스트 상자 109">
              <a:extLst>
                <a:ext uri="{FF2B5EF4-FFF2-40B4-BE49-F238E27FC236}">
                  <a16:creationId xmlns:a16="http://schemas.microsoft.com/office/drawing/2014/main" id="{56D568AB-03D1-EF40-5D02-5DC5EC7DE32C}"/>
                </a:ext>
              </a:extLst>
            </p:cNvPr>
            <p:cNvSpPr txBox="1">
              <a:spLocks/>
            </p:cNvSpPr>
            <p:nvPr/>
          </p:nvSpPr>
          <p:spPr>
            <a:xfrm>
              <a:off x="3568989" y="3889561"/>
              <a:ext cx="377825" cy="30777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4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③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5730C7-5E87-9D9A-44F3-EBCA716FCD29}"/>
              </a:ext>
            </a:extLst>
          </p:cNvPr>
          <p:cNvGrpSpPr/>
          <p:nvPr/>
        </p:nvGrpSpPr>
        <p:grpSpPr>
          <a:xfrm>
            <a:off x="6644640" y="1608155"/>
            <a:ext cx="5102679" cy="4313199"/>
            <a:chOff x="6644640" y="690639"/>
            <a:chExt cx="5102679" cy="4313199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D09FE71-8FB8-DC95-F6B0-B8F99C36994B}"/>
                </a:ext>
              </a:extLst>
            </p:cNvPr>
            <p:cNvGrpSpPr/>
            <p:nvPr/>
          </p:nvGrpSpPr>
          <p:grpSpPr>
            <a:xfrm>
              <a:off x="6644640" y="690639"/>
              <a:ext cx="5102679" cy="2378156"/>
              <a:chOff x="6644640" y="1072515"/>
              <a:chExt cx="5102679" cy="2378156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89D9CE5-34E2-AA46-517B-DDE152F0D895}"/>
                  </a:ext>
                </a:extLst>
              </p:cNvPr>
              <p:cNvGrpSpPr/>
              <p:nvPr/>
            </p:nvGrpSpPr>
            <p:grpSpPr>
              <a:xfrm>
                <a:off x="6644640" y="1072515"/>
                <a:ext cx="1057184" cy="315471"/>
                <a:chOff x="6548120" y="1072515"/>
                <a:chExt cx="1057184" cy="315471"/>
              </a:xfrm>
            </p:grpSpPr>
            <p:sp>
              <p:nvSpPr>
                <p:cNvPr id="38" name="텍스트 상자 93"/>
                <p:cNvSpPr txBox="1">
                  <a:spLocks/>
                </p:cNvSpPr>
                <p:nvPr/>
              </p:nvSpPr>
              <p:spPr>
                <a:xfrm>
                  <a:off x="6548120" y="1072515"/>
                  <a:ext cx="378460" cy="315471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numCol="1" anchor="t">
                  <a:spAutoFit/>
                </a:bodyPr>
                <a:lstStyle/>
                <a:p>
                  <a:pPr marL="0" indent="0" latinLnBrk="0">
                    <a:buFontTx/>
                    <a:buNone/>
                  </a:pPr>
                  <a:r>
                    <a:rPr lang="ko-KR" altLang="en-US" sz="1450" b="1" dirty="0">
                      <a:latin typeface="나눔바른고딕OTF" charset="0"/>
                      <a:ea typeface="나눔바른고딕OTF" charset="0"/>
                    </a:rPr>
                    <a:t>①</a:t>
                  </a:r>
                </a:p>
              </p:txBody>
            </p:sp>
            <p:sp>
              <p:nvSpPr>
                <p:cNvPr id="40" name="텍스트 상자 95"/>
                <p:cNvSpPr txBox="1">
                  <a:spLocks/>
                </p:cNvSpPr>
                <p:nvPr/>
              </p:nvSpPr>
              <p:spPr>
                <a:xfrm>
                  <a:off x="6925310" y="1072515"/>
                  <a:ext cx="679994" cy="315471"/>
                </a:xfrm>
                <a:prstGeom prst="rect">
                  <a:avLst/>
                </a:prstGeom>
                <a:noFill/>
              </p:spPr>
              <p:txBody>
                <a:bodyPr vert="horz" wrap="none" lIns="91440" tIns="45720" rIns="91440" bIns="45720" numCol="1" anchor="t">
                  <a:spAutoFit/>
                </a:bodyPr>
                <a:lstStyle/>
                <a:p>
                  <a:pPr marL="0" indent="0" latinLnBrk="0">
                    <a:buFontTx/>
                    <a:buNone/>
                  </a:pPr>
                  <a:r>
                    <a:rPr lang="ko-KR" altLang="en-US" sz="1450" b="1" dirty="0">
                      <a:latin typeface="나눔바른고딕OTF" charset="0"/>
                      <a:ea typeface="나눔바른고딕OTF" charset="0"/>
                    </a:rPr>
                    <a:t>로그인</a:t>
                  </a: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669A3FB5-9A3F-21C6-9184-AAB5427704FA}"/>
                  </a:ext>
                </a:extLst>
              </p:cNvPr>
              <p:cNvGrpSpPr/>
              <p:nvPr/>
            </p:nvGrpSpPr>
            <p:grpSpPr>
              <a:xfrm>
                <a:off x="6644640" y="1506855"/>
                <a:ext cx="5102679" cy="1943816"/>
                <a:chOff x="6708774" y="1506855"/>
                <a:chExt cx="5102679" cy="1943816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B666EDEF-1351-641D-E7EF-11283855F168}"/>
                    </a:ext>
                  </a:extLst>
                </p:cNvPr>
                <p:cNvGrpSpPr/>
                <p:nvPr/>
              </p:nvGrpSpPr>
              <p:grpSpPr>
                <a:xfrm>
                  <a:off x="6708775" y="2150191"/>
                  <a:ext cx="3979545" cy="1300480"/>
                  <a:chOff x="6708773" y="2688805"/>
                  <a:chExt cx="3979545" cy="1300480"/>
                </a:xfrm>
              </p:grpSpPr>
              <p:pic>
                <p:nvPicPr>
                  <p:cNvPr id="32" name="그림 87" descr="C:/Users/eunss/AppData/Roaming/PolarisOffice9/ETemp/15952_6202896/image19.png"/>
                  <p:cNvPicPr>
                    <a:picLocks noChangeAspect="1"/>
                  </p:cNvPicPr>
                  <p:nvPr/>
                </p:nvPicPr>
                <p:blipFill rotWithShape="1">
                  <a:blip r:embed="rId4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08773" y="3774655"/>
                    <a:ext cx="3979545" cy="21463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3" name="그림 88" descr="C:/Users/eunss/AppData/Roaming/PolarisOffice9/ETemp/15952_6202896/image20.png"/>
                  <p:cNvPicPr>
                    <a:picLocks noChangeAspect="1"/>
                  </p:cNvPicPr>
                  <p:nvPr/>
                </p:nvPicPr>
                <p:blipFill rotWithShape="1">
                  <a:blip r:embed="rId5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08773" y="3063455"/>
                    <a:ext cx="3331210" cy="245110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41" name="텍스트 상자 96"/>
                  <p:cNvSpPr txBox="1">
                    <a:spLocks/>
                  </p:cNvSpPr>
                  <p:nvPr/>
                </p:nvSpPr>
                <p:spPr>
                  <a:xfrm>
                    <a:off x="6708773" y="2688805"/>
                    <a:ext cx="3632726" cy="307777"/>
                  </a:xfrm>
                  <a:prstGeom prst="rect">
                    <a:avLst/>
                  </a:prstGeom>
                  <a:noFill/>
                </p:spPr>
                <p:txBody>
                  <a:bodyPr vert="horz" wrap="none" lIns="91440" tIns="45720" rIns="91440" bIns="45720" numCol="1" anchor="t">
                    <a:spAutoFit/>
                  </a:bodyPr>
                  <a:lstStyle/>
                  <a:p>
                    <a:pPr marL="0" indent="0" latinLnBrk="0">
                      <a:buFontTx/>
                      <a:buNone/>
                    </a:pPr>
                    <a:r>
                      <a:rPr lang="en-US" altLang="ko-KR" sz="1400" dirty="0">
                        <a:latin typeface="나눔바른고딕OTF" charset="0"/>
                        <a:ea typeface="나눔바른고딕OTF" charset="0"/>
                      </a:rPr>
                      <a:t>- </a:t>
                    </a:r>
                    <a:r>
                      <a:rPr lang="ko-KR" altLang="en-US" sz="1400" dirty="0">
                        <a:latin typeface="나눔바른고딕OTF" charset="0"/>
                        <a:ea typeface="나눔바른고딕OTF" charset="0"/>
                      </a:rPr>
                      <a:t>잘못된 아이디 입력 시 </a:t>
                    </a:r>
                    <a:r>
                      <a:rPr lang="en-US" altLang="ko-KR" sz="1400" dirty="0" err="1">
                        <a:latin typeface="나눔바른고딕OTF" charset="0"/>
                        <a:ea typeface="나눔바른고딕OTF" charset="0"/>
                      </a:rPr>
                      <a:t>url</a:t>
                    </a:r>
                    <a:r>
                      <a:rPr lang="ko-KR" altLang="en-US" sz="1400" dirty="0">
                        <a:latin typeface="나눔바른고딕OTF" charset="0"/>
                        <a:ea typeface="나눔바른고딕OTF" charset="0"/>
                      </a:rPr>
                      <a:t>에 오류 메시지 출력</a:t>
                    </a:r>
                  </a:p>
                </p:txBody>
              </p:sp>
              <p:sp>
                <p:nvSpPr>
                  <p:cNvPr id="44" name="텍스트 상자 99"/>
                  <p:cNvSpPr txBox="1">
                    <a:spLocks/>
                  </p:cNvSpPr>
                  <p:nvPr/>
                </p:nvSpPr>
                <p:spPr>
                  <a:xfrm>
                    <a:off x="6708773" y="3445725"/>
                    <a:ext cx="3793026" cy="307777"/>
                  </a:xfrm>
                  <a:prstGeom prst="rect">
                    <a:avLst/>
                  </a:prstGeom>
                  <a:noFill/>
                </p:spPr>
                <p:txBody>
                  <a:bodyPr vert="horz" wrap="none" lIns="91440" tIns="45720" rIns="91440" bIns="45720" numCol="1" anchor="t">
                    <a:spAutoFit/>
                  </a:bodyPr>
                  <a:lstStyle/>
                  <a:p>
                    <a:pPr marL="0" indent="0" latinLnBrk="0">
                      <a:buFontTx/>
                      <a:buNone/>
                    </a:pPr>
                    <a:r>
                      <a:rPr lang="en-US" altLang="ko-KR" sz="1400" dirty="0">
                        <a:latin typeface="나눔바른고딕OTF" charset="0"/>
                        <a:ea typeface="나눔바른고딕OTF" charset="0"/>
                      </a:rPr>
                      <a:t>- </a:t>
                    </a:r>
                    <a:r>
                      <a:rPr lang="ko-KR" altLang="en-US" sz="1400" dirty="0">
                        <a:latin typeface="나눔바른고딕OTF" charset="0"/>
                        <a:ea typeface="나눔바른고딕OTF" charset="0"/>
                      </a:rPr>
                      <a:t>잘못된 패스워드 입력 시 </a:t>
                    </a:r>
                    <a:r>
                      <a:rPr lang="en-US" altLang="ko-KR" sz="1400" dirty="0" err="1">
                        <a:latin typeface="나눔바른고딕OTF" charset="0"/>
                        <a:ea typeface="나눔바른고딕OTF" charset="0"/>
                      </a:rPr>
                      <a:t>url</a:t>
                    </a:r>
                    <a:r>
                      <a:rPr lang="ko-KR" altLang="en-US" sz="1400" dirty="0">
                        <a:latin typeface="나눔바른고딕OTF" charset="0"/>
                        <a:ea typeface="나눔바른고딕OTF" charset="0"/>
                      </a:rPr>
                      <a:t>에 오류 메시지 출력</a:t>
                    </a:r>
                  </a:p>
                </p:txBody>
              </p:sp>
            </p:grpSp>
            <p:sp>
              <p:nvSpPr>
                <p:cNvPr id="45" name="텍스트 상자 100"/>
                <p:cNvSpPr txBox="1">
                  <a:spLocks/>
                </p:cNvSpPr>
                <p:nvPr/>
              </p:nvSpPr>
              <p:spPr>
                <a:xfrm>
                  <a:off x="6708774" y="1506855"/>
                  <a:ext cx="5102679" cy="523220"/>
                </a:xfrm>
                <a:prstGeom prst="rect">
                  <a:avLst/>
                </a:prstGeom>
                <a:noFill/>
              </p:spPr>
              <p:txBody>
                <a:bodyPr vert="horz" wrap="none" lIns="91440" tIns="45720" rIns="91440" bIns="45720" numCol="1" anchor="t">
                  <a:spAutoFit/>
                </a:bodyPr>
                <a:lstStyle/>
                <a:p>
                  <a:pPr marL="0" indent="0" latinLnBrk="0">
                    <a:buFontTx/>
                    <a:buNone/>
                  </a:pPr>
                  <a:r>
                    <a:rPr lang="en-US" altLang="ko-KR" sz="1400" dirty="0">
                      <a:latin typeface="나눔바른고딕OTF" charset="0"/>
                      <a:ea typeface="나눔바른고딕OTF" charset="0"/>
                    </a:rPr>
                    <a:t>- </a:t>
                  </a:r>
                  <a:r>
                    <a:rPr lang="ko-KR" altLang="en-US" sz="1400" dirty="0">
                      <a:latin typeface="나눔바른고딕OTF" charset="0"/>
                      <a:ea typeface="나눔바른고딕OTF" charset="0"/>
                    </a:rPr>
                    <a:t>입력한 </a:t>
                  </a:r>
                  <a:r>
                    <a:rPr lang="en-US" altLang="ko-KR" sz="1400" dirty="0">
                      <a:latin typeface="나눔바른고딕OTF" charset="0"/>
                      <a:ea typeface="나눔바른고딕OTF" charset="0"/>
                    </a:rPr>
                    <a:t>ID / PW</a:t>
                  </a:r>
                  <a:r>
                    <a:rPr lang="ko-KR" altLang="en-US" sz="1400" dirty="0">
                      <a:latin typeface="나눔바른고딕OTF" charset="0"/>
                      <a:ea typeface="나눔바른고딕OTF" charset="0"/>
                    </a:rPr>
                    <a:t>를 </a:t>
                  </a:r>
                  <a:r>
                    <a:rPr lang="en-US" altLang="ko-KR" sz="1400" dirty="0">
                      <a:latin typeface="나눔바른고딕OTF" charset="0"/>
                      <a:ea typeface="나눔바른고딕OTF" charset="0"/>
                    </a:rPr>
                    <a:t>DB </a:t>
                  </a:r>
                  <a:r>
                    <a:rPr lang="en-US" altLang="ko-KR" sz="1400" dirty="0" err="1">
                      <a:latin typeface="나눔바른고딕OTF" charset="0"/>
                      <a:ea typeface="나눔바른고딕OTF" charset="0"/>
                    </a:rPr>
                    <a:t>내의</a:t>
                  </a:r>
                  <a:r>
                    <a:rPr lang="en-US" altLang="ko-KR" sz="1400" dirty="0">
                      <a:latin typeface="나눔바른고딕OTF" charset="0"/>
                      <a:ea typeface="나눔바른고딕OTF" charset="0"/>
                    </a:rPr>
                    <a:t> </a:t>
                  </a:r>
                  <a:r>
                    <a:rPr lang="en-US" altLang="ko-KR" sz="1400" dirty="0" err="1">
                      <a:latin typeface="나눔바른고딕OTF" charset="0"/>
                      <a:ea typeface="나눔바른고딕OTF" charset="0"/>
                    </a:rPr>
                    <a:t>데이터</a:t>
                  </a:r>
                  <a:r>
                    <a:rPr lang="en-US" altLang="ko-KR" sz="1400" dirty="0">
                      <a:latin typeface="나눔바른고딕OTF" charset="0"/>
                      <a:ea typeface="나눔바른고딕OTF" charset="0"/>
                    </a:rPr>
                    <a:t>(ID</a:t>
                  </a:r>
                  <a:r>
                    <a:rPr lang="ko-KR" altLang="en-US" sz="1400" dirty="0">
                      <a:latin typeface="나눔바른고딕OTF" charset="0"/>
                      <a:ea typeface="나눔바른고딕OTF" charset="0"/>
                    </a:rPr>
                    <a:t> </a:t>
                  </a:r>
                  <a:r>
                    <a:rPr lang="en-US" altLang="ko-KR" sz="1400" dirty="0">
                      <a:latin typeface="나눔바른고딕OTF" charset="0"/>
                      <a:ea typeface="나눔바른고딕OTF" charset="0"/>
                    </a:rPr>
                    <a:t>/</a:t>
                  </a:r>
                  <a:r>
                    <a:rPr lang="ko-KR" altLang="en-US" sz="1400" dirty="0">
                      <a:latin typeface="나눔바른고딕OTF" charset="0"/>
                      <a:ea typeface="나눔바른고딕OTF" charset="0"/>
                    </a:rPr>
                    <a:t> </a:t>
                  </a:r>
                  <a:r>
                    <a:rPr lang="en-US" altLang="ko-KR" sz="1400" dirty="0">
                      <a:latin typeface="나눔바른고딕OTF" charset="0"/>
                      <a:ea typeface="나눔바른고딕OTF" charset="0"/>
                    </a:rPr>
                    <a:t>PW)</a:t>
                  </a:r>
                  <a:r>
                    <a:rPr lang="ko-KR" altLang="en-US" sz="1400" dirty="0">
                      <a:latin typeface="나눔바른고딕OTF" charset="0"/>
                      <a:ea typeface="나눔바른고딕OTF" charset="0"/>
                    </a:rPr>
                    <a:t>와</a:t>
                  </a:r>
                  <a:r>
                    <a:rPr lang="en-US" altLang="ko-KR" sz="1400" dirty="0">
                      <a:latin typeface="나눔바른고딕OTF" charset="0"/>
                      <a:ea typeface="나눔바른고딕OTF" charset="0"/>
                    </a:rPr>
                    <a:t> </a:t>
                  </a:r>
                  <a:r>
                    <a:rPr lang="en-US" altLang="ko-KR" sz="1400" dirty="0" err="1">
                      <a:latin typeface="나눔바른고딕OTF" charset="0"/>
                      <a:ea typeface="나눔바른고딕OTF" charset="0"/>
                    </a:rPr>
                    <a:t>비교</a:t>
                  </a:r>
                  <a:r>
                    <a:rPr lang="en-US" altLang="ko-KR" sz="1400" dirty="0">
                      <a:latin typeface="나눔바른고딕OTF" charset="0"/>
                      <a:ea typeface="나눔바른고딕OTF" charset="0"/>
                    </a:rPr>
                    <a:t> </a:t>
                  </a:r>
                  <a:endParaRPr lang="ko-KR" altLang="en-US" sz="1400" dirty="0">
                    <a:latin typeface="나눔바른고딕OTF" charset="0"/>
                    <a:ea typeface="나눔바른고딕OTF" charset="0"/>
                  </a:endParaRPr>
                </a:p>
                <a:p>
                  <a:pPr marL="0" indent="0" latinLnBrk="0">
                    <a:buFontTx/>
                    <a:buNone/>
                  </a:pPr>
                  <a:r>
                    <a:rPr lang="en-US" altLang="ko-KR" sz="1400" dirty="0">
                      <a:latin typeface="나눔바른고딕OTF" charset="0"/>
                      <a:ea typeface="나눔바른고딕OTF" charset="0"/>
                    </a:rPr>
                    <a:t>   * </a:t>
                  </a:r>
                  <a:r>
                    <a:rPr lang="ko-KR" altLang="en-US" sz="1400" dirty="0">
                      <a:latin typeface="나눔바른고딕OTF" charset="0"/>
                      <a:ea typeface="나눔바른고딕OTF" charset="0"/>
                    </a:rPr>
                    <a:t>데이터가 일치하지 않을 경우 </a:t>
                  </a:r>
                  <a:r>
                    <a:rPr lang="ko-KR" altLang="en-US" sz="1400" dirty="0" err="1">
                      <a:latin typeface="나눔바른고딕OTF" charset="0"/>
                      <a:ea typeface="나눔바른고딕OTF" charset="0"/>
                    </a:rPr>
                    <a:t>Msg</a:t>
                  </a:r>
                  <a:r>
                    <a:rPr lang="ko-KR" altLang="en-US" sz="1400" dirty="0">
                      <a:latin typeface="나눔바른고딕OTF" charset="0"/>
                      <a:ea typeface="나눔바른고딕OTF" charset="0"/>
                    </a:rPr>
                    <a:t> 출력 및 </a:t>
                  </a:r>
                  <a:r>
                    <a:rPr lang="ko-KR" altLang="en-US" sz="1400" dirty="0" err="1">
                      <a:latin typeface="나눔바른고딕OTF" charset="0"/>
                      <a:ea typeface="나눔바른고딕OTF" charset="0"/>
                    </a:rPr>
                    <a:t>메인페이지</a:t>
                  </a:r>
                  <a:r>
                    <a:rPr lang="ko-KR" altLang="en-US" sz="1400" dirty="0">
                      <a:latin typeface="나눔바른고딕OTF" charset="0"/>
                      <a:ea typeface="나눔바른고딕OTF" charset="0"/>
                    </a:rPr>
                    <a:t> 액세스 제한</a:t>
                  </a: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A1C326C-29AD-C413-B7AE-CD480BF8A999}"/>
                </a:ext>
              </a:extLst>
            </p:cNvPr>
            <p:cNvGrpSpPr/>
            <p:nvPr/>
          </p:nvGrpSpPr>
          <p:grpSpPr>
            <a:xfrm>
              <a:off x="6644641" y="3297470"/>
              <a:ext cx="2934335" cy="657746"/>
              <a:chOff x="0" y="3882385"/>
              <a:chExt cx="2934335" cy="657746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C7264305-013C-E649-A541-273B74316F71}"/>
                  </a:ext>
                </a:extLst>
              </p:cNvPr>
              <p:cNvGrpSpPr/>
              <p:nvPr/>
            </p:nvGrpSpPr>
            <p:grpSpPr>
              <a:xfrm>
                <a:off x="0" y="3882385"/>
                <a:ext cx="1222293" cy="315471"/>
                <a:chOff x="6548120" y="4116065"/>
                <a:chExt cx="1222293" cy="315471"/>
              </a:xfrm>
            </p:grpSpPr>
            <p:sp>
              <p:nvSpPr>
                <p:cNvPr id="42" name="텍스트 상자 97"/>
                <p:cNvSpPr txBox="1">
                  <a:spLocks/>
                </p:cNvSpPr>
                <p:nvPr/>
              </p:nvSpPr>
              <p:spPr>
                <a:xfrm>
                  <a:off x="6548120" y="4116065"/>
                  <a:ext cx="378460" cy="315471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numCol="1" anchor="t">
                  <a:spAutoFit/>
                </a:bodyPr>
                <a:lstStyle/>
                <a:p>
                  <a:pPr marL="0" indent="0" latinLnBrk="0">
                    <a:buFontTx/>
                    <a:buNone/>
                  </a:pPr>
                  <a:r>
                    <a:rPr lang="ko-KR" altLang="en-US" sz="1450" b="1" dirty="0">
                      <a:latin typeface="나눔바른고딕OTF" charset="0"/>
                      <a:ea typeface="나눔바른고딕OTF" charset="0"/>
                    </a:rPr>
                    <a:t>②</a:t>
                  </a:r>
                </a:p>
              </p:txBody>
            </p:sp>
            <p:sp>
              <p:nvSpPr>
                <p:cNvPr id="43" name="텍스트 상자 98"/>
                <p:cNvSpPr txBox="1">
                  <a:spLocks/>
                </p:cNvSpPr>
                <p:nvPr/>
              </p:nvSpPr>
              <p:spPr>
                <a:xfrm>
                  <a:off x="6925310" y="4116065"/>
                  <a:ext cx="845103" cy="315471"/>
                </a:xfrm>
                <a:prstGeom prst="rect">
                  <a:avLst/>
                </a:prstGeom>
                <a:noFill/>
              </p:spPr>
              <p:txBody>
                <a:bodyPr vert="horz" wrap="none" lIns="91440" tIns="45720" rIns="91440" bIns="45720" numCol="1" anchor="t">
                  <a:spAutoFit/>
                </a:bodyPr>
                <a:lstStyle/>
                <a:p>
                  <a:pPr marL="0" indent="0" latinLnBrk="0">
                    <a:buFontTx/>
                    <a:buNone/>
                  </a:pPr>
                  <a:r>
                    <a:rPr lang="ko-KR" altLang="en-US" sz="1450" b="1" dirty="0">
                      <a:latin typeface="나눔바른고딕OTF" charset="0"/>
                      <a:ea typeface="나눔바른고딕OTF" charset="0"/>
                    </a:rPr>
                    <a:t>회원가입</a:t>
                  </a:r>
                </a:p>
              </p:txBody>
            </p:sp>
          </p:grpSp>
          <p:sp>
            <p:nvSpPr>
              <p:cNvPr id="46" name="텍스트 상자 101"/>
              <p:cNvSpPr txBox="1">
                <a:spLocks/>
              </p:cNvSpPr>
              <p:nvPr/>
            </p:nvSpPr>
            <p:spPr>
              <a:xfrm>
                <a:off x="0" y="4231521"/>
                <a:ext cx="2934335" cy="308610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1400" dirty="0">
                    <a:latin typeface="나눔바른고딕OTF" charset="0"/>
                    <a:ea typeface="나눔바른고딕OTF" charset="0"/>
                  </a:rPr>
                  <a:t>- </a:t>
                </a:r>
                <a:r>
                  <a:rPr lang="ko-KR" altLang="en-US" sz="1400" dirty="0">
                    <a:latin typeface="나눔바른고딕OTF" charset="0"/>
                    <a:ea typeface="나눔바른고딕OTF" charset="0"/>
                  </a:rPr>
                  <a:t>버튼 클릭 시 회원가입 페이지로 이동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DC9E1A6-9E4B-5ED2-108B-2CDBFBAA9FF1}"/>
                </a:ext>
              </a:extLst>
            </p:cNvPr>
            <p:cNvGrpSpPr/>
            <p:nvPr/>
          </p:nvGrpSpPr>
          <p:grpSpPr>
            <a:xfrm>
              <a:off x="6644640" y="4330895"/>
              <a:ext cx="3352200" cy="672943"/>
              <a:chOff x="0" y="4783153"/>
              <a:chExt cx="3352200" cy="672943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1BCCE639-C349-8F4D-53D7-CC07A4009CBF}"/>
                  </a:ext>
                </a:extLst>
              </p:cNvPr>
              <p:cNvGrpSpPr/>
              <p:nvPr/>
            </p:nvGrpSpPr>
            <p:grpSpPr>
              <a:xfrm>
                <a:off x="0" y="4783153"/>
                <a:ext cx="1568542" cy="315471"/>
                <a:chOff x="6548120" y="4116065"/>
                <a:chExt cx="1568542" cy="315471"/>
              </a:xfrm>
            </p:grpSpPr>
            <p:sp>
              <p:nvSpPr>
                <p:cNvPr id="17" name="텍스트 상자 97">
                  <a:extLst>
                    <a:ext uri="{FF2B5EF4-FFF2-40B4-BE49-F238E27FC236}">
                      <a16:creationId xmlns:a16="http://schemas.microsoft.com/office/drawing/2014/main" id="{CA01254E-E398-5790-C44E-0F786EDC72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548120" y="4116065"/>
                  <a:ext cx="378460" cy="315471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numCol="1" anchor="t">
                  <a:spAutoFit/>
                </a:bodyPr>
                <a:lstStyle/>
                <a:p>
                  <a:pPr marL="0" indent="0" latinLnBrk="0">
                    <a:buFontTx/>
                    <a:buNone/>
                  </a:pPr>
                  <a:r>
                    <a:rPr lang="ko-KR" altLang="en-US" sz="1450" b="1" dirty="0">
                      <a:latin typeface="나눔바른고딕OTF" charset="0"/>
                      <a:ea typeface="나눔바른고딕OTF" charset="0"/>
                    </a:rPr>
                    <a:t>③</a:t>
                  </a:r>
                </a:p>
              </p:txBody>
            </p:sp>
            <p:sp>
              <p:nvSpPr>
                <p:cNvPr id="18" name="텍스트 상자 98">
                  <a:extLst>
                    <a:ext uri="{FF2B5EF4-FFF2-40B4-BE49-F238E27FC236}">
                      <a16:creationId xmlns:a16="http://schemas.microsoft.com/office/drawing/2014/main" id="{FAD5036E-2A8E-768E-A18F-0AB688F120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25310" y="4116065"/>
                  <a:ext cx="1191352" cy="315471"/>
                </a:xfrm>
                <a:prstGeom prst="rect">
                  <a:avLst/>
                </a:prstGeom>
                <a:noFill/>
              </p:spPr>
              <p:txBody>
                <a:bodyPr vert="horz" wrap="none" lIns="91440" tIns="45720" rIns="91440" bIns="45720" numCol="1" anchor="t">
                  <a:spAutoFit/>
                </a:bodyPr>
                <a:lstStyle/>
                <a:p>
                  <a:pPr marL="0" indent="0" latinLnBrk="0">
                    <a:buFontTx/>
                    <a:buNone/>
                  </a:pPr>
                  <a:r>
                    <a:rPr lang="en-US" altLang="ko-KR" sz="1450" b="1" dirty="0">
                      <a:latin typeface="나눔바른고딕OTF" charset="0"/>
                      <a:ea typeface="나눔바른고딕OTF" charset="0"/>
                    </a:rPr>
                    <a:t>ID</a:t>
                  </a:r>
                  <a:r>
                    <a:rPr lang="ko-KR" altLang="en-US" sz="1450" b="1" dirty="0">
                      <a:latin typeface="나눔바른고딕OTF" charset="0"/>
                      <a:ea typeface="나눔바른고딕OTF" charset="0"/>
                    </a:rPr>
                    <a:t> </a:t>
                  </a:r>
                  <a:r>
                    <a:rPr lang="en-US" altLang="ko-KR" sz="1450" b="1" dirty="0">
                      <a:latin typeface="나눔바른고딕OTF" charset="0"/>
                      <a:ea typeface="나눔바른고딕OTF" charset="0"/>
                    </a:rPr>
                    <a:t>/</a:t>
                  </a:r>
                  <a:r>
                    <a:rPr lang="ko-KR" altLang="en-US" sz="1450" b="1" dirty="0">
                      <a:latin typeface="나눔바른고딕OTF" charset="0"/>
                      <a:ea typeface="나눔바른고딕OTF" charset="0"/>
                    </a:rPr>
                    <a:t> </a:t>
                  </a:r>
                  <a:r>
                    <a:rPr lang="en-US" altLang="ko-KR" sz="1450" b="1" dirty="0">
                      <a:latin typeface="나눔바른고딕OTF" charset="0"/>
                      <a:ea typeface="나눔바른고딕OTF" charset="0"/>
                    </a:rPr>
                    <a:t>PW</a:t>
                  </a:r>
                  <a:r>
                    <a:rPr lang="ko-KR" altLang="en-US" sz="1450" b="1" dirty="0">
                      <a:latin typeface="나눔바른고딕OTF" charset="0"/>
                      <a:ea typeface="나눔바른고딕OTF" charset="0"/>
                    </a:rPr>
                    <a:t> 찾기</a:t>
                  </a:r>
                </a:p>
              </p:txBody>
            </p:sp>
          </p:grpSp>
          <p:sp>
            <p:nvSpPr>
              <p:cNvPr id="19" name="텍스트 상자 101">
                <a:extLst>
                  <a:ext uri="{FF2B5EF4-FFF2-40B4-BE49-F238E27FC236}">
                    <a16:creationId xmlns:a16="http://schemas.microsoft.com/office/drawing/2014/main" id="{349DEB93-6722-E992-B0C3-4A23FAC65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5148319"/>
                <a:ext cx="3352200" cy="307777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1400" dirty="0">
                    <a:latin typeface="나눔바른고딕OTF" charset="0"/>
                    <a:ea typeface="나눔바른고딕OTF" charset="0"/>
                  </a:rPr>
                  <a:t>- </a:t>
                </a:r>
                <a:r>
                  <a:rPr lang="ko-KR" altLang="en-US" sz="1400" dirty="0">
                    <a:latin typeface="나눔바른고딕OTF" charset="0"/>
                    <a:ea typeface="나눔바른고딕OTF" charset="0"/>
                  </a:rPr>
                  <a:t>버튼 클릭 시 </a:t>
                </a:r>
                <a:r>
                  <a:rPr lang="en-US" altLang="ko-KR" sz="1400" dirty="0">
                    <a:latin typeface="나눔바른고딕OTF" charset="0"/>
                    <a:ea typeface="나눔바른고딕OTF" charset="0"/>
                  </a:rPr>
                  <a:t>ID / PW </a:t>
                </a:r>
                <a:r>
                  <a:rPr lang="ko-KR" altLang="en-US" sz="1400" dirty="0">
                    <a:latin typeface="나눔바른고딕OTF" charset="0"/>
                    <a:ea typeface="나눔바른고딕OTF" charset="0"/>
                  </a:rPr>
                  <a:t>찾기 페이지로 이동</a:t>
                </a: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5"/>
          <p:cNvGrpSpPr>
            <a:grpSpLocks/>
          </p:cNvGrpSpPr>
          <p:nvPr/>
        </p:nvGrpSpPr>
        <p:grpSpPr>
          <a:xfrm>
            <a:off x="374650" y="0"/>
            <a:ext cx="11443970" cy="757555"/>
            <a:chOff x="374650" y="0"/>
            <a:chExt cx="11443970" cy="757555"/>
          </a:xfrm>
        </p:grpSpPr>
        <p:sp>
          <p:nvSpPr>
            <p:cNvPr id="24" name="Rect 0"/>
            <p:cNvSpPr>
              <a:spLocks/>
            </p:cNvSpPr>
            <p:nvPr/>
          </p:nvSpPr>
          <p:spPr>
            <a:xfrm>
              <a:off x="374650" y="0"/>
              <a:ext cx="11443970" cy="757555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뷰</a:t>
              </a:r>
              <a:r>
                <a:rPr lang="ko-KR"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 흐름 (상세)</a:t>
              </a:r>
              <a:endParaRPr lang="ko-KR" altLang="en-US" sz="2400" b="1">
                <a:solidFill>
                  <a:srgbClr val="FEFDA3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80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We choose the MVC pattern for this project.</a:t>
              </a:r>
              <a:endParaRPr lang="ko-KR" altLang="en-US" sz="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Rect 0"/>
            <p:cNvSpPr>
              <a:spLocks/>
            </p:cNvSpPr>
            <p:nvPr/>
          </p:nvSpPr>
          <p:spPr>
            <a:xfrm>
              <a:off x="501650" y="377825"/>
              <a:ext cx="267970" cy="26797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>
              <a:off x="555625" y="429260"/>
              <a:ext cx="162560" cy="16256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645795" y="539750"/>
              <a:ext cx="194945" cy="194945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79730" y="634365"/>
              <a:ext cx="184785" cy="122555"/>
            </a:xfrm>
            <a:custGeom>
              <a:avLst/>
              <a:gdLst>
                <a:gd name="TX0" fmla="*/ 85615 w 183664"/>
                <a:gd name="TY0" fmla="*/ 0 h 121388"/>
                <a:gd name="TX1" fmla="*/ 183662 w 183664"/>
                <a:gd name="TY1" fmla="*/ 98047 h 121388"/>
                <a:gd name="TX2" fmla="*/ 178950 w 183664"/>
                <a:gd name="TY2" fmla="*/ 121386 h 121388"/>
                <a:gd name="TX3" fmla="*/ 171408 w 183664"/>
                <a:gd name="TY3" fmla="*/ 121386 h 121388"/>
                <a:gd name="TX4" fmla="*/ 176120 w 183664"/>
                <a:gd name="TY4" fmla="*/ 98047 h 121388"/>
                <a:gd name="TX5" fmla="*/ 85615 w 183664"/>
                <a:gd name="TY5" fmla="*/ 7542 h 121388"/>
                <a:gd name="TX6" fmla="*/ 21618 w 183664"/>
                <a:gd name="TY6" fmla="*/ 34050 h 121388"/>
                <a:gd name="TX7" fmla="*/ 2939 w 183664"/>
                <a:gd name="TY7" fmla="*/ 61756 h 121388"/>
                <a:gd name="TX8" fmla="*/ 1304 w 183664"/>
                <a:gd name="TY8" fmla="*/ 59332 h 121388"/>
                <a:gd name="TX9" fmla="*/ 0 w 183664"/>
                <a:gd name="TY9" fmla="*/ 52871 h 121388"/>
                <a:gd name="TX10" fmla="*/ 16285 w 183664"/>
                <a:gd name="TY10" fmla="*/ 28717 h 121388"/>
                <a:gd name="TX11" fmla="*/ 85615 w 183664"/>
                <a:gd name="TY11" fmla="*/ 0 h 12138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4" h="121388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813435" y="422275"/>
              <a:ext cx="141605" cy="1416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853059C-8E08-02C2-D3EC-69F2A0007B56}"/>
              </a:ext>
            </a:extLst>
          </p:cNvPr>
          <p:cNvGrpSpPr/>
          <p:nvPr/>
        </p:nvGrpSpPr>
        <p:grpSpPr>
          <a:xfrm>
            <a:off x="4559413" y="3741420"/>
            <a:ext cx="3374642" cy="1413648"/>
            <a:chOff x="4646304" y="3402400"/>
            <a:chExt cx="3374642" cy="141364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A5A3D82-3194-D016-134C-37F6839D9E6B}"/>
                </a:ext>
              </a:extLst>
            </p:cNvPr>
            <p:cNvGrpSpPr/>
            <p:nvPr/>
          </p:nvGrpSpPr>
          <p:grpSpPr>
            <a:xfrm>
              <a:off x="4646304" y="3402400"/>
              <a:ext cx="2461415" cy="315907"/>
              <a:chOff x="7030720" y="3415229"/>
              <a:chExt cx="2461415" cy="315907"/>
            </a:xfrm>
          </p:grpSpPr>
          <p:sp>
            <p:nvSpPr>
              <p:cNvPr id="38" name="텍스트 상자 113"/>
              <p:cNvSpPr txBox="1">
                <a:spLocks/>
              </p:cNvSpPr>
              <p:nvPr/>
            </p:nvSpPr>
            <p:spPr>
              <a:xfrm>
                <a:off x="7030720" y="3415229"/>
                <a:ext cx="377825" cy="31547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45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②</a:t>
                </a:r>
              </a:p>
            </p:txBody>
          </p:sp>
          <p:sp>
            <p:nvSpPr>
              <p:cNvPr id="39" name="텍스트 상자 114"/>
              <p:cNvSpPr txBox="1">
                <a:spLocks/>
              </p:cNvSpPr>
              <p:nvPr/>
            </p:nvSpPr>
            <p:spPr>
              <a:xfrm>
                <a:off x="7407910" y="3415665"/>
                <a:ext cx="2084225" cy="31547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45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주민등록번호 유효성 검사</a:t>
                </a:r>
              </a:p>
            </p:txBody>
          </p:sp>
        </p:grpSp>
        <p:sp>
          <p:nvSpPr>
            <p:cNvPr id="41" name="텍스트 상자 116"/>
            <p:cNvSpPr txBox="1">
              <a:spLocks/>
            </p:cNvSpPr>
            <p:nvPr/>
          </p:nvSpPr>
          <p:spPr>
            <a:xfrm>
              <a:off x="4646304" y="3784997"/>
              <a:ext cx="3374642" cy="1031051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-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주민등록번호가 유효한 경우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 가능</a:t>
              </a:r>
              <a:endPara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-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주민등록번호가 유효하지 않으면 사용 불가</a:t>
              </a:r>
            </a:p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-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등록된 주민등록번호인 경우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사용불가</a:t>
              </a:r>
              <a:endPara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-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유효검사 미완료시 회원가입 불가</a:t>
              </a:r>
            </a:p>
          </p:txBody>
        </p:sp>
      </p:grpSp>
      <p:pic>
        <p:nvPicPr>
          <p:cNvPr id="42" name="그림 117" descr="C:/Users/eunss/AppData/Roaming/PolarisOffice9/ETemp/20820_6323136/image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654" y="1838959"/>
            <a:ext cx="3215945" cy="1050290"/>
          </a:xfrm>
          <a:prstGeom prst="rect">
            <a:avLst/>
          </a:prstGeom>
          <a:noFill/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398EDA6-5495-1998-491D-58FEE4ED5F5C}"/>
              </a:ext>
            </a:extLst>
          </p:cNvPr>
          <p:cNvGrpSpPr/>
          <p:nvPr/>
        </p:nvGrpSpPr>
        <p:grpSpPr>
          <a:xfrm>
            <a:off x="8274220" y="3741420"/>
            <a:ext cx="3689350" cy="2000805"/>
            <a:chOff x="4646304" y="4392166"/>
            <a:chExt cx="3689350" cy="2000805"/>
          </a:xfrm>
        </p:grpSpPr>
        <p:pic>
          <p:nvPicPr>
            <p:cNvPr id="43" name="그림 118" descr="C:/Users/eunss/AppData/Roaming/PolarisOffice9/ETemp/20820_6323136/image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304" y="4877307"/>
              <a:ext cx="3681646" cy="658756"/>
            </a:xfrm>
            <a:prstGeom prst="rect">
              <a:avLst/>
            </a:prstGeom>
            <a:noFill/>
          </p:spPr>
        </p:pic>
        <p:pic>
          <p:nvPicPr>
            <p:cNvPr id="44" name="그림 119" descr="C:/Users/eunss/AppData/Roaming/PolarisOffice9/ETemp/20820_6323136/image7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304" y="4392166"/>
              <a:ext cx="3689350" cy="511175"/>
            </a:xfrm>
            <a:prstGeom prst="rect">
              <a:avLst/>
            </a:prstGeom>
            <a:noFill/>
          </p:spPr>
        </p:pic>
        <p:pic>
          <p:nvPicPr>
            <p:cNvPr id="45" name="그림 120" descr="C:/Users/eunss/AppData/Roaming/PolarisOffice9/ETemp/20820_6323136/image8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304" y="5693917"/>
              <a:ext cx="3627916" cy="699054"/>
            </a:xfrm>
            <a:prstGeom prst="rect">
              <a:avLst/>
            </a:prstGeom>
            <a:noFill/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1DDD79-E2E7-098C-86BA-7BE7C8FCDD40}"/>
              </a:ext>
            </a:extLst>
          </p:cNvPr>
          <p:cNvGrpSpPr/>
          <p:nvPr/>
        </p:nvGrpSpPr>
        <p:grpSpPr>
          <a:xfrm>
            <a:off x="4647522" y="1838959"/>
            <a:ext cx="2709396" cy="1444237"/>
            <a:chOff x="4647522" y="1038042"/>
            <a:chExt cx="2709396" cy="144423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362E3D9-E3BA-AD88-007C-645D522BB915}"/>
                </a:ext>
              </a:extLst>
            </p:cNvPr>
            <p:cNvGrpSpPr/>
            <p:nvPr/>
          </p:nvGrpSpPr>
          <p:grpSpPr>
            <a:xfrm>
              <a:off x="4647522" y="1038042"/>
              <a:ext cx="1445111" cy="315907"/>
              <a:chOff x="7030720" y="965399"/>
              <a:chExt cx="1445111" cy="315907"/>
            </a:xfrm>
          </p:grpSpPr>
          <p:sp>
            <p:nvSpPr>
              <p:cNvPr id="36" name="텍스트 상자 111"/>
              <p:cNvSpPr txBox="1">
                <a:spLocks/>
              </p:cNvSpPr>
              <p:nvPr/>
            </p:nvSpPr>
            <p:spPr>
              <a:xfrm>
                <a:off x="7030720" y="965399"/>
                <a:ext cx="377825" cy="31547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en-US" sz="145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①</a:t>
                </a:r>
              </a:p>
            </p:txBody>
          </p:sp>
          <p:sp>
            <p:nvSpPr>
              <p:cNvPr id="37" name="텍스트 상자 112"/>
              <p:cNvSpPr txBox="1">
                <a:spLocks/>
              </p:cNvSpPr>
              <p:nvPr/>
            </p:nvSpPr>
            <p:spPr>
              <a:xfrm>
                <a:off x="7407910" y="965835"/>
                <a:ext cx="1067921" cy="315471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145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ID</a:t>
                </a:r>
                <a:r>
                  <a:rPr lang="ko-KR" altLang="en-US" sz="145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중복체크</a:t>
                </a:r>
              </a:p>
            </p:txBody>
          </p:sp>
        </p:grpSp>
        <p:sp>
          <p:nvSpPr>
            <p:cNvPr id="40" name="텍스트 상자 115"/>
            <p:cNvSpPr txBox="1">
              <a:spLocks/>
            </p:cNvSpPr>
            <p:nvPr/>
          </p:nvSpPr>
          <p:spPr>
            <a:xfrm>
              <a:off x="4647522" y="1451228"/>
              <a:ext cx="2709396" cy="1031051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-  </a:t>
              </a:r>
              <a:r>
                <a:rPr lang="en-US" altLang="ko-KR" sz="14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입력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한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14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아이디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로 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DB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조회</a:t>
              </a:r>
              <a:r>
                <a:rPr lang="en-US" altLang="ko-KR" sz="14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하여</a:t>
              </a: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</a:p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    중복되지 않는 경우 사용 가능</a:t>
              </a:r>
              <a:endPara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-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아이디가 중복인 경우 사용 불가 </a:t>
              </a:r>
              <a:endPara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0" indent="0" latinLnBrk="0">
                <a:spcAft>
                  <a:spcPts val="200"/>
                </a:spcAft>
                <a:buFontTx/>
                <a:buNone/>
              </a:pPr>
              <a:r>
                <a:rPr lang="en-US" altLang="ko-KR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- </a:t>
              </a:r>
              <a:r>
                <a:rPr lang="ko-KR" altLang="en-US" sz="14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중복체크 미완료시 회원가입 불가</a:t>
              </a:r>
            </a:p>
          </p:txBody>
        </p:sp>
      </p:grpSp>
      <p:sp>
        <p:nvSpPr>
          <p:cNvPr id="4" name="Rect 0">
            <a:extLst>
              <a:ext uri="{FF2B5EF4-FFF2-40B4-BE49-F238E27FC236}">
                <a16:creationId xmlns:a16="http://schemas.microsoft.com/office/drawing/2014/main" id="{4BD8A31E-3DB7-4C8B-FB58-18A37E2AE9B9}"/>
              </a:ext>
            </a:extLst>
          </p:cNvPr>
          <p:cNvSpPr>
            <a:spLocks/>
          </p:cNvSpPr>
          <p:nvPr/>
        </p:nvSpPr>
        <p:spPr>
          <a:xfrm>
            <a:off x="374650" y="1137285"/>
            <a:ext cx="1275080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Register</a:t>
            </a:r>
            <a:endParaRPr lang="ko-KR" altLang="en-US" sz="12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127">
            <a:extLst>
              <a:ext uri="{FF2B5EF4-FFF2-40B4-BE49-F238E27FC236}">
                <a16:creationId xmlns:a16="http://schemas.microsoft.com/office/drawing/2014/main" id="{90D305A1-5D82-468B-BD01-238BA023F2F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" y="1763395"/>
            <a:ext cx="4092792" cy="3956050"/>
          </a:xfrm>
          <a:prstGeom prst="rect">
            <a:avLst/>
          </a:prstGeom>
          <a:noFill/>
        </p:spPr>
      </p:pic>
      <p:sp>
        <p:nvSpPr>
          <p:cNvPr id="32" name="도형 107"/>
          <p:cNvSpPr>
            <a:spLocks/>
          </p:cNvSpPr>
          <p:nvPr/>
        </p:nvSpPr>
        <p:spPr>
          <a:xfrm>
            <a:off x="3614364" y="2438400"/>
            <a:ext cx="673156" cy="274608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dirty="0"/>
          </a:p>
        </p:txBody>
      </p:sp>
      <p:sp>
        <p:nvSpPr>
          <p:cNvPr id="34" name="텍스트 상자 109"/>
          <p:cNvSpPr txBox="1">
            <a:spLocks/>
          </p:cNvSpPr>
          <p:nvPr/>
        </p:nvSpPr>
        <p:spPr>
          <a:xfrm>
            <a:off x="3326973" y="2156242"/>
            <a:ext cx="377825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①</a:t>
            </a:r>
          </a:p>
        </p:txBody>
      </p:sp>
      <p:sp>
        <p:nvSpPr>
          <p:cNvPr id="33" name="도형 108"/>
          <p:cNvSpPr>
            <a:spLocks/>
          </p:cNvSpPr>
          <p:nvPr/>
        </p:nvSpPr>
        <p:spPr>
          <a:xfrm>
            <a:off x="3675597" y="3803788"/>
            <a:ext cx="622083" cy="304328"/>
          </a:xfrm>
          <a:prstGeom prst="rect">
            <a:avLst/>
          </a:prstGeom>
          <a:noFill/>
          <a:ln w="19050" cap="flat" cmpd="sng">
            <a:solidFill>
              <a:schemeClr val="accent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5" name="텍스트 상자 110"/>
          <p:cNvSpPr txBox="1">
            <a:spLocks/>
          </p:cNvSpPr>
          <p:nvPr/>
        </p:nvSpPr>
        <p:spPr>
          <a:xfrm>
            <a:off x="3326973" y="3574921"/>
            <a:ext cx="377825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b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②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88FD77-48CD-C1DE-A654-B97996A907AD}"/>
              </a:ext>
            </a:extLst>
          </p:cNvPr>
          <p:cNvSpPr/>
          <p:nvPr/>
        </p:nvSpPr>
        <p:spPr>
          <a:xfrm>
            <a:off x="8961740" y="3882698"/>
            <a:ext cx="659780" cy="239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5"/>
          <p:cNvGrpSpPr>
            <a:grpSpLocks/>
          </p:cNvGrpSpPr>
          <p:nvPr/>
        </p:nvGrpSpPr>
        <p:grpSpPr>
          <a:xfrm>
            <a:off x="374650" y="0"/>
            <a:ext cx="11443970" cy="757555"/>
            <a:chOff x="374650" y="0"/>
            <a:chExt cx="11443970" cy="757555"/>
          </a:xfrm>
        </p:grpSpPr>
        <p:sp>
          <p:nvSpPr>
            <p:cNvPr id="24" name="Rect 0"/>
            <p:cNvSpPr>
              <a:spLocks/>
            </p:cNvSpPr>
            <p:nvPr/>
          </p:nvSpPr>
          <p:spPr>
            <a:xfrm>
              <a:off x="374650" y="0"/>
              <a:ext cx="11443970" cy="757555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뷰</a:t>
              </a:r>
              <a:r>
                <a:rPr lang="ko-KR" sz="2400" b="1">
                  <a:solidFill>
                    <a:srgbClr val="FEFDA3"/>
                  </a:solidFill>
                  <a:latin typeface="맑은 고딕" charset="0"/>
                  <a:ea typeface="맑은 고딕" charset="0"/>
                </a:rPr>
                <a:t> 흐름 (상세)</a:t>
              </a:r>
              <a:endParaRPr lang="ko-KR" altLang="en-US" sz="2400" b="1">
                <a:solidFill>
                  <a:srgbClr val="FEFDA3"/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914400" rtl="0" eaLnBrk="1" latinLnBrk="0" hangingPunct="1">
                <a:buFontTx/>
                <a:buNone/>
              </a:pPr>
              <a:r>
                <a:rPr sz="80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We choose the MVC pattern for this project.</a:t>
              </a:r>
              <a:endParaRPr lang="ko-KR" altLang="en-US" sz="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Rect 0"/>
            <p:cNvSpPr>
              <a:spLocks/>
            </p:cNvSpPr>
            <p:nvPr/>
          </p:nvSpPr>
          <p:spPr>
            <a:xfrm>
              <a:off x="501650" y="377825"/>
              <a:ext cx="267970" cy="26797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>
              <a:off x="555625" y="429260"/>
              <a:ext cx="162560" cy="16256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645795" y="539750"/>
              <a:ext cx="194945" cy="194945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79730" y="634365"/>
              <a:ext cx="184785" cy="122555"/>
            </a:xfrm>
            <a:custGeom>
              <a:avLst/>
              <a:gdLst>
                <a:gd name="TX0" fmla="*/ 85615 w 183664"/>
                <a:gd name="TY0" fmla="*/ 0 h 121388"/>
                <a:gd name="TX1" fmla="*/ 183662 w 183664"/>
                <a:gd name="TY1" fmla="*/ 98047 h 121388"/>
                <a:gd name="TX2" fmla="*/ 178950 w 183664"/>
                <a:gd name="TY2" fmla="*/ 121386 h 121388"/>
                <a:gd name="TX3" fmla="*/ 171408 w 183664"/>
                <a:gd name="TY3" fmla="*/ 121386 h 121388"/>
                <a:gd name="TX4" fmla="*/ 176120 w 183664"/>
                <a:gd name="TY4" fmla="*/ 98047 h 121388"/>
                <a:gd name="TX5" fmla="*/ 85615 w 183664"/>
                <a:gd name="TY5" fmla="*/ 7542 h 121388"/>
                <a:gd name="TX6" fmla="*/ 21618 w 183664"/>
                <a:gd name="TY6" fmla="*/ 34050 h 121388"/>
                <a:gd name="TX7" fmla="*/ 2939 w 183664"/>
                <a:gd name="TY7" fmla="*/ 61756 h 121388"/>
                <a:gd name="TX8" fmla="*/ 1304 w 183664"/>
                <a:gd name="TY8" fmla="*/ 59332 h 121388"/>
                <a:gd name="TX9" fmla="*/ 0 w 183664"/>
                <a:gd name="TY9" fmla="*/ 52871 h 121388"/>
                <a:gd name="TX10" fmla="*/ 16285 w 183664"/>
                <a:gd name="TY10" fmla="*/ 28717 h 121388"/>
                <a:gd name="TX11" fmla="*/ 85615 w 183664"/>
                <a:gd name="TY11" fmla="*/ 0 h 12138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</a:cxnLst>
              <a:rect l="l" t="t" r="r" b="b"/>
              <a:pathLst>
                <a:path w="183664" h="121388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813435" y="422275"/>
              <a:ext cx="141605" cy="141605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33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801837"/>
              </p:ext>
            </p:extLst>
          </p:nvPr>
        </p:nvGraphicFramePr>
        <p:xfrm>
          <a:off x="4972685" y="1317625"/>
          <a:ext cx="6951345" cy="54013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3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3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제약</a:t>
                      </a:r>
                      <a:r>
                        <a:rPr lang="ko-KR" altLang="en-US" sz="13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영문자로 시작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영문자 또는 영문자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숫자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~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 제약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아이디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미입력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또는 공백인 경우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focus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처리 및 가입 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영문자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특수문자를 각각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개 이상 포함하여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~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 제약</a:t>
                      </a:r>
                      <a:endParaRPr lang="en-US" altLang="ko-KR" sz="1200" b="1" i="0" kern="1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비밀번호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미입력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또는 공백인 경우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focus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처리 및 가입 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375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비밀번호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확인 비밀번호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미입력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또는 공백인 경우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focus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처리 및 가입 불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가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확인 비밀번호가 미 일치 시 에러 메시지 출력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확인 비밀번호 일치 시 일치 메시지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성함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성함에 한글 자음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모음만 또는 영문자 작성 제약 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한글 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6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글자 이내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성함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미입력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또는 공백인 경우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focus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처리 및 가입 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주민등록번호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정규식으로 주민등록번호 부정 기입 예방</a:t>
                      </a:r>
                      <a:endParaRPr lang="en-US" altLang="ko-KR" sz="1200" b="1" i="0" kern="1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윤년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평년 판별 추가로 윤년의 경우 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2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월 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29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일까지 작성 제약</a:t>
                      </a:r>
                      <a:endParaRPr lang="en-US" altLang="ko-KR" sz="1200" b="1" i="0" kern="1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유효하지 않은 월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(Month) 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또는 일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(Day)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에 대해 제약</a:t>
                      </a:r>
                      <a:endParaRPr lang="en-US" altLang="ko-KR" sz="1200" b="1" i="0" kern="1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주민등록번호 </a:t>
                      </a:r>
                      <a:r>
                        <a:rPr lang="ko-KR" altLang="en-US" sz="1200" b="1" i="0" kern="1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뒷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자리 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5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로 시작하는 경우 사용 불가 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alert 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처리</a:t>
                      </a:r>
                      <a:endParaRPr lang="en-US" altLang="ko-KR" sz="1200" b="1" i="0" kern="1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주민등록번호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미입력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또는 공백인 경우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focus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처리 및 가입 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79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휴대전화번호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010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으로 전화번호가 시작하지 않는 경우 가입 불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가</a:t>
                      </a:r>
                      <a:endParaRPr lang="en-US" altLang="ko-KR" sz="1200" b="1" i="0" kern="1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휴대전화번호 </a:t>
                      </a:r>
                      <a:r>
                        <a:rPr lang="ko-KR" altLang="en-US" sz="1200" b="1" i="0" kern="1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정규식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추가로 휴대번호 </a:t>
                      </a: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11</a:t>
                      </a: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자리 형식 불일치 시 가입 불가</a:t>
                      </a:r>
                    </a:p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전화번호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미입력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또는 공백인 경우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focus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처리 및 가입 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579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@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입력시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focus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처리 및 가입 불가</a:t>
                      </a:r>
                    </a:p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-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.com,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.net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.ac.kr, .co.kr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로 이메일 형식이 끝나지 않을 시 가입 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6" name="그림 1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" y="1763395"/>
            <a:ext cx="4092792" cy="3956050"/>
          </a:xfrm>
          <a:prstGeom prst="rect">
            <a:avLst/>
          </a:prstGeom>
          <a:noFill/>
        </p:spPr>
      </p:pic>
      <p:sp>
        <p:nvSpPr>
          <p:cNvPr id="37" name="텍스트 상자 129"/>
          <p:cNvSpPr txBox="1">
            <a:spLocks/>
          </p:cNvSpPr>
          <p:nvPr/>
        </p:nvSpPr>
        <p:spPr>
          <a:xfrm>
            <a:off x="4998085" y="869315"/>
            <a:ext cx="3126177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 b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이하 </a:t>
            </a:r>
            <a:r>
              <a:rPr lang="ko-KR" altLang="en-US" sz="1800" b="1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</a:t>
            </a:r>
            <a:r>
              <a:rPr lang="ko-KR" altLang="en-US" b="1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제약 조건</a:t>
            </a:r>
            <a:r>
              <a:rPr lang="ko-KR" altLang="en-US" b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에 대하여.</a:t>
            </a:r>
          </a:p>
        </p:txBody>
      </p:sp>
      <p:sp>
        <p:nvSpPr>
          <p:cNvPr id="2" name="Rect 0">
            <a:extLst>
              <a:ext uri="{FF2B5EF4-FFF2-40B4-BE49-F238E27FC236}">
                <a16:creationId xmlns:a16="http://schemas.microsoft.com/office/drawing/2014/main" id="{E077279F-21A4-9034-8A85-AB77FC33A748}"/>
              </a:ext>
            </a:extLst>
          </p:cNvPr>
          <p:cNvSpPr>
            <a:spLocks/>
          </p:cNvSpPr>
          <p:nvPr/>
        </p:nvSpPr>
        <p:spPr>
          <a:xfrm>
            <a:off x="374650" y="1137285"/>
            <a:ext cx="1275080" cy="36957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en-US" altLang="ko-KR" sz="12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Register</a:t>
            </a:r>
            <a:endParaRPr lang="ko-KR" altLang="en-US" sz="12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Pages>24</Pages>
  <Words>860</Words>
  <Characters>0</Characters>
  <Application>Microsoft Office PowerPoint</Application>
  <DocSecurity>0</DocSecurity>
  <PresentationFormat>와이드스크린</PresentationFormat>
  <Lines>0</Lines>
  <Paragraphs>168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나눔바른고딕OTF</vt:lpstr>
      <vt:lpstr>나눔스퀘어OTF</vt:lpstr>
      <vt:lpstr>맑은 고딕</vt:lpstr>
      <vt:lpstr>야놀자 야체 B</vt:lpstr>
      <vt:lpstr>Arial</vt:lpstr>
      <vt:lpstr>Office 테마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폭탄 받아라</dc:title>
  <dc:creator>김 태형</dc:creator>
  <cp:lastModifiedBy>김 태형</cp:lastModifiedBy>
  <cp:revision>97</cp:revision>
  <dcterms:modified xsi:type="dcterms:W3CDTF">2023-02-23T02:06:17Z</dcterms:modified>
  <cp:version>9.114.127.49115</cp:version>
</cp:coreProperties>
</file>