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64"/>
  </p:notesMasterIdLst>
  <p:sldIdLst>
    <p:sldId id="256" r:id="rId2"/>
    <p:sldId id="286" r:id="rId3"/>
    <p:sldId id="287" r:id="rId4"/>
    <p:sldId id="257" r:id="rId5"/>
    <p:sldId id="260" r:id="rId6"/>
    <p:sldId id="261"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85" r:id="rId22"/>
    <p:sldId id="284" r:id="rId23"/>
    <p:sldId id="289" r:id="rId24"/>
    <p:sldId id="290" r:id="rId25"/>
    <p:sldId id="291" r:id="rId26"/>
    <p:sldId id="292" r:id="rId27"/>
    <p:sldId id="293" r:id="rId28"/>
    <p:sldId id="294" r:id="rId29"/>
    <p:sldId id="295"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77204A-5727-4131-92C7-64E6607AC1BF}">
  <a:tblStyle styleId="{1277204A-5727-4131-92C7-64E6607AC1B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84" autoAdjust="0"/>
    <p:restoredTop sz="94660"/>
  </p:normalViewPr>
  <p:slideViewPr>
    <p:cSldViewPr snapToGrid="0">
      <p:cViewPr varScale="1">
        <p:scale>
          <a:sx n="91" d="100"/>
          <a:sy n="91" d="100"/>
        </p:scale>
        <p:origin x="176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16</a:t>
            </a:fld>
            <a:endParaRPr sz="1200">
              <a:solidFill>
                <a:schemeClr val="dk1"/>
              </a:solidFill>
              <a:latin typeface="Times New Roman"/>
              <a:ea typeface="Times New Roman"/>
              <a:cs typeface="Times New Roman"/>
              <a:sym typeface="Times New Roman"/>
            </a:endParaRPr>
          </a:p>
        </p:txBody>
      </p:sp>
      <p:sp>
        <p:nvSpPr>
          <p:cNvPr id="262" name="Google Shape;262;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3" name="Google Shape;263;p1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2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p3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2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362452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17461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432881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88924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96722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96649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9818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55955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5511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31731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38403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00430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52811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27717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25906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67021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58963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897089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6665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77002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5" name="Google Shape;425;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53240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0020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535589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16362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4" name="Google Shape;454;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81885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676884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8" name="Google Shape;468;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87655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4" name="Google Shape;474;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254802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3909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6" name="Google Shape;48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466718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013103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71770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8: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sz="1400" b="0" i="0" u="none" strike="noStrike" cap="none">
              <a:solidFill>
                <a:srgbClr val="000000"/>
              </a:solidFill>
              <a:latin typeface="Arial"/>
              <a:ea typeface="Arial"/>
              <a:cs typeface="Arial"/>
              <a:sym typeface="Arial"/>
            </a:endParaRPr>
          </a:p>
        </p:txBody>
      </p:sp>
      <p:sp>
        <p:nvSpPr>
          <p:cNvPr id="504" name="Google Shape;50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5" name="Google Shape;505;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64327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39: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sz="1400" b="0" i="0" u="none" strike="noStrike" cap="none">
              <a:solidFill>
                <a:srgbClr val="000000"/>
              </a:solidFill>
              <a:latin typeface="Arial"/>
              <a:ea typeface="Arial"/>
              <a:cs typeface="Arial"/>
              <a:sym typeface="Arial"/>
            </a:endParaRPr>
          </a:p>
        </p:txBody>
      </p:sp>
      <p:sp>
        <p:nvSpPr>
          <p:cNvPr id="547" name="Google Shape;547;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8" name="Google Shape;548;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35612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0: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sz="1400" b="0" i="0" u="none" strike="noStrike" cap="none">
              <a:solidFill>
                <a:srgbClr val="000000"/>
              </a:solidFill>
              <a:latin typeface="Arial"/>
              <a:ea typeface="Arial"/>
              <a:cs typeface="Arial"/>
              <a:sym typeface="Arial"/>
            </a:endParaRPr>
          </a:p>
        </p:txBody>
      </p:sp>
      <p:sp>
        <p:nvSpPr>
          <p:cNvPr id="555" name="Google Shape;555;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56" name="Google Shape;556;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224702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46895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2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28433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98107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14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2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358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112268" y="1281175"/>
            <a:ext cx="8919463" cy="294259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6"/>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7" name="Google Shape;67;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79255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71627" y="836675"/>
            <a:ext cx="8964295" cy="1905"/>
          </a:xfrm>
          <a:custGeom>
            <a:avLst/>
            <a:gdLst/>
            <a:ahLst/>
            <a:cxnLst/>
            <a:rect l="l" t="t" r="r" b="b"/>
            <a:pathLst>
              <a:path w="8964295" h="1905" extrusionOk="0">
                <a:moveTo>
                  <a:pt x="0" y="0"/>
                </a:moveTo>
                <a:lnTo>
                  <a:pt x="8964168" y="1524"/>
                </a:lnTo>
              </a:path>
            </a:pathLst>
          </a:custGeom>
          <a:noFill/>
          <a:ln w="9525" cap="flat" cmpd="sng">
            <a:solidFill>
              <a:srgbClr val="00808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71627" y="6524243"/>
            <a:ext cx="8964295" cy="1905"/>
          </a:xfrm>
          <a:custGeom>
            <a:avLst/>
            <a:gdLst/>
            <a:ahLst/>
            <a:cxnLst/>
            <a:rect l="l" t="t" r="r" b="b"/>
            <a:pathLst>
              <a:path w="8964295" h="1904" extrusionOk="0">
                <a:moveTo>
                  <a:pt x="0" y="0"/>
                </a:moveTo>
                <a:lnTo>
                  <a:pt x="8964168" y="1523"/>
                </a:lnTo>
              </a:path>
            </a:pathLst>
          </a:custGeom>
          <a:noFill/>
          <a:ln w="9525" cap="flat" cmpd="sng">
            <a:solidFill>
              <a:srgbClr val="00808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112268" y="1281175"/>
            <a:ext cx="8919463" cy="294259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dirty="0"/>
          </a:p>
        </p:txBody>
      </p:sp>
      <p:sp>
        <p:nvSpPr>
          <p:cNvPr id="14" name="Google Shape;14;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9" name="Picture 4" descr="ITEC_new-removebg.png"/>
          <p:cNvPicPr>
            <a:picLocks noChangeAspect="1" noChangeArrowheads="1"/>
          </p:cNvPicPr>
          <p:nvPr userDrawn="1"/>
        </p:nvPicPr>
        <p:blipFill>
          <a:blip r:embed="rId7"/>
          <a:srcRect/>
          <a:stretch>
            <a:fillRect/>
          </a:stretch>
        </p:blipFill>
        <p:spPr bwMode="auto">
          <a:xfrm>
            <a:off x="163286" y="0"/>
            <a:ext cx="1066800" cy="1059782"/>
          </a:xfrm>
          <a:prstGeom prst="rect">
            <a:avLst/>
          </a:prstGeom>
          <a:noFill/>
          <a:ln w="9525">
            <a:noFill/>
            <a:miter lim="800000"/>
            <a:headEnd/>
            <a:tailEnd/>
          </a:ln>
        </p:spPr>
      </p:pic>
      <p:pic>
        <p:nvPicPr>
          <p:cNvPr id="17" name="Picture 16" descr="File:C-DAC LogoTransp.png - Wikipedia"/>
          <p:cNvPicPr/>
          <p:nvPr userDrawn="1"/>
        </p:nvPicPr>
        <p:blipFill>
          <a:blip r:embed="rId8"/>
          <a:srcRect/>
          <a:stretch>
            <a:fillRect/>
          </a:stretch>
        </p:blipFill>
        <p:spPr bwMode="auto">
          <a:xfrm>
            <a:off x="7696200" y="40444"/>
            <a:ext cx="1388012" cy="759656"/>
          </a:xfrm>
          <a:prstGeom prst="rect">
            <a:avLst/>
          </a:prstGeom>
          <a:noFill/>
          <a:ln w="9525">
            <a:noFill/>
            <a:miter lim="800000"/>
            <a:headEnd/>
            <a:tailEnd/>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7"/>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1</a:t>
            </a:r>
            <a:endParaRPr sz="1200" b="0" i="0" u="none" strike="noStrike" cap="none">
              <a:solidFill>
                <a:schemeClr val="dk1"/>
              </a:solidFill>
              <a:latin typeface="Times New Roman"/>
              <a:ea typeface="Times New Roman"/>
              <a:cs typeface="Times New Roman"/>
              <a:sym typeface="Times New Roman"/>
            </a:endParaRPr>
          </a:p>
        </p:txBody>
      </p:sp>
      <p:sp>
        <p:nvSpPr>
          <p:cNvPr id="50" name="Google Shape;50;p7"/>
          <p:cNvSpPr txBox="1">
            <a:spLocks noGrp="1"/>
          </p:cNvSpPr>
          <p:nvPr>
            <p:ph type="title"/>
          </p:nvPr>
        </p:nvSpPr>
        <p:spPr>
          <a:xfrm>
            <a:off x="1400936" y="2497658"/>
            <a:ext cx="6342380" cy="7575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4800">
                <a:solidFill>
                  <a:srgbClr val="660033"/>
                </a:solidFill>
              </a:rPr>
              <a:t>Search</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15</a:t>
            </a:r>
            <a:endParaRPr sz="1200" b="0" i="0" u="none" strike="noStrike" cap="none">
              <a:solidFill>
                <a:schemeClr val="dk1"/>
              </a:solidFill>
              <a:latin typeface="Times New Roman"/>
              <a:ea typeface="Times New Roman"/>
              <a:cs typeface="Times New Roman"/>
              <a:sym typeface="Times New Roman"/>
            </a:endParaRPr>
          </a:p>
        </p:txBody>
      </p:sp>
      <p:sp>
        <p:nvSpPr>
          <p:cNvPr id="124" name="Google Shape;124;p17"/>
          <p:cNvSpPr txBox="1">
            <a:spLocks noGrp="1"/>
          </p:cNvSpPr>
          <p:nvPr>
            <p:ph type="title"/>
          </p:nvPr>
        </p:nvSpPr>
        <p:spPr>
          <a:xfrm>
            <a:off x="2189043" y="246161"/>
            <a:ext cx="4615180"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a:solidFill>
                  <a:srgbClr val="660033"/>
                </a:solidFill>
              </a:rPr>
              <a:t>Example: 8-queens problem</a:t>
            </a:r>
            <a:endParaRPr sz="3200" dirty="0"/>
          </a:p>
        </p:txBody>
      </p:sp>
      <p:sp>
        <p:nvSpPr>
          <p:cNvPr id="125" name="Google Shape;125;p17"/>
          <p:cNvSpPr txBox="1"/>
          <p:nvPr/>
        </p:nvSpPr>
        <p:spPr>
          <a:xfrm>
            <a:off x="47040" y="3379089"/>
            <a:ext cx="7178675" cy="2546350"/>
          </a:xfrm>
          <a:prstGeom prst="rect">
            <a:avLst/>
          </a:prstGeom>
          <a:noFill/>
          <a:ln>
            <a:noFill/>
          </a:ln>
        </p:spPr>
        <p:txBody>
          <a:bodyPr spcFirstLastPara="1" wrap="square" lIns="0" tIns="85725" rIns="0" bIns="0" anchor="t" anchorCtr="0">
            <a:spAutoFit/>
          </a:bodyPr>
          <a:lstStyle/>
          <a:p>
            <a:pPr marL="377825" marR="17780" lvl="0" indent="-327660" algn="l" rtl="0">
              <a:lnSpc>
                <a:spcPct val="80000"/>
              </a:lnSpc>
              <a:spcBef>
                <a:spcPts val="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states:</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any arrangement of 0-8 queens on the board is a  state</a:t>
            </a:r>
            <a:endParaRPr sz="2400" b="0" i="0" u="none" strike="noStrike" cap="none">
              <a:solidFill>
                <a:schemeClr val="dk1"/>
              </a:solidFill>
              <a:latin typeface="Times New Roman"/>
              <a:ea typeface="Times New Roman"/>
              <a:cs typeface="Times New Roman"/>
              <a:sym typeface="Times New Roman"/>
            </a:endParaRPr>
          </a:p>
          <a:p>
            <a:pPr marL="378460" marR="0" lvl="0" indent="-327660" algn="l" rtl="0">
              <a:lnSpc>
                <a:spcPct val="100000"/>
              </a:lnSpc>
              <a:spcBef>
                <a:spcPts val="12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Initial state:</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no queens on the board</a:t>
            </a:r>
            <a:endParaRPr sz="2400" b="0" i="0" u="none" strike="noStrike" cap="none">
              <a:solidFill>
                <a:schemeClr val="dk1"/>
              </a:solidFill>
              <a:latin typeface="Times New Roman"/>
              <a:ea typeface="Times New Roman"/>
              <a:cs typeface="Times New Roman"/>
              <a:sym typeface="Times New Roman"/>
            </a:endParaRPr>
          </a:p>
          <a:p>
            <a:pPr marL="378460" marR="0" lvl="0" indent="-327660" algn="l" rtl="0">
              <a:lnSpc>
                <a:spcPct val="100000"/>
              </a:lnSpc>
              <a:spcBef>
                <a:spcPts val="135"/>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actions:</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add a queen to any empty square</a:t>
            </a:r>
            <a:endParaRPr sz="2400" b="0" i="0" u="none" strike="noStrike" cap="none">
              <a:solidFill>
                <a:schemeClr val="dk1"/>
              </a:solidFill>
              <a:latin typeface="Times New Roman"/>
              <a:ea typeface="Times New Roman"/>
              <a:cs typeface="Times New Roman"/>
              <a:sym typeface="Times New Roman"/>
            </a:endParaRPr>
          </a:p>
          <a:p>
            <a:pPr marL="378460" marR="0" lvl="0" indent="-327660" algn="l" rtl="0">
              <a:lnSpc>
                <a:spcPct val="100000"/>
              </a:lnSpc>
              <a:spcBef>
                <a:spcPts val="12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goal test:</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8 queens are on the board, none attacked</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a:p>
            <a:pPr marL="5080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imes New Roman"/>
                <a:ea typeface="Times New Roman"/>
                <a:cs typeface="Times New Roman"/>
                <a:sym typeface="Times New Roman"/>
              </a:rPr>
              <a:t>64.63...57 = 1.8x10</a:t>
            </a:r>
            <a:r>
              <a:rPr lang="en" sz="1950" b="0" i="0" u="none" strike="noStrike" cap="none" baseline="30000">
                <a:solidFill>
                  <a:schemeClr val="dk1"/>
                </a:solidFill>
                <a:latin typeface="Times New Roman"/>
                <a:ea typeface="Times New Roman"/>
                <a:cs typeface="Times New Roman"/>
                <a:sym typeface="Times New Roman"/>
              </a:rPr>
              <a:t>14 </a:t>
            </a:r>
            <a:r>
              <a:rPr lang="en" sz="2000" b="0" i="0" u="none" strike="noStrike" cap="none">
                <a:solidFill>
                  <a:schemeClr val="dk1"/>
                </a:solidFill>
                <a:latin typeface="Times New Roman"/>
                <a:ea typeface="Times New Roman"/>
                <a:cs typeface="Times New Roman"/>
                <a:sym typeface="Times New Roman"/>
              </a:rPr>
              <a:t>possible sequences</a:t>
            </a:r>
            <a:endParaRPr sz="2000" b="0" i="0" u="none" strike="noStrike" cap="none">
              <a:solidFill>
                <a:schemeClr val="dk1"/>
              </a:solidFill>
              <a:latin typeface="Times New Roman"/>
              <a:ea typeface="Times New Roman"/>
              <a:cs typeface="Times New Roman"/>
              <a:sym typeface="Times New Roman"/>
            </a:endParaRPr>
          </a:p>
        </p:txBody>
      </p:sp>
      <p:sp>
        <p:nvSpPr>
          <p:cNvPr id="126" name="Google Shape;126;p17"/>
          <p:cNvSpPr/>
          <p:nvPr/>
        </p:nvSpPr>
        <p:spPr>
          <a:xfrm>
            <a:off x="2743200" y="914400"/>
            <a:ext cx="2362576" cy="23439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16</a:t>
            </a:r>
            <a:endParaRPr sz="1200" b="0" i="0" u="none" strike="noStrike" cap="none">
              <a:solidFill>
                <a:schemeClr val="dk1"/>
              </a:solidFill>
              <a:latin typeface="Times New Roman"/>
              <a:ea typeface="Times New Roman"/>
              <a:cs typeface="Times New Roman"/>
              <a:sym typeface="Times New Roman"/>
            </a:endParaRPr>
          </a:p>
        </p:txBody>
      </p:sp>
      <p:sp>
        <p:nvSpPr>
          <p:cNvPr id="132" name="Google Shape;132;p18"/>
          <p:cNvSpPr txBox="1">
            <a:spLocks noGrp="1"/>
          </p:cNvSpPr>
          <p:nvPr>
            <p:ph type="title"/>
          </p:nvPr>
        </p:nvSpPr>
        <p:spPr>
          <a:xfrm>
            <a:off x="1448815" y="224390"/>
            <a:ext cx="538797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a:solidFill>
                  <a:srgbClr val="660033"/>
                </a:solidFill>
              </a:rPr>
              <a:t>Example: Route finding problem</a:t>
            </a:r>
            <a:endParaRPr sz="3200" dirty="0"/>
          </a:p>
        </p:txBody>
      </p:sp>
      <p:sp>
        <p:nvSpPr>
          <p:cNvPr id="133" name="Google Shape;133;p18"/>
          <p:cNvSpPr txBox="1"/>
          <p:nvPr/>
        </p:nvSpPr>
        <p:spPr>
          <a:xfrm>
            <a:off x="85140" y="1092453"/>
            <a:ext cx="8526780" cy="4730115"/>
          </a:xfrm>
          <a:prstGeom prst="rect">
            <a:avLst/>
          </a:prstGeom>
          <a:noFill/>
          <a:ln>
            <a:noFill/>
          </a:ln>
        </p:spPr>
        <p:txBody>
          <a:bodyPr spcFirstLastPara="1" wrap="square" lIns="0" tIns="83800" rIns="0" bIns="0" anchor="t" anchorCtr="0">
            <a:spAutoFit/>
          </a:bodyPr>
          <a:lstStyle/>
          <a:p>
            <a:pPr marL="339725" marR="377190" lvl="0" indent="-327660" algn="l" rtl="0">
              <a:lnSpc>
                <a:spcPct val="95833"/>
              </a:lnSpc>
              <a:spcBef>
                <a:spcPts val="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states:</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each is represented by a location (e.g. An airport) and the  current time</a:t>
            </a:r>
            <a:endParaRPr sz="24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145"/>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Initial state:</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specified by the problem</a:t>
            </a:r>
            <a:endParaRPr sz="2400" b="0" i="0" u="none" strike="noStrike" cap="none">
              <a:solidFill>
                <a:schemeClr val="dk1"/>
              </a:solidFill>
              <a:latin typeface="Times New Roman"/>
              <a:ea typeface="Times New Roman"/>
              <a:cs typeface="Times New Roman"/>
              <a:sym typeface="Times New Roman"/>
            </a:endParaRPr>
          </a:p>
          <a:p>
            <a:pPr marL="339725" marR="74295" lvl="0" indent="-327660" algn="l" rtl="0">
              <a:lnSpc>
                <a:spcPct val="95833"/>
              </a:lnSpc>
              <a:spcBef>
                <a:spcPts val="695"/>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Successor function:</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returns the states resulting from taking any  scheduled flight, leaving later than the current time plus the within  airport transit time, from the current airport to another</a:t>
            </a:r>
            <a:endParaRPr sz="24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15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goal test:</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are we at the destination by some pre-specified time</a:t>
            </a:r>
            <a:endParaRPr sz="2400" b="0" i="0" u="none" strike="noStrike" cap="none">
              <a:solidFill>
                <a:schemeClr val="dk1"/>
              </a:solidFill>
              <a:latin typeface="Times New Roman"/>
              <a:ea typeface="Times New Roman"/>
              <a:cs typeface="Times New Roman"/>
              <a:sym typeface="Times New Roman"/>
            </a:endParaRPr>
          </a:p>
          <a:p>
            <a:pPr marL="339725" marR="76835" lvl="0" indent="-327660" algn="l" rtl="0">
              <a:lnSpc>
                <a:spcPct val="80100"/>
              </a:lnSpc>
              <a:spcBef>
                <a:spcPts val="69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Path cost:</a:t>
            </a:r>
            <a:r>
              <a:rPr lang="en" sz="2400" b="0" i="0" u="none" strike="noStrike" cap="none">
                <a:solidFill>
                  <a:schemeClr val="dk1"/>
                </a:solidFill>
                <a:latin typeface="Times New Roman"/>
                <a:ea typeface="Times New Roman"/>
                <a:cs typeface="Times New Roman"/>
                <a:sym typeface="Times New Roman"/>
              </a:rPr>
              <a:t>monetary cost, waiting time, flight time, customs and  immigration procedures, seat quality, time of day, type of airplane,  frequent-flyer mileage awards, etc</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39725" marR="5080" lvl="0" indent="-327660" algn="l" rtl="0">
              <a:lnSpc>
                <a:spcPct val="96250"/>
              </a:lnSpc>
              <a:spcBef>
                <a:spcPts val="0"/>
              </a:spcBef>
              <a:spcAft>
                <a:spcPts val="0"/>
              </a:spcAft>
              <a:buClr>
                <a:schemeClr val="dk1"/>
              </a:buClr>
              <a:buSzPts val="2400"/>
              <a:buFont typeface="Times New Roman"/>
              <a:buChar char="•"/>
            </a:pPr>
            <a:r>
              <a:rPr lang="en" sz="2400" b="0" i="0" u="none" strike="noStrike" cap="none">
                <a:solidFill>
                  <a:schemeClr val="dk1"/>
                </a:solidFill>
                <a:latin typeface="Times New Roman"/>
                <a:ea typeface="Times New Roman"/>
                <a:cs typeface="Times New Roman"/>
                <a:sym typeface="Times New Roman"/>
              </a:rPr>
              <a:t>Route finding algorithms are used in a variety of applications, such  as routing in computer networks, military operations planning,  airline travel planning systems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19</a:t>
            </a:r>
            <a:endParaRPr sz="1200" b="0" i="0" u="none" strike="noStrike" cap="none">
              <a:solidFill>
                <a:schemeClr val="dk1"/>
              </a:solidFill>
              <a:latin typeface="Times New Roman"/>
              <a:ea typeface="Times New Roman"/>
              <a:cs typeface="Times New Roman"/>
              <a:sym typeface="Times New Roman"/>
            </a:endParaRPr>
          </a:p>
        </p:txBody>
      </p:sp>
      <p:sp>
        <p:nvSpPr>
          <p:cNvPr id="139" name="Google Shape;139;p19"/>
          <p:cNvSpPr txBox="1">
            <a:spLocks noGrp="1"/>
          </p:cNvSpPr>
          <p:nvPr>
            <p:ph type="title"/>
          </p:nvPr>
        </p:nvSpPr>
        <p:spPr>
          <a:xfrm>
            <a:off x="3865444" y="181501"/>
            <a:ext cx="1202690"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a:solidFill>
                  <a:srgbClr val="660033"/>
                </a:solidFill>
              </a:rPr>
              <a:t>Graphs</a:t>
            </a:r>
            <a:endParaRPr sz="3200" dirty="0"/>
          </a:p>
        </p:txBody>
      </p:sp>
      <p:sp>
        <p:nvSpPr>
          <p:cNvPr id="140" name="Google Shape;140;p19"/>
          <p:cNvSpPr/>
          <p:nvPr/>
        </p:nvSpPr>
        <p:spPr>
          <a:xfrm>
            <a:off x="404863" y="1106679"/>
            <a:ext cx="7624828" cy="51910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4"/>
          <a:srcRect/>
          <a:stretch>
            <a:fillRect/>
          </a:stretch>
        </p:blipFill>
        <p:spPr bwMode="auto">
          <a:xfrm>
            <a:off x="150621" y="873579"/>
            <a:ext cx="4015206" cy="24356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p:nvPr/>
        </p:nvSpPr>
        <p:spPr>
          <a:xfrm>
            <a:off x="5058156" y="3657598"/>
            <a:ext cx="4085843" cy="3200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6" name="Google Shape;146;p2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20</a:t>
            </a:r>
            <a:endParaRPr sz="1200" b="0" i="0" u="none" strike="noStrike" cap="none">
              <a:solidFill>
                <a:schemeClr val="dk1"/>
              </a:solidFill>
              <a:latin typeface="Times New Roman"/>
              <a:ea typeface="Times New Roman"/>
              <a:cs typeface="Times New Roman"/>
              <a:sym typeface="Times New Roman"/>
            </a:endParaRPr>
          </a:p>
        </p:txBody>
      </p:sp>
      <p:sp>
        <p:nvSpPr>
          <p:cNvPr id="147" name="Google Shape;147;p20"/>
          <p:cNvSpPr/>
          <p:nvPr/>
        </p:nvSpPr>
        <p:spPr>
          <a:xfrm>
            <a:off x="323400" y="990600"/>
            <a:ext cx="4681537" cy="28923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p:nvPr/>
        </p:nvSpPr>
        <p:spPr>
          <a:xfrm>
            <a:off x="8755063" y="6465888"/>
            <a:ext cx="158750" cy="239712"/>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 sz="1395" b="0" i="0" u="none" strike="noStrike" cap="none">
                <a:solidFill>
                  <a:schemeClr val="dk1"/>
                </a:solidFill>
                <a:latin typeface="Comic Sans MS"/>
                <a:ea typeface="Comic Sans MS"/>
                <a:cs typeface="Comic Sans MS"/>
                <a:sym typeface="Comic Sans MS"/>
              </a:rPr>
              <a:t>6</a:t>
            </a:r>
            <a:endParaRPr sz="1395" b="0" i="0" u="none" strike="noStrike" cap="none">
              <a:solidFill>
                <a:schemeClr val="dk1"/>
              </a:solidFill>
              <a:latin typeface="Comic Sans MS"/>
              <a:ea typeface="Comic Sans MS"/>
              <a:cs typeface="Comic Sans MS"/>
              <a:sym typeface="Comic Sans MS"/>
            </a:endParaRPr>
          </a:p>
        </p:txBody>
      </p:sp>
      <p:sp>
        <p:nvSpPr>
          <p:cNvPr id="153" name="Google Shape;153;p21"/>
          <p:cNvSpPr/>
          <p:nvPr/>
        </p:nvSpPr>
        <p:spPr>
          <a:xfrm>
            <a:off x="2093913" y="509588"/>
            <a:ext cx="5026025" cy="3746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p21"/>
          <p:cNvSpPr txBox="1"/>
          <p:nvPr/>
        </p:nvSpPr>
        <p:spPr>
          <a:xfrm>
            <a:off x="311150" y="1498600"/>
            <a:ext cx="8156575" cy="4646613"/>
          </a:xfrm>
          <a:prstGeom prst="rect">
            <a:avLst/>
          </a:prstGeom>
          <a:noFill/>
          <a:ln>
            <a:noFill/>
          </a:ln>
        </p:spPr>
        <p:txBody>
          <a:bodyPr spcFirstLastPara="1" wrap="square" lIns="0" tIns="97425" rIns="0" bIns="0" anchor="t" anchorCtr="0">
            <a:spAutoFit/>
          </a:bodyPr>
          <a:lstStyle/>
          <a:p>
            <a:pPr marL="23813" marR="0" lvl="0" indent="0" algn="l" rtl="0">
              <a:lnSpc>
                <a:spcPct val="100000"/>
              </a:lnSpc>
              <a:spcBef>
                <a:spcPts val="0"/>
              </a:spcBef>
              <a:spcAft>
                <a:spcPts val="0"/>
              </a:spcAft>
              <a:buClr>
                <a:srgbClr val="000000"/>
              </a:buClr>
              <a:buSzPts val="2300"/>
              <a:buFont typeface="Arial"/>
              <a:buNone/>
            </a:pPr>
            <a:r>
              <a:rPr lang="en" sz="2300" b="1" i="0" u="none" strike="noStrike" cap="none">
                <a:solidFill>
                  <a:schemeClr val="dk1"/>
                </a:solidFill>
                <a:latin typeface="Times New Roman"/>
                <a:ea typeface="Times New Roman"/>
                <a:cs typeface="Times New Roman"/>
                <a:sym typeface="Times New Roman"/>
              </a:rPr>
              <a:t>General problem:</a:t>
            </a:r>
            <a:endParaRPr sz="2300" b="0" i="0" u="none" strike="noStrike" cap="none">
              <a:solidFill>
                <a:schemeClr val="dk1"/>
              </a:solidFill>
              <a:latin typeface="Times New Roman"/>
              <a:ea typeface="Times New Roman"/>
              <a:cs typeface="Times New Roman"/>
              <a:sym typeface="Times New Roman"/>
            </a:endParaRPr>
          </a:p>
          <a:p>
            <a:pPr marL="23813" marR="0" lvl="0" indent="0" algn="l" rtl="0">
              <a:lnSpc>
                <a:spcPct val="100000"/>
              </a:lnSpc>
              <a:spcBef>
                <a:spcPts val="575"/>
              </a:spcBef>
              <a:spcAft>
                <a:spcPts val="0"/>
              </a:spcAft>
              <a:buClr>
                <a:srgbClr val="000000"/>
              </a:buClr>
              <a:buSzPts val="2300"/>
              <a:buFont typeface="Arial"/>
              <a:buNone/>
            </a:pPr>
            <a:r>
              <a:rPr lang="en" sz="2300" b="1" i="0" u="none" strike="noStrike" cap="none">
                <a:solidFill>
                  <a:srgbClr val="053CE8"/>
                </a:solidFill>
                <a:latin typeface="Times New Roman"/>
                <a:ea typeface="Times New Roman"/>
                <a:cs typeface="Times New Roman"/>
                <a:sym typeface="Times New Roman"/>
              </a:rPr>
              <a:t>Find a path from a </a:t>
            </a:r>
            <a:r>
              <a:rPr lang="en" sz="2300" b="1" i="1" u="none" strike="noStrike" cap="none">
                <a:solidFill>
                  <a:srgbClr val="FB0028"/>
                </a:solidFill>
                <a:latin typeface="Times New Roman"/>
                <a:ea typeface="Times New Roman"/>
                <a:cs typeface="Times New Roman"/>
                <a:sym typeface="Times New Roman"/>
              </a:rPr>
              <a:t>start state </a:t>
            </a:r>
            <a:r>
              <a:rPr lang="en" sz="2300" b="1" i="0" u="none" strike="noStrike" cap="none">
                <a:solidFill>
                  <a:srgbClr val="053CE8"/>
                </a:solidFill>
                <a:latin typeface="Times New Roman"/>
                <a:ea typeface="Times New Roman"/>
                <a:cs typeface="Times New Roman"/>
                <a:sym typeface="Times New Roman"/>
              </a:rPr>
              <a:t>to a </a:t>
            </a:r>
            <a:r>
              <a:rPr lang="en" sz="2300" b="1" i="1" u="none" strike="noStrike" cap="none">
                <a:solidFill>
                  <a:srgbClr val="FB0028"/>
                </a:solidFill>
                <a:latin typeface="Times New Roman"/>
                <a:ea typeface="Times New Roman"/>
                <a:cs typeface="Times New Roman"/>
                <a:sym typeface="Times New Roman"/>
              </a:rPr>
              <a:t>goal state </a:t>
            </a:r>
            <a:r>
              <a:rPr lang="en" sz="2300" b="1" i="0" u="none" strike="noStrike" cap="none">
                <a:solidFill>
                  <a:srgbClr val="053CE8"/>
                </a:solidFill>
                <a:latin typeface="Times New Roman"/>
                <a:ea typeface="Times New Roman"/>
                <a:cs typeface="Times New Roman"/>
                <a:sym typeface="Times New Roman"/>
              </a:rPr>
              <a:t>given:</a:t>
            </a:r>
            <a:endParaRPr sz="23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00000"/>
              </a:lnSpc>
              <a:spcBef>
                <a:spcPts val="575"/>
              </a:spcBef>
              <a:spcAft>
                <a:spcPts val="0"/>
              </a:spcAft>
              <a:buClr>
                <a:srgbClr val="FF0000"/>
              </a:buClr>
              <a:buSzPts val="2300"/>
              <a:buFont typeface="Times New Roman"/>
              <a:buChar char="•"/>
            </a:pPr>
            <a:r>
              <a:rPr lang="en" sz="2300" b="1" i="0" u="none" strike="noStrike" cap="none">
                <a:solidFill>
                  <a:srgbClr val="FF0000"/>
                </a:solidFill>
                <a:latin typeface="Times New Roman"/>
                <a:ea typeface="Times New Roman"/>
                <a:cs typeface="Times New Roman"/>
                <a:sym typeface="Times New Roman"/>
              </a:rPr>
              <a:t>A goal test</a:t>
            </a:r>
            <a:r>
              <a:rPr lang="en" sz="2300" b="1" i="0" u="none" strike="noStrike" cap="none">
                <a:solidFill>
                  <a:srgbClr val="053CE8"/>
                </a:solidFill>
                <a:latin typeface="Times New Roman"/>
                <a:ea typeface="Times New Roman"/>
                <a:cs typeface="Times New Roman"/>
                <a:sym typeface="Times New Roman"/>
              </a:rPr>
              <a:t>: Tests if a given state is a goal state</a:t>
            </a:r>
            <a:endParaRPr sz="23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12521"/>
              </a:lnSpc>
              <a:spcBef>
                <a:spcPts val="900"/>
              </a:spcBef>
              <a:spcAft>
                <a:spcPts val="0"/>
              </a:spcAft>
              <a:buClr>
                <a:srgbClr val="FF0000"/>
              </a:buClr>
              <a:buSzPts val="2300"/>
              <a:buFont typeface="Times New Roman"/>
              <a:buChar char="•"/>
            </a:pPr>
            <a:r>
              <a:rPr lang="en" sz="2300" b="1" i="0" u="none" strike="noStrike" cap="none">
                <a:solidFill>
                  <a:srgbClr val="FF0000"/>
                </a:solidFill>
                <a:latin typeface="Times New Roman"/>
                <a:ea typeface="Times New Roman"/>
                <a:cs typeface="Times New Roman"/>
                <a:sym typeface="Times New Roman"/>
              </a:rPr>
              <a:t>A successor function (transition model)</a:t>
            </a:r>
            <a:r>
              <a:rPr lang="en" sz="2300" b="1" i="0" u="none" strike="noStrike" cap="none">
                <a:solidFill>
                  <a:srgbClr val="053CE8"/>
                </a:solidFill>
                <a:latin typeface="Times New Roman"/>
                <a:ea typeface="Times New Roman"/>
                <a:cs typeface="Times New Roman"/>
                <a:sym typeface="Times New Roman"/>
              </a:rPr>
              <a:t>: Given a state,  generates its </a:t>
            </a:r>
            <a:r>
              <a:rPr lang="en" sz="2300" b="1" i="1" u="none" strike="noStrike" cap="none">
                <a:solidFill>
                  <a:srgbClr val="FB0028"/>
                </a:solidFill>
                <a:latin typeface="Times New Roman"/>
                <a:ea typeface="Times New Roman"/>
                <a:cs typeface="Times New Roman"/>
                <a:sym typeface="Times New Roman"/>
              </a:rPr>
              <a:t>successor </a:t>
            </a:r>
            <a:r>
              <a:rPr lang="en" sz="2300" b="1" i="0" u="none" strike="noStrike" cap="none">
                <a:solidFill>
                  <a:srgbClr val="053CE8"/>
                </a:solidFill>
                <a:latin typeface="Times New Roman"/>
                <a:ea typeface="Times New Roman"/>
                <a:cs typeface="Times New Roman"/>
                <a:sym typeface="Times New Roman"/>
              </a:rPr>
              <a:t>states</a:t>
            </a:r>
            <a:endParaRPr sz="2300" b="0" i="0" u="none" strike="noStrike" cap="none">
              <a:solidFill>
                <a:schemeClr val="dk1"/>
              </a:solidFill>
              <a:latin typeface="Times New Roman"/>
              <a:ea typeface="Times New Roman"/>
              <a:cs typeface="Times New Roman"/>
              <a:sym typeface="Times New Roman"/>
            </a:endParaRPr>
          </a:p>
          <a:p>
            <a:pPr marL="23813" marR="0" lvl="0" indent="0" algn="l" rtl="0">
              <a:lnSpc>
                <a:spcPct val="100000"/>
              </a:lnSpc>
              <a:spcBef>
                <a:spcPts val="513"/>
              </a:spcBef>
              <a:spcAft>
                <a:spcPts val="0"/>
              </a:spcAft>
              <a:buClr>
                <a:srgbClr val="000000"/>
              </a:buClr>
              <a:buSzPts val="2300"/>
              <a:buFont typeface="Arial"/>
              <a:buNone/>
            </a:pPr>
            <a:r>
              <a:rPr lang="en" sz="2300" b="1" i="0" u="none" strike="noStrike" cap="none">
                <a:solidFill>
                  <a:schemeClr val="dk1"/>
                </a:solidFill>
                <a:latin typeface="Times New Roman"/>
                <a:ea typeface="Times New Roman"/>
                <a:cs typeface="Times New Roman"/>
                <a:sym typeface="Times New Roman"/>
              </a:rPr>
              <a:t>Variants:</a:t>
            </a:r>
            <a:endParaRPr sz="23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00000"/>
              </a:lnSpc>
              <a:spcBef>
                <a:spcPts val="575"/>
              </a:spcBef>
              <a:spcAft>
                <a:spcPts val="0"/>
              </a:spcAft>
              <a:buClr>
                <a:srgbClr val="053CE8"/>
              </a:buClr>
              <a:buSzPts val="2300"/>
              <a:buFont typeface="Times New Roman"/>
              <a:buChar char="•"/>
            </a:pPr>
            <a:r>
              <a:rPr lang="en" sz="2300" b="1" i="0" u="none" strike="noStrike" cap="none">
                <a:solidFill>
                  <a:srgbClr val="053CE8"/>
                </a:solidFill>
                <a:latin typeface="Times New Roman"/>
                <a:ea typeface="Times New Roman"/>
                <a:cs typeface="Times New Roman"/>
                <a:sym typeface="Times New Roman"/>
              </a:rPr>
              <a:t>Find any path </a:t>
            </a:r>
            <a:r>
              <a:rPr lang="en" sz="2300" b="1" i="1" u="none" strike="noStrike" cap="none">
                <a:solidFill>
                  <a:srgbClr val="053CE8"/>
                </a:solidFill>
                <a:latin typeface="Times New Roman"/>
                <a:ea typeface="Times New Roman"/>
                <a:cs typeface="Times New Roman"/>
                <a:sym typeface="Times New Roman"/>
              </a:rPr>
              <a:t>vs. </a:t>
            </a:r>
            <a:r>
              <a:rPr lang="en" sz="2300" b="1" i="0" u="none" strike="noStrike" cap="none">
                <a:solidFill>
                  <a:srgbClr val="053CE8"/>
                </a:solidFill>
                <a:latin typeface="Times New Roman"/>
                <a:ea typeface="Times New Roman"/>
                <a:cs typeface="Times New Roman"/>
                <a:sym typeface="Times New Roman"/>
              </a:rPr>
              <a:t>a least-cost path</a:t>
            </a:r>
            <a:endParaRPr sz="23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00000"/>
              </a:lnSpc>
              <a:spcBef>
                <a:spcPts val="575"/>
              </a:spcBef>
              <a:spcAft>
                <a:spcPts val="0"/>
              </a:spcAft>
              <a:buClr>
                <a:srgbClr val="053CE8"/>
              </a:buClr>
              <a:buSzPts val="2300"/>
              <a:buFont typeface="Times New Roman"/>
              <a:buChar char="•"/>
            </a:pPr>
            <a:r>
              <a:rPr lang="en" sz="2300" b="1" i="0" u="none" strike="noStrike" cap="none">
                <a:solidFill>
                  <a:srgbClr val="053CE8"/>
                </a:solidFill>
                <a:latin typeface="Times New Roman"/>
                <a:ea typeface="Times New Roman"/>
                <a:cs typeface="Times New Roman"/>
                <a:sym typeface="Times New Roman"/>
              </a:rPr>
              <a:t>Goal is completely specified, task is just to find the path</a:t>
            </a:r>
            <a:endParaRPr sz="2300" b="0" i="0" u="none" strike="noStrike" cap="none">
              <a:solidFill>
                <a:schemeClr val="dk1"/>
              </a:solidFill>
              <a:latin typeface="Times New Roman"/>
              <a:ea typeface="Times New Roman"/>
              <a:cs typeface="Times New Roman"/>
              <a:sym typeface="Times New Roman"/>
            </a:endParaRPr>
          </a:p>
          <a:p>
            <a:pPr marL="1282700" marR="0" lvl="1" indent="-228600" algn="l" rtl="0">
              <a:lnSpc>
                <a:spcPct val="100000"/>
              </a:lnSpc>
              <a:spcBef>
                <a:spcPts val="463"/>
              </a:spcBef>
              <a:spcAft>
                <a:spcPts val="0"/>
              </a:spcAft>
              <a:buClr>
                <a:srgbClr val="FB0028"/>
              </a:buClr>
              <a:buSzPts val="1900"/>
              <a:buFont typeface="Times New Roman"/>
              <a:buChar char="–"/>
            </a:pPr>
            <a:r>
              <a:rPr lang="en" sz="1900" b="1" i="0" u="none" strike="noStrike" cap="none">
                <a:solidFill>
                  <a:srgbClr val="FB0028"/>
                </a:solidFill>
                <a:latin typeface="Times New Roman"/>
                <a:ea typeface="Times New Roman"/>
                <a:cs typeface="Times New Roman"/>
                <a:sym typeface="Times New Roman"/>
              </a:rPr>
              <a:t>Route planning</a:t>
            </a:r>
            <a:endParaRPr sz="19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00000"/>
              </a:lnSpc>
              <a:spcBef>
                <a:spcPts val="575"/>
              </a:spcBef>
              <a:spcAft>
                <a:spcPts val="0"/>
              </a:spcAft>
              <a:buClr>
                <a:srgbClr val="053CE8"/>
              </a:buClr>
              <a:buSzPts val="2300"/>
              <a:buFont typeface="Times New Roman"/>
              <a:buChar char="•"/>
            </a:pPr>
            <a:r>
              <a:rPr lang="en" sz="2300" b="1" i="0" u="none" strike="noStrike" cap="none">
                <a:solidFill>
                  <a:srgbClr val="053CE8"/>
                </a:solidFill>
                <a:latin typeface="Times New Roman"/>
                <a:ea typeface="Times New Roman"/>
                <a:cs typeface="Times New Roman"/>
                <a:sym typeface="Times New Roman"/>
              </a:rPr>
              <a:t>Path doesn’t matter, only finding the goal state</a:t>
            </a:r>
            <a:endParaRPr sz="2300" b="0" i="0" u="none" strike="noStrike" cap="none">
              <a:solidFill>
                <a:schemeClr val="dk1"/>
              </a:solidFill>
              <a:latin typeface="Times New Roman"/>
              <a:ea typeface="Times New Roman"/>
              <a:cs typeface="Times New Roman"/>
              <a:sym typeface="Times New Roman"/>
            </a:endParaRPr>
          </a:p>
          <a:p>
            <a:pPr marL="1282700" marR="0" lvl="1" indent="-228600" algn="l" rtl="0">
              <a:lnSpc>
                <a:spcPct val="100000"/>
              </a:lnSpc>
              <a:spcBef>
                <a:spcPts val="463"/>
              </a:spcBef>
              <a:spcAft>
                <a:spcPts val="0"/>
              </a:spcAft>
              <a:buClr>
                <a:srgbClr val="FB0028"/>
              </a:buClr>
              <a:buSzPts val="1900"/>
              <a:buFont typeface="Times New Roman"/>
              <a:buChar char="–"/>
            </a:pPr>
            <a:r>
              <a:rPr lang="en" sz="1900" b="1" i="0" u="none" strike="noStrike" cap="none">
                <a:solidFill>
                  <a:srgbClr val="FB0028"/>
                </a:solidFill>
                <a:latin typeface="Times New Roman"/>
                <a:ea typeface="Times New Roman"/>
                <a:cs typeface="Times New Roman"/>
                <a:sym typeface="Times New Roman"/>
              </a:rPr>
              <a:t>8 puzzle, N queens, Rubik’s cube</a:t>
            </a:r>
            <a:endParaRPr sz="19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txBox="1"/>
          <p:nvPr/>
        </p:nvSpPr>
        <p:spPr>
          <a:xfrm>
            <a:off x="8704263" y="6480175"/>
            <a:ext cx="207962" cy="239713"/>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 sz="1395" b="0" i="0" u="none" strike="noStrike" cap="none">
                <a:solidFill>
                  <a:schemeClr val="dk1"/>
                </a:solidFill>
                <a:latin typeface="Comic Sans MS"/>
                <a:ea typeface="Comic Sans MS"/>
                <a:cs typeface="Comic Sans MS"/>
                <a:sym typeface="Comic Sans MS"/>
              </a:rPr>
              <a:t>11</a:t>
            </a:r>
            <a:endParaRPr sz="1395" b="0" i="0" u="none" strike="noStrike" cap="none">
              <a:solidFill>
                <a:schemeClr val="dk1"/>
              </a:solidFill>
              <a:latin typeface="Comic Sans MS"/>
              <a:ea typeface="Comic Sans MS"/>
              <a:cs typeface="Comic Sans MS"/>
              <a:sym typeface="Comic Sans MS"/>
            </a:endParaRPr>
          </a:p>
        </p:txBody>
      </p:sp>
      <p:sp>
        <p:nvSpPr>
          <p:cNvPr id="258" name="Google Shape;258;p24"/>
          <p:cNvSpPr/>
          <p:nvPr/>
        </p:nvSpPr>
        <p:spPr>
          <a:xfrm>
            <a:off x="2463800" y="255588"/>
            <a:ext cx="4252913" cy="2905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Google Shape;259;p24"/>
          <p:cNvSpPr/>
          <p:nvPr/>
        </p:nvSpPr>
        <p:spPr>
          <a:xfrm>
            <a:off x="614363" y="1006475"/>
            <a:ext cx="7834312" cy="48037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5"/>
          <p:cNvSpPr txBox="1">
            <a:spLocks noGrp="1"/>
          </p:cNvSpPr>
          <p:nvPr>
            <p:ph type="title"/>
          </p:nvPr>
        </p:nvSpPr>
        <p:spPr>
          <a:xfrm>
            <a:off x="1567543" y="315685"/>
            <a:ext cx="7772400" cy="3077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 dirty="0">
                <a:solidFill>
                  <a:srgbClr val="FF0000"/>
                </a:solidFill>
              </a:rPr>
              <a:t>Evaluating Search Strategies</a:t>
            </a:r>
            <a:endParaRPr dirty="0">
              <a:solidFill>
                <a:srgbClr val="FF0000"/>
              </a:solidFill>
            </a:endParaRPr>
          </a:p>
        </p:txBody>
      </p:sp>
      <p:sp>
        <p:nvSpPr>
          <p:cNvPr id="266" name="Google Shape;266;p25"/>
          <p:cNvSpPr txBox="1">
            <a:spLocks noGrp="1"/>
          </p:cNvSpPr>
          <p:nvPr>
            <p:ph type="body" idx="1"/>
          </p:nvPr>
        </p:nvSpPr>
        <p:spPr>
          <a:xfrm>
            <a:off x="685800" y="1600200"/>
            <a:ext cx="7772400" cy="4495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 sz="2000" b="1"/>
              <a:t>Completeness</a:t>
            </a:r>
            <a:endParaRPr/>
          </a:p>
          <a:p>
            <a:pPr marL="457200" lvl="1" indent="0" algn="l" rtl="0">
              <a:lnSpc>
                <a:spcPct val="100000"/>
              </a:lnSpc>
              <a:spcBef>
                <a:spcPts val="0"/>
              </a:spcBef>
              <a:spcAft>
                <a:spcPts val="0"/>
              </a:spcAft>
              <a:buSzPts val="1400"/>
              <a:buNone/>
            </a:pPr>
            <a:r>
              <a:rPr lang="en" sz="2000"/>
              <a:t>Guarantees finding a solution whenever one exists</a:t>
            </a:r>
            <a:endParaRPr/>
          </a:p>
          <a:p>
            <a:pPr marL="0" lvl="0" indent="0" algn="l" rtl="0">
              <a:lnSpc>
                <a:spcPct val="100000"/>
              </a:lnSpc>
              <a:spcBef>
                <a:spcPts val="0"/>
              </a:spcBef>
              <a:spcAft>
                <a:spcPts val="0"/>
              </a:spcAft>
              <a:buSzPts val="1400"/>
              <a:buNone/>
            </a:pPr>
            <a:r>
              <a:rPr lang="en" sz="2000" b="1"/>
              <a:t>Time Complexity</a:t>
            </a:r>
            <a:endParaRPr sz="2000"/>
          </a:p>
          <a:p>
            <a:pPr marL="457200" lvl="1" indent="0" algn="l" rtl="0">
              <a:lnSpc>
                <a:spcPct val="100000"/>
              </a:lnSpc>
              <a:spcBef>
                <a:spcPts val="0"/>
              </a:spcBef>
              <a:spcAft>
                <a:spcPts val="0"/>
              </a:spcAft>
              <a:buSzPts val="1400"/>
              <a:buNone/>
            </a:pPr>
            <a:r>
              <a:rPr lang="en" sz="2000"/>
              <a:t>How long (worst or average case) does it take to find a solution? Usually measured in terms of the</a:t>
            </a:r>
            <a:r>
              <a:rPr lang="en" sz="2000" b="1"/>
              <a:t> number of nodes expanded</a:t>
            </a:r>
            <a:endParaRPr/>
          </a:p>
          <a:p>
            <a:pPr marL="0" lvl="0" indent="0" algn="l" rtl="0">
              <a:lnSpc>
                <a:spcPct val="100000"/>
              </a:lnSpc>
              <a:spcBef>
                <a:spcPts val="0"/>
              </a:spcBef>
              <a:spcAft>
                <a:spcPts val="0"/>
              </a:spcAft>
              <a:buSzPts val="1400"/>
              <a:buNone/>
            </a:pPr>
            <a:r>
              <a:rPr lang="en" sz="2000" b="1"/>
              <a:t>Space Complexity</a:t>
            </a:r>
            <a:endParaRPr sz="2000"/>
          </a:p>
          <a:p>
            <a:pPr marL="457200" lvl="1" indent="0" algn="l" rtl="0">
              <a:lnSpc>
                <a:spcPct val="100000"/>
              </a:lnSpc>
              <a:spcBef>
                <a:spcPts val="0"/>
              </a:spcBef>
              <a:spcAft>
                <a:spcPts val="0"/>
              </a:spcAft>
              <a:buSzPts val="1400"/>
              <a:buNone/>
            </a:pPr>
            <a:r>
              <a:rPr lang="en" sz="2000"/>
              <a:t>How much space is used by the algorithm? Usually measured in terms of the </a:t>
            </a:r>
            <a:r>
              <a:rPr lang="en" sz="2000" b="1"/>
              <a:t>maximum size that the “OPEN" list</a:t>
            </a:r>
            <a:r>
              <a:rPr lang="en" sz="2000"/>
              <a:t> becomes during the search</a:t>
            </a:r>
            <a:endParaRPr/>
          </a:p>
          <a:p>
            <a:pPr marL="0" lvl="0" indent="0" algn="l" rtl="0">
              <a:lnSpc>
                <a:spcPct val="100000"/>
              </a:lnSpc>
              <a:spcBef>
                <a:spcPts val="0"/>
              </a:spcBef>
              <a:spcAft>
                <a:spcPts val="0"/>
              </a:spcAft>
              <a:buSzPts val="1400"/>
              <a:buNone/>
            </a:pPr>
            <a:r>
              <a:rPr lang="en" sz="2000" b="1"/>
              <a:t>Optimality/Admissibility</a:t>
            </a:r>
            <a:endParaRPr sz="2000"/>
          </a:p>
          <a:p>
            <a:pPr marL="457200" lvl="1" indent="0" algn="l" rtl="0">
              <a:lnSpc>
                <a:spcPct val="100000"/>
              </a:lnSpc>
              <a:spcBef>
                <a:spcPts val="0"/>
              </a:spcBef>
              <a:spcAft>
                <a:spcPts val="0"/>
              </a:spcAft>
              <a:buSzPts val="1400"/>
              <a:buNone/>
            </a:pPr>
            <a:r>
              <a:rPr lang="en" sz="2000"/>
              <a:t>If a solution is found, is it guaranteed to be an optimal one? For example, is it the one with minimum cost?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a:spLocks noGrp="1"/>
          </p:cNvSpPr>
          <p:nvPr>
            <p:ph type="title" idx="4294967295"/>
          </p:nvPr>
        </p:nvSpPr>
        <p:spPr>
          <a:xfrm>
            <a:off x="1864406" y="198891"/>
            <a:ext cx="7772400" cy="914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 sz="2400" dirty="0"/>
              <a:t>8-PUZZLE PROBLEM SOLVING</a:t>
            </a:r>
            <a:endParaRPr dirty="0"/>
          </a:p>
        </p:txBody>
      </p:sp>
      <p:graphicFrame>
        <p:nvGraphicFramePr>
          <p:cNvPr id="272" name="Google Shape;272;p26"/>
          <p:cNvGraphicFramePr/>
          <p:nvPr/>
        </p:nvGraphicFramePr>
        <p:xfrm>
          <a:off x="3144838" y="1189038"/>
          <a:ext cx="1350975" cy="1249410"/>
        </p:xfrm>
        <a:graphic>
          <a:graphicData uri="http://schemas.openxmlformats.org/drawingml/2006/table">
            <a:tbl>
              <a:tblPr firstRow="1" bandRow="1">
                <a:noFill/>
                <a:tableStyleId>{1277204A-5727-4131-92C7-64E6607AC1BF}</a:tableStyleId>
              </a:tblPr>
              <a:tblGrid>
                <a:gridCol w="450325">
                  <a:extLst>
                    <a:ext uri="{9D8B030D-6E8A-4147-A177-3AD203B41FA5}">
                      <a16:colId xmlns:a16="http://schemas.microsoft.com/office/drawing/2014/main" val="20000"/>
                    </a:ext>
                  </a:extLst>
                </a:gridCol>
                <a:gridCol w="450325">
                  <a:extLst>
                    <a:ext uri="{9D8B030D-6E8A-4147-A177-3AD203B41FA5}">
                      <a16:colId xmlns:a16="http://schemas.microsoft.com/office/drawing/2014/main" val="20001"/>
                    </a:ext>
                  </a:extLst>
                </a:gridCol>
                <a:gridCol w="450325">
                  <a:extLst>
                    <a:ext uri="{9D8B030D-6E8A-4147-A177-3AD203B41FA5}">
                      <a16:colId xmlns:a16="http://schemas.microsoft.com/office/drawing/2014/main" val="20002"/>
                    </a:ext>
                  </a:extLst>
                </a:gridCol>
              </a:tblGrid>
              <a:tr h="36565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1</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2</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675" marB="45675"/>
                </a:tc>
                <a:extLst>
                  <a:ext uri="{0D108BD9-81ED-4DB2-BD59-A6C34878D82A}">
                    <a16:rowId xmlns:a16="http://schemas.microsoft.com/office/drawing/2014/main" val="10000"/>
                  </a:ext>
                </a:extLst>
              </a:tr>
              <a:tr h="36565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4</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5</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3</a:t>
                      </a:r>
                      <a:endParaRPr sz="1400" u="none" strike="noStrike" cap="none"/>
                    </a:p>
                  </a:txBody>
                  <a:tcPr marL="91450" marR="91450" marT="45675" marB="45675"/>
                </a:tc>
                <a:extLst>
                  <a:ext uri="{0D108BD9-81ED-4DB2-BD59-A6C34878D82A}">
                    <a16:rowId xmlns:a16="http://schemas.microsoft.com/office/drawing/2014/main" val="10001"/>
                  </a:ext>
                </a:extLst>
              </a:tr>
              <a:tr h="51805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7</a:t>
                      </a:r>
                      <a:endParaRPr sz="18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1"/>
                          </a:solidFill>
                          <a:latin typeface="Calibri"/>
                          <a:ea typeface="Calibri"/>
                          <a:cs typeface="Calibri"/>
                          <a:sym typeface="Calibri"/>
                        </a:rPr>
                        <a:t>8</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6</a:t>
                      </a:r>
                      <a:endParaRPr sz="1400" u="none" strike="noStrike" cap="none"/>
                    </a:p>
                    <a:p>
                      <a:pPr marL="0" marR="0" lvl="0" indent="0" algn="ctr" rtl="0">
                        <a:lnSpc>
                          <a:spcPct val="100000"/>
                        </a:lnSpc>
                        <a:spcBef>
                          <a:spcPts val="0"/>
                        </a:spcBef>
                        <a:spcAft>
                          <a:spcPts val="0"/>
                        </a:spcAft>
                        <a:buClr>
                          <a:srgbClr val="000000"/>
                        </a:buClr>
                        <a:buSzPts val="1000"/>
                        <a:buFont typeface="Arial"/>
                        <a:buNone/>
                      </a:pPr>
                      <a:endParaRPr sz="1000" u="none" strike="noStrike" cap="none"/>
                    </a:p>
                  </a:txBody>
                  <a:tcPr marL="91450" marR="91450" marT="45675" marB="45675"/>
                </a:tc>
                <a:extLst>
                  <a:ext uri="{0D108BD9-81ED-4DB2-BD59-A6C34878D82A}">
                    <a16:rowId xmlns:a16="http://schemas.microsoft.com/office/drawing/2014/main" val="10002"/>
                  </a:ext>
                </a:extLst>
              </a:tr>
            </a:tbl>
          </a:graphicData>
        </a:graphic>
      </p:graphicFrame>
      <p:sp>
        <p:nvSpPr>
          <p:cNvPr id="273" name="Google Shape;273;p26"/>
          <p:cNvSpPr txBox="1"/>
          <p:nvPr/>
        </p:nvSpPr>
        <p:spPr>
          <a:xfrm>
            <a:off x="2122488" y="1379538"/>
            <a:ext cx="7493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0" i="1" u="none" strike="noStrike" cap="none">
                <a:solidFill>
                  <a:schemeClr val="dk1"/>
                </a:solidFill>
                <a:latin typeface="Times New Roman"/>
                <a:ea typeface="Times New Roman"/>
                <a:cs typeface="Times New Roman"/>
                <a:sym typeface="Times New Roman"/>
              </a:rPr>
              <a:t>Input:</a:t>
            </a:r>
            <a:endParaRPr sz="1400" b="0" i="0" u="none" strike="noStrike" cap="none">
              <a:solidFill>
                <a:srgbClr val="000000"/>
              </a:solidFill>
              <a:latin typeface="Arial"/>
              <a:ea typeface="Arial"/>
              <a:cs typeface="Arial"/>
              <a:sym typeface="Arial"/>
            </a:endParaRPr>
          </a:p>
        </p:txBody>
      </p:sp>
      <p:sp>
        <p:nvSpPr>
          <p:cNvPr id="274" name="Google Shape;274;p26"/>
          <p:cNvSpPr txBox="1"/>
          <p:nvPr/>
        </p:nvSpPr>
        <p:spPr>
          <a:xfrm>
            <a:off x="6684963" y="6024563"/>
            <a:ext cx="8001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Noto Sans Symbols"/>
              <a:buNone/>
            </a:pPr>
            <a:r>
              <a:rPr lang="en" sz="2400" b="0" i="1" u="none" strike="noStrike" cap="none">
                <a:solidFill>
                  <a:schemeClr val="dk1"/>
                </a:solidFill>
                <a:latin typeface="Times New Roman"/>
                <a:ea typeface="Times New Roman"/>
                <a:cs typeface="Times New Roman"/>
                <a:sym typeface="Times New Roman"/>
              </a:rPr>
              <a:t>Goal</a:t>
            </a:r>
            <a:endParaRPr sz="1400" b="0" i="0" u="none" strike="noStrike" cap="none">
              <a:solidFill>
                <a:srgbClr val="000000"/>
              </a:solidFill>
              <a:latin typeface="Arial"/>
              <a:ea typeface="Arial"/>
              <a:cs typeface="Arial"/>
              <a:sym typeface="Arial"/>
            </a:endParaRPr>
          </a:p>
        </p:txBody>
      </p:sp>
      <p:graphicFrame>
        <p:nvGraphicFramePr>
          <p:cNvPr id="275" name="Google Shape;275;p26"/>
          <p:cNvGraphicFramePr/>
          <p:nvPr/>
        </p:nvGraphicFramePr>
        <p:xfrm>
          <a:off x="4267200" y="2890838"/>
          <a:ext cx="1447800" cy="1295400"/>
        </p:xfrm>
        <a:graphic>
          <a:graphicData uri="http://schemas.openxmlformats.org/drawingml/2006/table">
            <a:tbl>
              <a:tblPr firstRow="1" bandRow="1">
                <a:noFill/>
                <a:tableStyleId>{1277204A-5727-4131-92C7-64E6607AC1BF}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4318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1</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2</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3</a:t>
                      </a:r>
                      <a:endParaRPr sz="1400" u="none" strike="noStrike" cap="none"/>
                    </a:p>
                  </a:txBody>
                  <a:tcPr marL="91425" marR="91425" marT="45750" marB="45750"/>
                </a:tc>
                <a:extLst>
                  <a:ext uri="{0D108BD9-81ED-4DB2-BD59-A6C34878D82A}">
                    <a16:rowId xmlns:a16="http://schemas.microsoft.com/office/drawing/2014/main" val="10000"/>
                  </a:ext>
                </a:extLst>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4</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5</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a:txBody>
                  <a:tcPr marL="91425" marR="91425" marT="45750" marB="45750"/>
                </a:tc>
                <a:extLst>
                  <a:ext uri="{0D108BD9-81ED-4DB2-BD59-A6C34878D82A}">
                    <a16:rowId xmlns:a16="http://schemas.microsoft.com/office/drawing/2014/main" val="10001"/>
                  </a:ext>
                </a:extLst>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7</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1"/>
                          </a:solidFill>
                          <a:latin typeface="Calibri"/>
                          <a:ea typeface="Calibri"/>
                          <a:cs typeface="Calibri"/>
                          <a:sym typeface="Calibri"/>
                        </a:rPr>
                        <a:t>8</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1"/>
                          </a:solidFill>
                          <a:latin typeface="Calibri"/>
                          <a:ea typeface="Calibri"/>
                          <a:cs typeface="Calibri"/>
                          <a:sym typeface="Calibri"/>
                        </a:rPr>
                        <a:t>6</a:t>
                      </a:r>
                      <a:endParaRPr sz="1400" u="none" strike="noStrike" cap="none"/>
                    </a:p>
                  </a:txBody>
                  <a:tcPr marL="91425" marR="91425" marT="45750" marB="45750"/>
                </a:tc>
                <a:extLst>
                  <a:ext uri="{0D108BD9-81ED-4DB2-BD59-A6C34878D82A}">
                    <a16:rowId xmlns:a16="http://schemas.microsoft.com/office/drawing/2014/main" val="10002"/>
                  </a:ext>
                </a:extLst>
              </a:tr>
            </a:tbl>
          </a:graphicData>
        </a:graphic>
      </p:graphicFrame>
      <p:graphicFrame>
        <p:nvGraphicFramePr>
          <p:cNvPr id="276" name="Google Shape;276;p26"/>
          <p:cNvGraphicFramePr/>
          <p:nvPr/>
        </p:nvGraphicFramePr>
        <p:xfrm>
          <a:off x="1866900" y="2894013"/>
          <a:ext cx="1447800" cy="1295400"/>
        </p:xfrm>
        <a:graphic>
          <a:graphicData uri="http://schemas.openxmlformats.org/drawingml/2006/table">
            <a:tbl>
              <a:tblPr firstRow="1" bandRow="1">
                <a:noFill/>
                <a:tableStyleId>{1277204A-5727-4131-92C7-64E6607AC1BF}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4318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1</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2</a:t>
                      </a:r>
                      <a:endParaRPr sz="1400" u="none" strike="noStrike" cap="none"/>
                    </a:p>
                  </a:txBody>
                  <a:tcPr marL="91425" marR="91425" marT="45750" marB="45750"/>
                </a:tc>
                <a:extLst>
                  <a:ext uri="{0D108BD9-81ED-4DB2-BD59-A6C34878D82A}">
                    <a16:rowId xmlns:a16="http://schemas.microsoft.com/office/drawing/2014/main" val="10000"/>
                  </a:ext>
                </a:extLst>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4</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5</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3</a:t>
                      </a:r>
                      <a:endParaRPr sz="1400" u="none" strike="noStrike" cap="none"/>
                    </a:p>
                  </a:txBody>
                  <a:tcPr marL="91425" marR="91425" marT="45750" marB="45750"/>
                </a:tc>
                <a:extLst>
                  <a:ext uri="{0D108BD9-81ED-4DB2-BD59-A6C34878D82A}">
                    <a16:rowId xmlns:a16="http://schemas.microsoft.com/office/drawing/2014/main" val="10001"/>
                  </a:ext>
                </a:extLst>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7</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1"/>
                          </a:solidFill>
                          <a:latin typeface="Calibri"/>
                          <a:ea typeface="Calibri"/>
                          <a:cs typeface="Calibri"/>
                          <a:sym typeface="Calibri"/>
                        </a:rPr>
                        <a:t>8</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1"/>
                          </a:solidFill>
                          <a:latin typeface="Calibri"/>
                          <a:ea typeface="Calibri"/>
                          <a:cs typeface="Calibri"/>
                          <a:sym typeface="Calibri"/>
                        </a:rPr>
                        <a:t>6</a:t>
                      </a:r>
                      <a:endParaRPr sz="1400" u="none" strike="noStrike" cap="none"/>
                    </a:p>
                  </a:txBody>
                  <a:tcPr marL="91425" marR="91425" marT="45750" marB="45750"/>
                </a:tc>
                <a:extLst>
                  <a:ext uri="{0D108BD9-81ED-4DB2-BD59-A6C34878D82A}">
                    <a16:rowId xmlns:a16="http://schemas.microsoft.com/office/drawing/2014/main" val="10002"/>
                  </a:ext>
                </a:extLst>
              </a:tr>
            </a:tbl>
          </a:graphicData>
        </a:graphic>
      </p:graphicFrame>
      <p:cxnSp>
        <p:nvCxnSpPr>
          <p:cNvPr id="277" name="Google Shape;277;p26"/>
          <p:cNvCxnSpPr/>
          <p:nvPr/>
        </p:nvCxnSpPr>
        <p:spPr>
          <a:xfrm flipH="1">
            <a:off x="2895600" y="2514600"/>
            <a:ext cx="838200" cy="304800"/>
          </a:xfrm>
          <a:prstGeom prst="straightConnector1">
            <a:avLst/>
          </a:prstGeom>
          <a:noFill/>
          <a:ln w="9525" cap="flat" cmpd="sng">
            <a:solidFill>
              <a:schemeClr val="dk1"/>
            </a:solidFill>
            <a:prstDash val="solid"/>
            <a:round/>
            <a:headEnd type="none" w="sm" len="sm"/>
            <a:tailEnd type="triangle" w="med" len="med"/>
          </a:ln>
        </p:spPr>
      </p:cxnSp>
      <p:cxnSp>
        <p:nvCxnSpPr>
          <p:cNvPr id="278" name="Google Shape;278;p26"/>
          <p:cNvCxnSpPr/>
          <p:nvPr/>
        </p:nvCxnSpPr>
        <p:spPr>
          <a:xfrm>
            <a:off x="3886200" y="2513013"/>
            <a:ext cx="800100" cy="346075"/>
          </a:xfrm>
          <a:prstGeom prst="straightConnector1">
            <a:avLst/>
          </a:prstGeom>
          <a:noFill/>
          <a:ln w="9525" cap="flat" cmpd="sng">
            <a:solidFill>
              <a:schemeClr val="dk1"/>
            </a:solidFill>
            <a:prstDash val="solid"/>
            <a:round/>
            <a:headEnd type="none" w="sm" len="sm"/>
            <a:tailEnd type="triangle" w="med" len="med"/>
          </a:ln>
        </p:spPr>
      </p:cxnSp>
      <p:cxnSp>
        <p:nvCxnSpPr>
          <p:cNvPr id="279" name="Google Shape;279;p26"/>
          <p:cNvCxnSpPr/>
          <p:nvPr/>
        </p:nvCxnSpPr>
        <p:spPr>
          <a:xfrm>
            <a:off x="5410200" y="4322763"/>
            <a:ext cx="533400" cy="311150"/>
          </a:xfrm>
          <a:prstGeom prst="straightConnector1">
            <a:avLst/>
          </a:prstGeom>
          <a:noFill/>
          <a:ln w="9525" cap="flat" cmpd="sng">
            <a:solidFill>
              <a:schemeClr val="dk1"/>
            </a:solidFill>
            <a:prstDash val="dash"/>
            <a:round/>
            <a:headEnd type="none" w="sm" len="sm"/>
            <a:tailEnd type="triangle" w="med" len="med"/>
          </a:ln>
        </p:spPr>
      </p:cxnSp>
      <p:cxnSp>
        <p:nvCxnSpPr>
          <p:cNvPr id="280" name="Google Shape;280;p26"/>
          <p:cNvCxnSpPr/>
          <p:nvPr/>
        </p:nvCxnSpPr>
        <p:spPr>
          <a:xfrm>
            <a:off x="2840038" y="4267200"/>
            <a:ext cx="609600" cy="341313"/>
          </a:xfrm>
          <a:prstGeom prst="straightConnector1">
            <a:avLst/>
          </a:prstGeom>
          <a:noFill/>
          <a:ln w="9525" cap="flat" cmpd="sng">
            <a:solidFill>
              <a:schemeClr val="dk1"/>
            </a:solidFill>
            <a:prstDash val="dash"/>
            <a:round/>
            <a:headEnd type="none" w="sm" len="sm"/>
            <a:tailEnd type="triangle" w="med" len="med"/>
          </a:ln>
        </p:spPr>
      </p:cxnSp>
      <p:cxnSp>
        <p:nvCxnSpPr>
          <p:cNvPr id="281" name="Google Shape;281;p26"/>
          <p:cNvCxnSpPr/>
          <p:nvPr/>
        </p:nvCxnSpPr>
        <p:spPr>
          <a:xfrm flipH="1">
            <a:off x="1866900" y="4297363"/>
            <a:ext cx="549275" cy="311150"/>
          </a:xfrm>
          <a:prstGeom prst="straightConnector1">
            <a:avLst/>
          </a:prstGeom>
          <a:noFill/>
          <a:ln w="9525" cap="flat" cmpd="sng">
            <a:solidFill>
              <a:schemeClr val="dk1"/>
            </a:solidFill>
            <a:prstDash val="dash"/>
            <a:round/>
            <a:headEnd type="none" w="sm" len="sm"/>
            <a:tailEnd type="triangle" w="med" len="med"/>
          </a:ln>
        </p:spPr>
      </p:cxnSp>
      <p:cxnSp>
        <p:nvCxnSpPr>
          <p:cNvPr id="282" name="Google Shape;282;p26"/>
          <p:cNvCxnSpPr/>
          <p:nvPr/>
        </p:nvCxnSpPr>
        <p:spPr>
          <a:xfrm flipH="1">
            <a:off x="4364038" y="4322763"/>
            <a:ext cx="549275" cy="311150"/>
          </a:xfrm>
          <a:prstGeom prst="straightConnector1">
            <a:avLst/>
          </a:prstGeom>
          <a:noFill/>
          <a:ln w="9525" cap="flat" cmpd="sng">
            <a:solidFill>
              <a:schemeClr val="dk1"/>
            </a:solidFill>
            <a:prstDash val="dash"/>
            <a:round/>
            <a:headEnd type="none" w="sm" len="sm"/>
            <a:tailEnd type="triangle" w="med" len="med"/>
          </a:ln>
        </p:spPr>
      </p:cxnSp>
      <p:sp>
        <p:nvSpPr>
          <p:cNvPr id="283" name="Google Shape;283;p26"/>
          <p:cNvSpPr txBox="1"/>
          <p:nvPr/>
        </p:nvSpPr>
        <p:spPr>
          <a:xfrm>
            <a:off x="266700" y="2378075"/>
            <a:ext cx="2333625"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1" i="1" u="none" strike="noStrike" cap="none">
                <a:solidFill>
                  <a:schemeClr val="dk1"/>
                </a:solidFill>
                <a:latin typeface="Times New Roman"/>
                <a:ea typeface="Times New Roman"/>
                <a:cs typeface="Times New Roman"/>
                <a:sym typeface="Times New Roman"/>
              </a:rPr>
              <a:t>Branching factor</a:t>
            </a:r>
            <a:r>
              <a:rPr lang="en" sz="1800" b="0" i="1" u="none" strike="noStrike" cap="none">
                <a:solidFill>
                  <a:schemeClr val="dk1"/>
                </a:solidFill>
                <a:latin typeface="Times New Roman"/>
                <a:ea typeface="Times New Roman"/>
                <a:cs typeface="Times New Roman"/>
                <a:sym typeface="Times New Roman"/>
              </a:rPr>
              <a:t>, b=2</a:t>
            </a:r>
            <a:endParaRPr sz="1400" b="0" i="0" u="none" strike="noStrike" cap="none">
              <a:solidFill>
                <a:srgbClr val="000000"/>
              </a:solidFill>
              <a:latin typeface="Arial"/>
              <a:ea typeface="Arial"/>
              <a:cs typeface="Arial"/>
              <a:sym typeface="Arial"/>
            </a:endParaRPr>
          </a:p>
        </p:txBody>
      </p:sp>
      <p:cxnSp>
        <p:nvCxnSpPr>
          <p:cNvPr id="284" name="Google Shape;284;p26"/>
          <p:cNvCxnSpPr/>
          <p:nvPr/>
        </p:nvCxnSpPr>
        <p:spPr>
          <a:xfrm>
            <a:off x="2595563" y="4303713"/>
            <a:ext cx="23812" cy="349250"/>
          </a:xfrm>
          <a:prstGeom prst="straightConnector1">
            <a:avLst/>
          </a:prstGeom>
          <a:noFill/>
          <a:ln w="9525" cap="flat" cmpd="sng">
            <a:solidFill>
              <a:schemeClr val="dk1"/>
            </a:solidFill>
            <a:prstDash val="dash"/>
            <a:round/>
            <a:headEnd type="none" w="sm" len="sm"/>
            <a:tailEnd type="triangle" w="med" len="med"/>
          </a:ln>
        </p:spPr>
      </p:cxnSp>
      <p:sp>
        <p:nvSpPr>
          <p:cNvPr id="285" name="Google Shape;285;p26"/>
          <p:cNvSpPr txBox="1"/>
          <p:nvPr/>
        </p:nvSpPr>
        <p:spPr>
          <a:xfrm>
            <a:off x="1143000" y="4202113"/>
            <a:ext cx="5715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0" i="1" u="none" strike="noStrike" cap="none">
                <a:solidFill>
                  <a:schemeClr val="dk1"/>
                </a:solidFill>
                <a:latin typeface="Times New Roman"/>
                <a:ea typeface="Times New Roman"/>
                <a:cs typeface="Times New Roman"/>
                <a:sym typeface="Times New Roman"/>
              </a:rPr>
              <a:t>b=3</a:t>
            </a:r>
            <a:endParaRPr sz="1400" b="0" i="0" u="none" strike="noStrike" cap="none">
              <a:solidFill>
                <a:srgbClr val="000000"/>
              </a:solidFill>
              <a:latin typeface="Arial"/>
              <a:ea typeface="Arial"/>
              <a:cs typeface="Arial"/>
              <a:sym typeface="Arial"/>
            </a:endParaRPr>
          </a:p>
        </p:txBody>
      </p:sp>
      <p:sp>
        <p:nvSpPr>
          <p:cNvPr id="286" name="Google Shape;286;p26"/>
          <p:cNvSpPr txBox="1"/>
          <p:nvPr/>
        </p:nvSpPr>
        <p:spPr>
          <a:xfrm>
            <a:off x="5981700" y="4159250"/>
            <a:ext cx="5715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0" i="1" u="none" strike="noStrike" cap="none">
                <a:solidFill>
                  <a:schemeClr val="dk1"/>
                </a:solidFill>
                <a:latin typeface="Times New Roman"/>
                <a:ea typeface="Times New Roman"/>
                <a:cs typeface="Times New Roman"/>
                <a:sym typeface="Times New Roman"/>
              </a:rPr>
              <a:t>b=3</a:t>
            </a:r>
            <a:endParaRPr sz="1400" b="0" i="0" u="none" strike="noStrike" cap="none">
              <a:solidFill>
                <a:srgbClr val="000000"/>
              </a:solidFill>
              <a:latin typeface="Arial"/>
              <a:ea typeface="Arial"/>
              <a:cs typeface="Arial"/>
              <a:sym typeface="Arial"/>
            </a:endParaRPr>
          </a:p>
        </p:txBody>
      </p:sp>
      <p:cxnSp>
        <p:nvCxnSpPr>
          <p:cNvPr id="287" name="Google Shape;287;p26"/>
          <p:cNvCxnSpPr/>
          <p:nvPr/>
        </p:nvCxnSpPr>
        <p:spPr>
          <a:xfrm>
            <a:off x="5149850" y="4343400"/>
            <a:ext cx="22225" cy="350838"/>
          </a:xfrm>
          <a:prstGeom prst="straightConnector1">
            <a:avLst/>
          </a:prstGeom>
          <a:noFill/>
          <a:ln w="9525" cap="flat" cmpd="sng">
            <a:solidFill>
              <a:schemeClr val="dk1"/>
            </a:solidFill>
            <a:prstDash val="dash"/>
            <a:round/>
            <a:headEnd type="none" w="sm" len="sm"/>
            <a:tailEnd type="triangle" w="med" len="med"/>
          </a:ln>
        </p:spPr>
      </p:cxnSp>
      <p:sp>
        <p:nvSpPr>
          <p:cNvPr id="288" name="Google Shape;288;p26"/>
          <p:cNvSpPr txBox="1"/>
          <p:nvPr/>
        </p:nvSpPr>
        <p:spPr>
          <a:xfrm>
            <a:off x="1462088" y="4640263"/>
            <a:ext cx="5572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0" i="1" u="none" strike="noStrike" cap="none">
                <a:solidFill>
                  <a:schemeClr val="dk1"/>
                </a:solidFill>
                <a:latin typeface="Times New Roman"/>
                <a:ea typeface="Times New Roman"/>
                <a:cs typeface="Times New Roman"/>
                <a:sym typeface="Times New Roman"/>
              </a:rPr>
              <a:t>1, R</a:t>
            </a:r>
            <a:endParaRPr sz="1400" b="0" i="0" u="none" strike="noStrike" cap="none">
              <a:solidFill>
                <a:srgbClr val="000000"/>
              </a:solidFill>
              <a:latin typeface="Arial"/>
              <a:ea typeface="Arial"/>
              <a:cs typeface="Arial"/>
              <a:sym typeface="Arial"/>
            </a:endParaRPr>
          </a:p>
        </p:txBody>
      </p:sp>
      <p:sp>
        <p:nvSpPr>
          <p:cNvPr id="289" name="Google Shape;289;p26"/>
          <p:cNvSpPr txBox="1"/>
          <p:nvPr/>
        </p:nvSpPr>
        <p:spPr>
          <a:xfrm>
            <a:off x="2319338" y="4633913"/>
            <a:ext cx="5445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0" i="1" u="none" strike="noStrike" cap="none">
                <a:solidFill>
                  <a:schemeClr val="dk1"/>
                </a:solidFill>
                <a:latin typeface="Times New Roman"/>
                <a:ea typeface="Times New Roman"/>
                <a:cs typeface="Times New Roman"/>
                <a:sym typeface="Times New Roman"/>
              </a:rPr>
              <a:t>2, L</a:t>
            </a:r>
            <a:endParaRPr sz="1400" b="0" i="0" u="none" strike="noStrike" cap="none">
              <a:solidFill>
                <a:srgbClr val="000000"/>
              </a:solidFill>
              <a:latin typeface="Arial"/>
              <a:ea typeface="Arial"/>
              <a:cs typeface="Arial"/>
              <a:sym typeface="Arial"/>
            </a:endParaRPr>
          </a:p>
        </p:txBody>
      </p:sp>
      <p:sp>
        <p:nvSpPr>
          <p:cNvPr id="290" name="Google Shape;290;p26"/>
          <p:cNvSpPr txBox="1"/>
          <p:nvPr/>
        </p:nvSpPr>
        <p:spPr>
          <a:xfrm>
            <a:off x="3111500" y="4630738"/>
            <a:ext cx="582613"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0" i="1" u="none" strike="noStrike" cap="none">
                <a:solidFill>
                  <a:schemeClr val="dk1"/>
                </a:solidFill>
                <a:latin typeface="Times New Roman"/>
                <a:ea typeface="Times New Roman"/>
                <a:cs typeface="Times New Roman"/>
                <a:sym typeface="Times New Roman"/>
              </a:rPr>
              <a:t>5, U</a:t>
            </a:r>
            <a:endParaRPr sz="1400" b="0" i="0" u="none" strike="noStrike" cap="none">
              <a:solidFill>
                <a:srgbClr val="000000"/>
              </a:solidFill>
              <a:latin typeface="Arial"/>
              <a:ea typeface="Arial"/>
              <a:cs typeface="Arial"/>
              <a:sym typeface="Arial"/>
            </a:endParaRPr>
          </a:p>
        </p:txBody>
      </p:sp>
      <p:sp>
        <p:nvSpPr>
          <p:cNvPr id="291" name="Google Shape;291;p26"/>
          <p:cNvSpPr txBox="1"/>
          <p:nvPr/>
        </p:nvSpPr>
        <p:spPr>
          <a:xfrm>
            <a:off x="4121150" y="4572000"/>
            <a:ext cx="5810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0" i="1" u="none" strike="noStrike" cap="none">
                <a:solidFill>
                  <a:schemeClr val="dk1"/>
                </a:solidFill>
                <a:latin typeface="Times New Roman"/>
                <a:ea typeface="Times New Roman"/>
                <a:cs typeface="Times New Roman"/>
                <a:sym typeface="Times New Roman"/>
              </a:rPr>
              <a:t>3, D</a:t>
            </a:r>
            <a:endParaRPr sz="1400" b="0" i="0" u="none" strike="noStrike" cap="none">
              <a:solidFill>
                <a:srgbClr val="000000"/>
              </a:solidFill>
              <a:latin typeface="Arial"/>
              <a:ea typeface="Arial"/>
              <a:cs typeface="Arial"/>
              <a:sym typeface="Arial"/>
            </a:endParaRPr>
          </a:p>
        </p:txBody>
      </p:sp>
      <p:sp>
        <p:nvSpPr>
          <p:cNvPr id="292" name="Google Shape;292;p26"/>
          <p:cNvSpPr txBox="1"/>
          <p:nvPr/>
        </p:nvSpPr>
        <p:spPr>
          <a:xfrm>
            <a:off x="4867275" y="4586288"/>
            <a:ext cx="557213"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0" i="1" u="none" strike="noStrike" cap="none">
                <a:solidFill>
                  <a:schemeClr val="dk1"/>
                </a:solidFill>
                <a:latin typeface="Times New Roman"/>
                <a:ea typeface="Times New Roman"/>
                <a:cs typeface="Times New Roman"/>
                <a:sym typeface="Times New Roman"/>
              </a:rPr>
              <a:t>5, R</a:t>
            </a:r>
            <a:endParaRPr sz="1400" b="0" i="0" u="none" strike="noStrike" cap="none">
              <a:solidFill>
                <a:srgbClr val="000000"/>
              </a:solidFill>
              <a:latin typeface="Arial"/>
              <a:ea typeface="Arial"/>
              <a:cs typeface="Arial"/>
              <a:sym typeface="Arial"/>
            </a:endParaRPr>
          </a:p>
        </p:txBody>
      </p:sp>
      <p:sp>
        <p:nvSpPr>
          <p:cNvPr id="293" name="Google Shape;293;p26"/>
          <p:cNvSpPr txBox="1"/>
          <p:nvPr/>
        </p:nvSpPr>
        <p:spPr>
          <a:xfrm>
            <a:off x="5661025" y="4572000"/>
            <a:ext cx="5810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 sz="1800" b="0" i="1" u="none" strike="noStrike" cap="none">
                <a:solidFill>
                  <a:schemeClr val="dk1"/>
                </a:solidFill>
                <a:latin typeface="Times New Roman"/>
                <a:ea typeface="Times New Roman"/>
                <a:cs typeface="Times New Roman"/>
                <a:sym typeface="Times New Roman"/>
              </a:rPr>
              <a:t>6, U</a:t>
            </a:r>
            <a:endParaRPr sz="1400" b="0" i="0" u="none" strike="noStrike" cap="none">
              <a:solidFill>
                <a:srgbClr val="000000"/>
              </a:solidFill>
              <a:latin typeface="Arial"/>
              <a:ea typeface="Arial"/>
              <a:cs typeface="Arial"/>
              <a:sym typeface="Arial"/>
            </a:endParaRPr>
          </a:p>
        </p:txBody>
      </p:sp>
      <p:cxnSp>
        <p:nvCxnSpPr>
          <p:cNvPr id="294" name="Google Shape;294;p26"/>
          <p:cNvCxnSpPr/>
          <p:nvPr/>
        </p:nvCxnSpPr>
        <p:spPr>
          <a:xfrm>
            <a:off x="3268211" y="4956175"/>
            <a:ext cx="533400" cy="311150"/>
          </a:xfrm>
          <a:prstGeom prst="straightConnector1">
            <a:avLst/>
          </a:prstGeom>
          <a:noFill/>
          <a:ln w="9525" cap="flat" cmpd="sng">
            <a:solidFill>
              <a:schemeClr val="dk1"/>
            </a:solidFill>
            <a:prstDash val="dash"/>
            <a:round/>
            <a:headEnd type="none" w="sm" len="sm"/>
            <a:tailEnd type="triangle" w="med" len="med"/>
          </a:ln>
        </p:spPr>
      </p:cxnSp>
      <p:cxnSp>
        <p:nvCxnSpPr>
          <p:cNvPr id="295" name="Google Shape;295;p26"/>
          <p:cNvCxnSpPr/>
          <p:nvPr/>
        </p:nvCxnSpPr>
        <p:spPr>
          <a:xfrm>
            <a:off x="5145881" y="4909769"/>
            <a:ext cx="533400" cy="309562"/>
          </a:xfrm>
          <a:prstGeom prst="straightConnector1">
            <a:avLst/>
          </a:prstGeom>
          <a:noFill/>
          <a:ln w="9525" cap="flat" cmpd="sng">
            <a:solidFill>
              <a:schemeClr val="dk1"/>
            </a:solidFill>
            <a:prstDash val="dash"/>
            <a:round/>
            <a:headEnd type="none" w="sm" len="sm"/>
            <a:tailEnd type="triangle" w="med" len="med"/>
          </a:ln>
        </p:spPr>
      </p:cxnSp>
      <p:graphicFrame>
        <p:nvGraphicFramePr>
          <p:cNvPr id="296" name="Google Shape;296;p26"/>
          <p:cNvGraphicFramePr/>
          <p:nvPr/>
        </p:nvGraphicFramePr>
        <p:xfrm>
          <a:off x="4819650" y="5391151"/>
          <a:ext cx="1447800" cy="1295400"/>
        </p:xfrm>
        <a:graphic>
          <a:graphicData uri="http://schemas.openxmlformats.org/drawingml/2006/table">
            <a:tbl>
              <a:tblPr firstRow="1" bandRow="1">
                <a:noFill/>
                <a:tableStyleId>{1277204A-5727-4131-92C7-64E6607AC1BF}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4318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1</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2</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3</a:t>
                      </a:r>
                      <a:endParaRPr sz="1400" u="none" strike="noStrike" cap="none"/>
                    </a:p>
                  </a:txBody>
                  <a:tcPr marL="91425" marR="91425" marT="45750" marB="45750"/>
                </a:tc>
                <a:extLst>
                  <a:ext uri="{0D108BD9-81ED-4DB2-BD59-A6C34878D82A}">
                    <a16:rowId xmlns:a16="http://schemas.microsoft.com/office/drawing/2014/main" val="10000"/>
                  </a:ext>
                </a:extLst>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4</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5</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6</a:t>
                      </a:r>
                      <a:endParaRPr sz="1400" u="none" strike="noStrike" cap="none"/>
                    </a:p>
                  </a:txBody>
                  <a:tcPr marL="91425" marR="91425" marT="45750" marB="45750"/>
                </a:tc>
                <a:extLst>
                  <a:ext uri="{0D108BD9-81ED-4DB2-BD59-A6C34878D82A}">
                    <a16:rowId xmlns:a16="http://schemas.microsoft.com/office/drawing/2014/main" val="10001"/>
                  </a:ext>
                </a:extLst>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7</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1"/>
                          </a:solidFill>
                          <a:latin typeface="Calibri"/>
                          <a:ea typeface="Calibri"/>
                          <a:cs typeface="Calibri"/>
                          <a:sym typeface="Calibri"/>
                        </a:rPr>
                        <a:t>8</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25" marR="91425" marT="45750" marB="45750"/>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30</a:t>
            </a:r>
            <a:endParaRPr sz="1200" b="0" i="0" u="none" strike="noStrike" cap="none">
              <a:solidFill>
                <a:schemeClr val="dk1"/>
              </a:solidFill>
              <a:latin typeface="Times New Roman"/>
              <a:ea typeface="Times New Roman"/>
              <a:cs typeface="Times New Roman"/>
              <a:sym typeface="Times New Roman"/>
            </a:endParaRPr>
          </a:p>
        </p:txBody>
      </p:sp>
      <p:sp>
        <p:nvSpPr>
          <p:cNvPr id="302" name="Google Shape;302;p27"/>
          <p:cNvSpPr txBox="1">
            <a:spLocks noGrp="1"/>
          </p:cNvSpPr>
          <p:nvPr>
            <p:ph type="title"/>
          </p:nvPr>
        </p:nvSpPr>
        <p:spPr>
          <a:xfrm>
            <a:off x="2047530" y="300337"/>
            <a:ext cx="399796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2400" dirty="0">
                <a:solidFill>
                  <a:srgbClr val="660033"/>
                </a:solidFill>
              </a:rPr>
              <a:t>Implementation: states vs. nodes</a:t>
            </a:r>
            <a:endParaRPr sz="2400" dirty="0"/>
          </a:p>
        </p:txBody>
      </p:sp>
      <p:sp>
        <p:nvSpPr>
          <p:cNvPr id="303" name="Google Shape;303;p27"/>
          <p:cNvSpPr txBox="1"/>
          <p:nvPr/>
        </p:nvSpPr>
        <p:spPr>
          <a:xfrm>
            <a:off x="112268" y="1196441"/>
            <a:ext cx="7155180" cy="934085"/>
          </a:xfrm>
          <a:prstGeom prst="rect">
            <a:avLst/>
          </a:prstGeom>
          <a:noFill/>
          <a:ln>
            <a:noFill/>
          </a:ln>
        </p:spPr>
        <p:txBody>
          <a:bodyPr spcFirstLastPara="1" wrap="square" lIns="0" tIns="40000" rIns="0" bIns="0" anchor="t" anchorCtr="0">
            <a:spAutoFit/>
          </a:bodyPr>
          <a:lstStyle/>
          <a:p>
            <a:pPr marL="340360" marR="0" lvl="0" indent="-327660" algn="l" rtl="0">
              <a:lnSpc>
                <a:spcPct val="100000"/>
              </a:lnSpc>
              <a:spcBef>
                <a:spcPts val="0"/>
              </a:spcBef>
              <a:spcAft>
                <a:spcPts val="0"/>
              </a:spcAft>
              <a:buClr>
                <a:schemeClr val="dk1"/>
              </a:buClr>
              <a:buSzPts val="2000"/>
              <a:buFont typeface="Times New Roman"/>
              <a:buChar char="•"/>
            </a:pPr>
            <a:r>
              <a:rPr lang="en" sz="2000" b="0" i="0" u="none" strike="noStrike" cap="none">
                <a:solidFill>
                  <a:schemeClr val="dk1"/>
                </a:solidFill>
                <a:latin typeface="Times New Roman"/>
                <a:ea typeface="Times New Roman"/>
                <a:cs typeface="Times New Roman"/>
                <a:sym typeface="Times New Roman"/>
              </a:rPr>
              <a:t>A </a:t>
            </a:r>
            <a:r>
              <a:rPr lang="en" sz="2000" b="0" i="0" u="none" strike="noStrike" cap="none">
                <a:solidFill>
                  <a:srgbClr val="FF0000"/>
                </a:solidFill>
                <a:latin typeface="Times New Roman"/>
                <a:ea typeface="Times New Roman"/>
                <a:cs typeface="Times New Roman"/>
                <a:sym typeface="Times New Roman"/>
              </a:rPr>
              <a:t>state </a:t>
            </a:r>
            <a:r>
              <a:rPr lang="en" sz="2000" b="0" i="0" u="none" strike="noStrike" cap="none">
                <a:solidFill>
                  <a:schemeClr val="dk1"/>
                </a:solidFill>
                <a:latin typeface="Times New Roman"/>
                <a:ea typeface="Times New Roman"/>
                <a:cs typeface="Times New Roman"/>
                <a:sym typeface="Times New Roman"/>
              </a:rPr>
              <a:t>is a (representation of) a physical configuration</a:t>
            </a:r>
            <a:endParaRPr sz="20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8000"/>
              </a:lnSpc>
              <a:spcBef>
                <a:spcPts val="215"/>
              </a:spcBef>
              <a:spcAft>
                <a:spcPts val="0"/>
              </a:spcAft>
              <a:buClr>
                <a:schemeClr val="dk1"/>
              </a:buClr>
              <a:buSzPts val="2000"/>
              <a:buFont typeface="Times New Roman"/>
              <a:buChar char="•"/>
            </a:pPr>
            <a:r>
              <a:rPr lang="en" sz="2000" b="0" i="0" u="none" strike="noStrike" cap="none">
                <a:solidFill>
                  <a:schemeClr val="dk1"/>
                </a:solidFill>
                <a:latin typeface="Times New Roman"/>
                <a:ea typeface="Times New Roman"/>
                <a:cs typeface="Times New Roman"/>
                <a:sym typeface="Times New Roman"/>
              </a:rPr>
              <a:t>A </a:t>
            </a:r>
            <a:r>
              <a:rPr lang="en" sz="2000" b="0" i="0" u="none" strike="noStrike" cap="none">
                <a:solidFill>
                  <a:srgbClr val="FF0000"/>
                </a:solidFill>
                <a:latin typeface="Times New Roman"/>
                <a:ea typeface="Times New Roman"/>
                <a:cs typeface="Times New Roman"/>
                <a:sym typeface="Times New Roman"/>
              </a:rPr>
              <a:t>node </a:t>
            </a:r>
            <a:r>
              <a:rPr lang="en" sz="2000" b="0" i="0" u="none" strike="noStrike" cap="none">
                <a:solidFill>
                  <a:schemeClr val="dk1"/>
                </a:solidFill>
                <a:latin typeface="Times New Roman"/>
                <a:ea typeface="Times New Roman"/>
                <a:cs typeface="Times New Roman"/>
                <a:sym typeface="Times New Roman"/>
              </a:rPr>
              <a:t>is a data structure constituting part of a search tree includes</a:t>
            </a:r>
            <a:endParaRPr sz="2000" b="0" i="0" u="none" strike="noStrike" cap="none">
              <a:solidFill>
                <a:schemeClr val="dk1"/>
              </a:solidFill>
              <a:latin typeface="Times New Roman"/>
              <a:ea typeface="Times New Roman"/>
              <a:cs typeface="Times New Roman"/>
              <a:sym typeface="Times New Roman"/>
            </a:endParaRPr>
          </a:p>
          <a:p>
            <a:pPr marL="340360" marR="0" lvl="0" indent="0" algn="l" rtl="0">
              <a:lnSpc>
                <a:spcPct val="108000"/>
              </a:lnSpc>
              <a:spcBef>
                <a:spcPts val="0"/>
              </a:spcBef>
              <a:spcAft>
                <a:spcPts val="0"/>
              </a:spcAft>
              <a:buClr>
                <a:srgbClr val="000000"/>
              </a:buClr>
              <a:buSzPts val="2000"/>
              <a:buFont typeface="Arial"/>
              <a:buNone/>
            </a:pPr>
            <a:r>
              <a:rPr lang="en" sz="2000" b="0" i="0" u="none" strike="noStrike" cap="none">
                <a:solidFill>
                  <a:srgbClr val="FF0000"/>
                </a:solidFill>
                <a:latin typeface="Times New Roman"/>
                <a:ea typeface="Times New Roman"/>
                <a:cs typeface="Times New Roman"/>
                <a:sym typeface="Times New Roman"/>
              </a:rPr>
              <a:t>state</a:t>
            </a:r>
            <a:r>
              <a:rPr lang="en" sz="2000" b="0" i="0" u="none" strike="noStrike" cap="none">
                <a:solidFill>
                  <a:schemeClr val="dk1"/>
                </a:solidFill>
                <a:latin typeface="Times New Roman"/>
                <a:ea typeface="Times New Roman"/>
                <a:cs typeface="Times New Roman"/>
                <a:sym typeface="Times New Roman"/>
              </a:rPr>
              <a:t>, </a:t>
            </a:r>
            <a:r>
              <a:rPr lang="en" sz="2000" b="0" i="0" u="none" strike="noStrike" cap="none">
                <a:solidFill>
                  <a:srgbClr val="FF0000"/>
                </a:solidFill>
                <a:latin typeface="Times New Roman"/>
                <a:ea typeface="Times New Roman"/>
                <a:cs typeface="Times New Roman"/>
                <a:sym typeface="Times New Roman"/>
              </a:rPr>
              <a:t>parent node</a:t>
            </a:r>
            <a:r>
              <a:rPr lang="en" sz="2000" b="0" i="0" u="none" strike="noStrike" cap="none">
                <a:solidFill>
                  <a:schemeClr val="dk1"/>
                </a:solidFill>
                <a:latin typeface="Times New Roman"/>
                <a:ea typeface="Times New Roman"/>
                <a:cs typeface="Times New Roman"/>
                <a:sym typeface="Times New Roman"/>
              </a:rPr>
              <a:t>, </a:t>
            </a:r>
            <a:r>
              <a:rPr lang="en" sz="2000" b="0" i="0" u="none" strike="noStrike" cap="none">
                <a:solidFill>
                  <a:srgbClr val="FF0000"/>
                </a:solidFill>
                <a:latin typeface="Times New Roman"/>
                <a:ea typeface="Times New Roman"/>
                <a:cs typeface="Times New Roman"/>
                <a:sym typeface="Times New Roman"/>
              </a:rPr>
              <a:t>action</a:t>
            </a:r>
            <a:r>
              <a:rPr lang="en" sz="2000" b="0" i="0" u="none" strike="noStrike" cap="none">
                <a:solidFill>
                  <a:schemeClr val="dk1"/>
                </a:solidFill>
                <a:latin typeface="Times New Roman"/>
                <a:ea typeface="Times New Roman"/>
                <a:cs typeface="Times New Roman"/>
                <a:sym typeface="Times New Roman"/>
              </a:rPr>
              <a:t>, </a:t>
            </a:r>
            <a:r>
              <a:rPr lang="en" sz="2000" b="0" i="0" u="none" strike="noStrike" cap="none">
                <a:solidFill>
                  <a:srgbClr val="FF0000"/>
                </a:solidFill>
                <a:latin typeface="Times New Roman"/>
                <a:ea typeface="Times New Roman"/>
                <a:cs typeface="Times New Roman"/>
                <a:sym typeface="Times New Roman"/>
              </a:rPr>
              <a:t>path cost </a:t>
            </a:r>
            <a:r>
              <a:rPr lang="en" sz="2000" b="0" i="1" u="none" strike="noStrike" cap="none">
                <a:solidFill>
                  <a:schemeClr val="dk1"/>
                </a:solidFill>
                <a:latin typeface="Times New Roman"/>
                <a:ea typeface="Times New Roman"/>
                <a:cs typeface="Times New Roman"/>
                <a:sym typeface="Times New Roman"/>
              </a:rPr>
              <a:t>g(x)</a:t>
            </a:r>
            <a:r>
              <a:rPr lang="en" sz="2000" b="0" i="0" u="none" strike="noStrike" cap="none">
                <a:solidFill>
                  <a:schemeClr val="dk1"/>
                </a:solidFill>
                <a:latin typeface="Times New Roman"/>
                <a:ea typeface="Times New Roman"/>
                <a:cs typeface="Times New Roman"/>
                <a:sym typeface="Times New Roman"/>
              </a:rPr>
              <a:t>, </a:t>
            </a:r>
            <a:r>
              <a:rPr lang="en" sz="2000" b="0" i="0" u="none" strike="noStrike" cap="none">
                <a:solidFill>
                  <a:srgbClr val="FF0000"/>
                </a:solidFill>
                <a:latin typeface="Times New Roman"/>
                <a:ea typeface="Times New Roman"/>
                <a:cs typeface="Times New Roman"/>
                <a:sym typeface="Times New Roman"/>
              </a:rPr>
              <a:t>depth</a:t>
            </a:r>
            <a:endParaRPr sz="2000" b="0" i="0" u="none" strike="noStrike" cap="none">
              <a:solidFill>
                <a:schemeClr val="dk1"/>
              </a:solidFill>
              <a:latin typeface="Times New Roman"/>
              <a:ea typeface="Times New Roman"/>
              <a:cs typeface="Times New Roman"/>
              <a:sym typeface="Times New Roman"/>
            </a:endParaRPr>
          </a:p>
        </p:txBody>
      </p:sp>
      <p:sp>
        <p:nvSpPr>
          <p:cNvPr id="304" name="Google Shape;304;p27"/>
          <p:cNvSpPr/>
          <p:nvPr/>
        </p:nvSpPr>
        <p:spPr>
          <a:xfrm>
            <a:off x="2002735" y="2626685"/>
            <a:ext cx="4924527" cy="20813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29</a:t>
            </a:r>
            <a:endParaRPr sz="1200" b="0" i="0" u="none" strike="noStrike" cap="none">
              <a:solidFill>
                <a:schemeClr val="dk1"/>
              </a:solidFill>
              <a:latin typeface="Times New Roman"/>
              <a:ea typeface="Times New Roman"/>
              <a:cs typeface="Times New Roman"/>
              <a:sym typeface="Times New Roman"/>
            </a:endParaRPr>
          </a:p>
        </p:txBody>
      </p:sp>
      <p:sp>
        <p:nvSpPr>
          <p:cNvPr id="310" name="Google Shape;310;p28"/>
          <p:cNvSpPr txBox="1">
            <a:spLocks noGrp="1"/>
          </p:cNvSpPr>
          <p:nvPr>
            <p:ph type="title"/>
          </p:nvPr>
        </p:nvSpPr>
        <p:spPr>
          <a:xfrm>
            <a:off x="1097643" y="243077"/>
            <a:ext cx="648398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a:solidFill>
                  <a:srgbClr val="660033"/>
                </a:solidFill>
              </a:rPr>
              <a:t>Implementation: Components of a node</a:t>
            </a:r>
            <a:endParaRPr sz="3200" dirty="0"/>
          </a:p>
        </p:txBody>
      </p:sp>
      <p:sp>
        <p:nvSpPr>
          <p:cNvPr id="311" name="Google Shape;311;p28"/>
          <p:cNvSpPr txBox="1"/>
          <p:nvPr/>
        </p:nvSpPr>
        <p:spPr>
          <a:xfrm>
            <a:off x="22351" y="1127201"/>
            <a:ext cx="7684770" cy="3967479"/>
          </a:xfrm>
          <a:prstGeom prst="rect">
            <a:avLst/>
          </a:prstGeom>
          <a:noFill/>
          <a:ln>
            <a:noFill/>
          </a:ln>
        </p:spPr>
        <p:txBody>
          <a:bodyPr spcFirstLastPara="1" wrap="square" lIns="0" tIns="121275" rIns="0" bIns="0" anchor="t" anchorCtr="0">
            <a:spAutoFit/>
          </a:bodyPr>
          <a:lstStyle/>
          <a:p>
            <a:pPr marL="339725" marR="58419" lvl="0" indent="-327660" algn="l" rtl="0">
              <a:lnSpc>
                <a:spcPct val="74400"/>
              </a:lnSpc>
              <a:spcBef>
                <a:spcPts val="0"/>
              </a:spcBef>
              <a:spcAft>
                <a:spcPts val="0"/>
              </a:spcAft>
              <a:buClr>
                <a:schemeClr val="dk1"/>
              </a:buClr>
              <a:buSzPts val="2800"/>
              <a:buFont typeface="Times New Roman"/>
              <a:buChar char="•"/>
            </a:pPr>
            <a:r>
              <a:rPr lang="en" sz="2800" b="1" i="0" u="none" strike="noStrike" cap="none">
                <a:solidFill>
                  <a:schemeClr val="dk1"/>
                </a:solidFill>
                <a:latin typeface="Times New Roman"/>
                <a:ea typeface="Times New Roman"/>
                <a:cs typeface="Times New Roman"/>
                <a:sym typeface="Times New Roman"/>
              </a:rPr>
              <a:t>State: </a:t>
            </a:r>
            <a:r>
              <a:rPr lang="en" sz="2800" b="0" i="0" u="none" strike="noStrike" cap="none">
                <a:solidFill>
                  <a:schemeClr val="dk1"/>
                </a:solidFill>
                <a:latin typeface="Times New Roman"/>
                <a:ea typeface="Times New Roman"/>
                <a:cs typeface="Times New Roman"/>
                <a:sym typeface="Times New Roman"/>
              </a:rPr>
              <a:t>the state in the state space to which the node  corresponds</a:t>
            </a:r>
            <a:endParaRPr sz="2800" b="0" i="0" u="none" strike="noStrike" cap="none">
              <a:solidFill>
                <a:schemeClr val="dk1"/>
              </a:solidFill>
              <a:latin typeface="Times New Roman"/>
              <a:ea typeface="Times New Roman"/>
              <a:cs typeface="Times New Roman"/>
              <a:sym typeface="Times New Roman"/>
            </a:endParaRPr>
          </a:p>
          <a:p>
            <a:pPr marL="339725" marR="920114" lvl="0" indent="-327660" algn="l" rtl="0">
              <a:lnSpc>
                <a:spcPct val="73900"/>
              </a:lnSpc>
              <a:spcBef>
                <a:spcPts val="700"/>
              </a:spcBef>
              <a:spcAft>
                <a:spcPts val="0"/>
              </a:spcAft>
              <a:buClr>
                <a:schemeClr val="dk1"/>
              </a:buClr>
              <a:buSzPts val="2800"/>
              <a:buFont typeface="Times New Roman"/>
              <a:buChar char="•"/>
            </a:pPr>
            <a:r>
              <a:rPr lang="en" sz="2800" b="1" i="0" u="none" strike="noStrike" cap="none">
                <a:solidFill>
                  <a:schemeClr val="dk1"/>
                </a:solidFill>
                <a:latin typeface="Times New Roman"/>
                <a:ea typeface="Times New Roman"/>
                <a:cs typeface="Times New Roman"/>
                <a:sym typeface="Times New Roman"/>
              </a:rPr>
              <a:t>Parent-node: </a:t>
            </a:r>
            <a:r>
              <a:rPr lang="en" sz="2800" b="0" i="0" u="none" strike="noStrike" cap="none">
                <a:solidFill>
                  <a:schemeClr val="dk1"/>
                </a:solidFill>
                <a:latin typeface="Times New Roman"/>
                <a:ea typeface="Times New Roman"/>
                <a:cs typeface="Times New Roman"/>
                <a:sym typeface="Times New Roman"/>
              </a:rPr>
              <a:t>the node in the search tree that  generated this node</a:t>
            </a:r>
            <a:endParaRPr sz="2800" b="0" i="0" u="none" strike="noStrike" cap="none">
              <a:solidFill>
                <a:schemeClr val="dk1"/>
              </a:solidFill>
              <a:latin typeface="Times New Roman"/>
              <a:ea typeface="Times New Roman"/>
              <a:cs typeface="Times New Roman"/>
              <a:sym typeface="Times New Roman"/>
            </a:endParaRPr>
          </a:p>
          <a:p>
            <a:pPr marL="339725" marR="107950" lvl="0" indent="-327660" algn="l" rtl="0">
              <a:lnSpc>
                <a:spcPct val="73900"/>
              </a:lnSpc>
              <a:spcBef>
                <a:spcPts val="710"/>
              </a:spcBef>
              <a:spcAft>
                <a:spcPts val="0"/>
              </a:spcAft>
              <a:buClr>
                <a:schemeClr val="dk1"/>
              </a:buClr>
              <a:buSzPts val="2800"/>
              <a:buFont typeface="Times New Roman"/>
              <a:buChar char="•"/>
            </a:pPr>
            <a:r>
              <a:rPr lang="en" sz="2800" b="1" i="0" u="none" strike="noStrike" cap="none">
                <a:solidFill>
                  <a:schemeClr val="dk1"/>
                </a:solidFill>
                <a:latin typeface="Times New Roman"/>
                <a:ea typeface="Times New Roman"/>
                <a:cs typeface="Times New Roman"/>
                <a:sym typeface="Times New Roman"/>
              </a:rPr>
              <a:t>Action: </a:t>
            </a:r>
            <a:r>
              <a:rPr lang="en" sz="2800" b="0" i="0" u="none" strike="noStrike" cap="none">
                <a:solidFill>
                  <a:schemeClr val="dk1"/>
                </a:solidFill>
                <a:latin typeface="Times New Roman"/>
                <a:ea typeface="Times New Roman"/>
                <a:cs typeface="Times New Roman"/>
                <a:sym typeface="Times New Roman"/>
              </a:rPr>
              <a:t>the action that was applied to the parent to  generate the node</a:t>
            </a:r>
            <a:endParaRPr sz="2800" b="0" i="0" u="none" strike="noStrike" cap="none">
              <a:solidFill>
                <a:schemeClr val="dk1"/>
              </a:solidFill>
              <a:latin typeface="Times New Roman"/>
              <a:ea typeface="Times New Roman"/>
              <a:cs typeface="Times New Roman"/>
              <a:sym typeface="Times New Roman"/>
            </a:endParaRPr>
          </a:p>
          <a:p>
            <a:pPr marL="339725" marR="269240" lvl="0" indent="-327660" algn="l" rtl="0">
              <a:lnSpc>
                <a:spcPct val="74000"/>
              </a:lnSpc>
              <a:spcBef>
                <a:spcPts val="705"/>
              </a:spcBef>
              <a:spcAft>
                <a:spcPts val="0"/>
              </a:spcAft>
              <a:buClr>
                <a:schemeClr val="dk1"/>
              </a:buClr>
              <a:buSzPts val="2800"/>
              <a:buFont typeface="Times New Roman"/>
              <a:buChar char="•"/>
            </a:pPr>
            <a:r>
              <a:rPr lang="en" sz="2800" b="1" i="0" u="none" strike="noStrike" cap="none">
                <a:solidFill>
                  <a:schemeClr val="dk1"/>
                </a:solidFill>
                <a:latin typeface="Times New Roman"/>
                <a:ea typeface="Times New Roman"/>
                <a:cs typeface="Times New Roman"/>
                <a:sym typeface="Times New Roman"/>
              </a:rPr>
              <a:t>Path-cost: </a:t>
            </a:r>
            <a:r>
              <a:rPr lang="en" sz="2800" b="0" i="0" u="none" strike="noStrike" cap="none">
                <a:solidFill>
                  <a:schemeClr val="dk1"/>
                </a:solidFill>
                <a:latin typeface="Times New Roman"/>
                <a:ea typeface="Times New Roman"/>
                <a:cs typeface="Times New Roman"/>
                <a:sym typeface="Times New Roman"/>
              </a:rPr>
              <a:t>the cost, traditionally denoted by g(n),  of the path from the initial state to the node, as  indicated by the parent pointers</a:t>
            </a:r>
            <a:endParaRPr sz="2800" b="0" i="0" u="none" strike="noStrike" cap="none">
              <a:solidFill>
                <a:schemeClr val="dk1"/>
              </a:solidFill>
              <a:latin typeface="Times New Roman"/>
              <a:ea typeface="Times New Roman"/>
              <a:cs typeface="Times New Roman"/>
              <a:sym typeface="Times New Roman"/>
            </a:endParaRPr>
          </a:p>
          <a:p>
            <a:pPr marL="339725" marR="5080" lvl="0" indent="-327660" algn="l" rtl="0">
              <a:lnSpc>
                <a:spcPct val="73900"/>
              </a:lnSpc>
              <a:spcBef>
                <a:spcPts val="710"/>
              </a:spcBef>
              <a:spcAft>
                <a:spcPts val="0"/>
              </a:spcAft>
              <a:buClr>
                <a:schemeClr val="dk1"/>
              </a:buClr>
              <a:buSzPts val="2800"/>
              <a:buFont typeface="Times New Roman"/>
              <a:buChar char="•"/>
            </a:pPr>
            <a:r>
              <a:rPr lang="en" sz="2800" b="1" i="0" u="none" strike="noStrike" cap="none">
                <a:solidFill>
                  <a:schemeClr val="dk1"/>
                </a:solidFill>
                <a:latin typeface="Times New Roman"/>
                <a:ea typeface="Times New Roman"/>
                <a:cs typeface="Times New Roman"/>
                <a:sym typeface="Times New Roman"/>
              </a:rPr>
              <a:t>Depth: </a:t>
            </a:r>
            <a:r>
              <a:rPr lang="en" sz="2800" b="0" i="0" u="none" strike="noStrike" cap="none">
                <a:solidFill>
                  <a:schemeClr val="dk1"/>
                </a:solidFill>
                <a:latin typeface="Times New Roman"/>
                <a:ea typeface="Times New Roman"/>
                <a:cs typeface="Times New Roman"/>
                <a:sym typeface="Times New Roman"/>
              </a:rPr>
              <a:t>the number of steps along the path from the  initial state</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626368"/>
            <a:ext cx="9253599" cy="3733908"/>
          </a:xfrm>
          <a:prstGeom prst="rect">
            <a:avLst/>
          </a:prstGeom>
        </p:spPr>
      </p:pic>
    </p:spTree>
    <p:extLst>
      <p:ext uri="{BB962C8B-B14F-4D97-AF65-F5344CB8AC3E}">
        <p14:creationId xmlns:p14="http://schemas.microsoft.com/office/powerpoint/2010/main" val="792591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31</a:t>
            </a:r>
            <a:endParaRPr sz="1200" b="0" i="0" u="none" strike="noStrike" cap="none">
              <a:solidFill>
                <a:schemeClr val="dk1"/>
              </a:solidFill>
              <a:latin typeface="Times New Roman"/>
              <a:ea typeface="Times New Roman"/>
              <a:cs typeface="Times New Roman"/>
              <a:sym typeface="Times New Roman"/>
            </a:endParaRPr>
          </a:p>
        </p:txBody>
      </p:sp>
      <p:sp>
        <p:nvSpPr>
          <p:cNvPr id="317" name="Google Shape;317;p29"/>
          <p:cNvSpPr txBox="1"/>
          <p:nvPr/>
        </p:nvSpPr>
        <p:spPr>
          <a:xfrm>
            <a:off x="-4775" y="260609"/>
            <a:ext cx="7647305" cy="6483298"/>
          </a:xfrm>
          <a:prstGeom prst="rect">
            <a:avLst/>
          </a:prstGeom>
          <a:noFill/>
          <a:ln>
            <a:noFill/>
          </a:ln>
        </p:spPr>
        <p:txBody>
          <a:bodyPr spcFirstLastPara="1" wrap="square" lIns="0" tIns="85075" rIns="0" bIns="0" anchor="t" anchorCtr="0">
            <a:spAutoFit/>
          </a:bodyPr>
          <a:lstStyle/>
          <a:p>
            <a:pPr marL="94615" marR="0" lvl="0" indent="0" algn="l" rtl="0">
              <a:lnSpc>
                <a:spcPct val="100000"/>
              </a:lnSpc>
              <a:spcBef>
                <a:spcPts val="0"/>
              </a:spcBef>
              <a:spcAft>
                <a:spcPts val="0"/>
              </a:spcAft>
              <a:buClr>
                <a:srgbClr val="000000"/>
              </a:buClr>
              <a:buSzPts val="2400"/>
              <a:buFont typeface="Arial"/>
              <a:buNone/>
            </a:pPr>
            <a:r>
              <a:rPr lang="en" sz="2400" b="0" i="0" u="none" strike="noStrike" cap="none" dirty="0" smtClean="0">
                <a:solidFill>
                  <a:srgbClr val="660033"/>
                </a:solidFill>
                <a:latin typeface="Times New Roman"/>
                <a:ea typeface="Times New Roman"/>
                <a:cs typeface="Times New Roman"/>
                <a:sym typeface="Times New Roman"/>
              </a:rPr>
              <a:t>                         Implementation</a:t>
            </a:r>
            <a:r>
              <a:rPr lang="en" sz="2400" b="0" i="0" u="none" strike="noStrike" cap="none" dirty="0">
                <a:solidFill>
                  <a:srgbClr val="660033"/>
                </a:solidFill>
                <a:latin typeface="Times New Roman"/>
                <a:ea typeface="Times New Roman"/>
                <a:cs typeface="Times New Roman"/>
                <a:sym typeface="Times New Roman"/>
              </a:rPr>
              <a:t>: general tree search</a:t>
            </a:r>
            <a:endParaRPr sz="2400" b="0" i="0" u="none" strike="noStrike" cap="none" dirty="0">
              <a:solidFill>
                <a:schemeClr val="dk1"/>
              </a:solidFill>
              <a:latin typeface="Times New Roman"/>
              <a:ea typeface="Times New Roman"/>
              <a:cs typeface="Times New Roman"/>
              <a:sym typeface="Times New Roman"/>
            </a:endParaRPr>
          </a:p>
          <a:p>
            <a:pPr marL="340360" marR="723265" lvl="0" indent="-327660" algn="l" rtl="0">
              <a:lnSpc>
                <a:spcPct val="74300"/>
              </a:lnSpc>
              <a:spcBef>
                <a:spcPts val="1520"/>
              </a:spcBef>
              <a:spcAft>
                <a:spcPts val="0"/>
              </a:spcAft>
              <a:buClr>
                <a:schemeClr val="dk1"/>
              </a:buClr>
              <a:buSzPts val="2800"/>
              <a:buFont typeface="Times New Roman"/>
              <a:buChar char="•"/>
            </a:pPr>
            <a:r>
              <a:rPr lang="en" sz="2800" b="1" i="0" u="none" strike="noStrike" cap="none" dirty="0">
                <a:solidFill>
                  <a:schemeClr val="dk1"/>
                </a:solidFill>
                <a:latin typeface="Times New Roman"/>
                <a:ea typeface="Times New Roman"/>
                <a:cs typeface="Times New Roman"/>
                <a:sym typeface="Times New Roman"/>
              </a:rPr>
              <a:t>Fringe: </a:t>
            </a:r>
            <a:r>
              <a:rPr lang="en" sz="2800" b="0" i="0" u="none" strike="noStrike" cap="none" dirty="0">
                <a:solidFill>
                  <a:schemeClr val="dk1"/>
                </a:solidFill>
                <a:latin typeface="Times New Roman"/>
                <a:ea typeface="Times New Roman"/>
                <a:cs typeface="Times New Roman"/>
                <a:sym typeface="Times New Roman"/>
              </a:rPr>
              <a:t>the collection of nodes that have been  generated but not yet been expanded</a:t>
            </a:r>
            <a:endParaRPr sz="2800" b="0" i="0" u="none" strike="noStrike" cap="none" dirty="0">
              <a:solidFill>
                <a:schemeClr val="dk1"/>
              </a:solidFill>
              <a:latin typeface="Times New Roman"/>
              <a:ea typeface="Times New Roman"/>
              <a:cs typeface="Times New Roman"/>
              <a:sym typeface="Times New Roman"/>
            </a:endParaRPr>
          </a:p>
          <a:p>
            <a:pPr marL="340360" marR="5080" lvl="0" indent="-327660" algn="l" rtl="0">
              <a:lnSpc>
                <a:spcPct val="73900"/>
              </a:lnSpc>
              <a:spcBef>
                <a:spcPts val="700"/>
              </a:spcBef>
              <a:spcAft>
                <a:spcPts val="0"/>
              </a:spcAft>
              <a:buClr>
                <a:schemeClr val="dk1"/>
              </a:buClr>
              <a:buSzPts val="2800"/>
              <a:buFont typeface="Times New Roman"/>
              <a:buChar char="•"/>
            </a:pPr>
            <a:r>
              <a:rPr lang="en" sz="2800" b="0" i="0" u="none" strike="noStrike" cap="none" dirty="0">
                <a:solidFill>
                  <a:schemeClr val="dk1"/>
                </a:solidFill>
                <a:latin typeface="Times New Roman"/>
                <a:ea typeface="Times New Roman"/>
                <a:cs typeface="Times New Roman"/>
                <a:sym typeface="Times New Roman"/>
              </a:rPr>
              <a:t>Each element of a fringe is a leaf node, a node with  no successors</a:t>
            </a:r>
            <a:endParaRPr sz="2800" b="0" i="0" u="none" strike="noStrike" cap="none" dirty="0">
              <a:solidFill>
                <a:schemeClr val="dk1"/>
              </a:solidFill>
              <a:latin typeface="Times New Roman"/>
              <a:ea typeface="Times New Roman"/>
              <a:cs typeface="Times New Roman"/>
              <a:sym typeface="Times New Roman"/>
            </a:endParaRPr>
          </a:p>
          <a:p>
            <a:pPr marL="340360" marR="431165" lvl="0" indent="-327660" algn="l" rtl="0">
              <a:lnSpc>
                <a:spcPct val="73900"/>
              </a:lnSpc>
              <a:spcBef>
                <a:spcPts val="710"/>
              </a:spcBef>
              <a:spcAft>
                <a:spcPts val="0"/>
              </a:spcAft>
              <a:buClr>
                <a:schemeClr val="dk1"/>
              </a:buClr>
              <a:buSzPts val="2800"/>
              <a:buFont typeface="Times New Roman"/>
              <a:buChar char="•"/>
            </a:pPr>
            <a:r>
              <a:rPr lang="en" sz="2800" b="1" i="0" u="none" strike="noStrike" cap="none" dirty="0">
                <a:solidFill>
                  <a:schemeClr val="dk1"/>
                </a:solidFill>
                <a:latin typeface="Times New Roman"/>
                <a:ea typeface="Times New Roman"/>
                <a:cs typeface="Times New Roman"/>
                <a:sym typeface="Times New Roman"/>
              </a:rPr>
              <a:t>Search strategy: </a:t>
            </a:r>
            <a:r>
              <a:rPr lang="en" sz="2800" b="0" i="0" u="none" strike="noStrike" cap="none" dirty="0">
                <a:solidFill>
                  <a:schemeClr val="dk1"/>
                </a:solidFill>
                <a:latin typeface="Times New Roman"/>
                <a:ea typeface="Times New Roman"/>
                <a:cs typeface="Times New Roman"/>
                <a:sym typeface="Times New Roman"/>
              </a:rPr>
              <a:t>a function that selects the next  node to be expanded from fringe</a:t>
            </a:r>
            <a:endParaRPr sz="2800" b="0" i="0" u="none" strike="noStrike" cap="none" dirty="0">
              <a:solidFill>
                <a:schemeClr val="dk1"/>
              </a:solidFill>
              <a:latin typeface="Times New Roman"/>
              <a:ea typeface="Times New Roman"/>
              <a:cs typeface="Times New Roman"/>
              <a:sym typeface="Times New Roman"/>
            </a:endParaRPr>
          </a:p>
          <a:p>
            <a:pPr marL="340360" marR="1443355" lvl="0" indent="-327660" algn="l" rtl="0">
              <a:lnSpc>
                <a:spcPct val="73900"/>
              </a:lnSpc>
              <a:spcBef>
                <a:spcPts val="710"/>
              </a:spcBef>
              <a:spcAft>
                <a:spcPts val="0"/>
              </a:spcAft>
              <a:buClr>
                <a:schemeClr val="dk1"/>
              </a:buClr>
              <a:buSzPts val="2800"/>
              <a:buFont typeface="Times New Roman"/>
              <a:buChar char="•"/>
            </a:pPr>
            <a:r>
              <a:rPr lang="en" sz="2800" b="0" i="0" u="none" strike="noStrike" cap="none" dirty="0">
                <a:solidFill>
                  <a:schemeClr val="dk1"/>
                </a:solidFill>
                <a:latin typeface="Times New Roman"/>
                <a:ea typeface="Times New Roman"/>
                <a:cs typeface="Times New Roman"/>
                <a:sym typeface="Times New Roman"/>
              </a:rPr>
              <a:t>We assume that the collection of nodes is  implemented as a queue</a:t>
            </a:r>
            <a:endParaRPr sz="2800" b="0" i="0" u="none" strike="noStrike" cap="none" dirty="0">
              <a:solidFill>
                <a:schemeClr val="dk1"/>
              </a:solidFill>
              <a:latin typeface="Times New Roman"/>
              <a:ea typeface="Times New Roman"/>
              <a:cs typeface="Times New Roman"/>
              <a:sym typeface="Times New Roman"/>
            </a:endParaRPr>
          </a:p>
          <a:p>
            <a:pPr marL="340360" marR="0" lvl="0" indent="-327660" algn="l" rtl="0">
              <a:lnSpc>
                <a:spcPct val="111071"/>
              </a:lnSpc>
              <a:spcBef>
                <a:spcPts val="0"/>
              </a:spcBef>
              <a:spcAft>
                <a:spcPts val="0"/>
              </a:spcAft>
              <a:buClr>
                <a:schemeClr val="dk1"/>
              </a:buClr>
              <a:buSzPts val="2800"/>
              <a:buFont typeface="Times New Roman"/>
              <a:buChar char="•"/>
            </a:pPr>
            <a:r>
              <a:rPr lang="en" sz="2800" b="0" i="0" u="none" strike="noStrike" cap="none" dirty="0">
                <a:solidFill>
                  <a:schemeClr val="dk1"/>
                </a:solidFill>
                <a:latin typeface="Times New Roman"/>
                <a:ea typeface="Times New Roman"/>
                <a:cs typeface="Times New Roman"/>
                <a:sym typeface="Times New Roman"/>
              </a:rPr>
              <a:t>The operations on the queue are:</a:t>
            </a:r>
            <a:endParaRPr sz="2800" b="0" i="0" u="none" strike="noStrike" cap="none" dirty="0">
              <a:solidFill>
                <a:schemeClr val="dk1"/>
              </a:solidFill>
              <a:latin typeface="Times New Roman"/>
              <a:ea typeface="Times New Roman"/>
              <a:cs typeface="Times New Roman"/>
              <a:sym typeface="Times New Roman"/>
            </a:endParaRPr>
          </a:p>
          <a:p>
            <a:pPr marL="739140" marR="0" lvl="1" indent="-269875" algn="l" rtl="0">
              <a:lnSpc>
                <a:spcPct val="114166"/>
              </a:lnSpc>
              <a:spcBef>
                <a:spcPts val="0"/>
              </a:spcBef>
              <a:spcAft>
                <a:spcPts val="0"/>
              </a:spcAft>
              <a:buClr>
                <a:schemeClr val="dk1"/>
              </a:buClr>
              <a:buSzPts val="2400"/>
              <a:buFont typeface="Times New Roman"/>
              <a:buChar char="–"/>
            </a:pPr>
            <a:r>
              <a:rPr lang="en" sz="2400" b="0" i="0" u="none" strike="noStrike" cap="none" dirty="0">
                <a:solidFill>
                  <a:schemeClr val="dk1"/>
                </a:solidFill>
                <a:latin typeface="Times New Roman"/>
                <a:ea typeface="Times New Roman"/>
                <a:cs typeface="Times New Roman"/>
                <a:sym typeface="Times New Roman"/>
              </a:rPr>
              <a:t>Make-queue(queue)</a:t>
            </a:r>
            <a:endParaRPr sz="2400" b="0" i="0" u="none" strike="noStrike" cap="none" dirty="0">
              <a:solidFill>
                <a:schemeClr val="dk1"/>
              </a:solidFill>
              <a:latin typeface="Times New Roman"/>
              <a:ea typeface="Times New Roman"/>
              <a:cs typeface="Times New Roman"/>
              <a:sym typeface="Times New Roman"/>
            </a:endParaRPr>
          </a:p>
          <a:p>
            <a:pPr marL="739140" marR="0" lvl="1" indent="-269875" algn="l" rtl="0">
              <a:lnSpc>
                <a:spcPct val="113958"/>
              </a:lnSpc>
              <a:spcBef>
                <a:spcPts val="0"/>
              </a:spcBef>
              <a:spcAft>
                <a:spcPts val="0"/>
              </a:spcAft>
              <a:buClr>
                <a:schemeClr val="dk1"/>
              </a:buClr>
              <a:buSzPts val="2400"/>
              <a:buFont typeface="Times New Roman"/>
              <a:buChar char="–"/>
            </a:pPr>
            <a:r>
              <a:rPr lang="en" sz="2400" b="0" i="0" u="none" strike="noStrike" cap="none" dirty="0">
                <a:solidFill>
                  <a:schemeClr val="dk1"/>
                </a:solidFill>
                <a:latin typeface="Times New Roman"/>
                <a:ea typeface="Times New Roman"/>
                <a:cs typeface="Times New Roman"/>
                <a:sym typeface="Times New Roman"/>
              </a:rPr>
              <a:t>Empty?(queue)</a:t>
            </a:r>
            <a:endParaRPr sz="2400" b="0" i="0" u="none" strike="noStrike" cap="none" dirty="0">
              <a:solidFill>
                <a:schemeClr val="dk1"/>
              </a:solidFill>
              <a:latin typeface="Times New Roman"/>
              <a:ea typeface="Times New Roman"/>
              <a:cs typeface="Times New Roman"/>
              <a:sym typeface="Times New Roman"/>
            </a:endParaRPr>
          </a:p>
          <a:p>
            <a:pPr marL="739140" marR="0" lvl="1" indent="-269875" algn="l" rtl="0">
              <a:lnSpc>
                <a:spcPct val="113750"/>
              </a:lnSpc>
              <a:spcBef>
                <a:spcPts val="0"/>
              </a:spcBef>
              <a:spcAft>
                <a:spcPts val="0"/>
              </a:spcAft>
              <a:buClr>
                <a:schemeClr val="dk1"/>
              </a:buClr>
              <a:buSzPts val="2400"/>
              <a:buFont typeface="Times New Roman"/>
              <a:buChar char="–"/>
            </a:pPr>
            <a:r>
              <a:rPr lang="en" sz="2400" b="0" i="0" u="none" strike="noStrike" cap="none" dirty="0">
                <a:solidFill>
                  <a:schemeClr val="dk1"/>
                </a:solidFill>
                <a:latin typeface="Times New Roman"/>
                <a:ea typeface="Times New Roman"/>
                <a:cs typeface="Times New Roman"/>
                <a:sym typeface="Times New Roman"/>
              </a:rPr>
              <a:t>first(queue)</a:t>
            </a:r>
            <a:endParaRPr sz="2400" b="0" i="0" u="none" strike="noStrike" cap="none" dirty="0">
              <a:solidFill>
                <a:schemeClr val="dk1"/>
              </a:solidFill>
              <a:latin typeface="Times New Roman"/>
              <a:ea typeface="Times New Roman"/>
              <a:cs typeface="Times New Roman"/>
              <a:sym typeface="Times New Roman"/>
            </a:endParaRPr>
          </a:p>
          <a:p>
            <a:pPr marL="739140" marR="0" lvl="1" indent="-269875" algn="l" rtl="0">
              <a:lnSpc>
                <a:spcPct val="113750"/>
              </a:lnSpc>
              <a:spcBef>
                <a:spcPts val="0"/>
              </a:spcBef>
              <a:spcAft>
                <a:spcPts val="0"/>
              </a:spcAft>
              <a:buClr>
                <a:schemeClr val="dk1"/>
              </a:buClr>
              <a:buSzPts val="2400"/>
              <a:buFont typeface="Times New Roman"/>
              <a:buChar char="–"/>
            </a:pPr>
            <a:r>
              <a:rPr lang="en" sz="2400" b="0" i="0" u="none" strike="noStrike" cap="none" dirty="0">
                <a:solidFill>
                  <a:schemeClr val="dk1"/>
                </a:solidFill>
                <a:latin typeface="Times New Roman"/>
                <a:ea typeface="Times New Roman"/>
                <a:cs typeface="Times New Roman"/>
                <a:sym typeface="Times New Roman"/>
              </a:rPr>
              <a:t>remove-first(queue)</a:t>
            </a:r>
            <a:endParaRPr sz="2400" b="0" i="0" u="none" strike="noStrike" cap="none" dirty="0">
              <a:solidFill>
                <a:schemeClr val="dk1"/>
              </a:solidFill>
              <a:latin typeface="Times New Roman"/>
              <a:ea typeface="Times New Roman"/>
              <a:cs typeface="Times New Roman"/>
              <a:sym typeface="Times New Roman"/>
            </a:endParaRPr>
          </a:p>
          <a:p>
            <a:pPr marL="739140" marR="0" lvl="1" indent="-269875" algn="l" rtl="0">
              <a:lnSpc>
                <a:spcPct val="113750"/>
              </a:lnSpc>
              <a:spcBef>
                <a:spcPts val="0"/>
              </a:spcBef>
              <a:spcAft>
                <a:spcPts val="0"/>
              </a:spcAft>
              <a:buClr>
                <a:schemeClr val="dk1"/>
              </a:buClr>
              <a:buSzPts val="2400"/>
              <a:buFont typeface="Times New Roman"/>
              <a:buChar char="–"/>
            </a:pPr>
            <a:r>
              <a:rPr lang="en" sz="2400" b="0" i="0" u="none" strike="noStrike" cap="none" dirty="0">
                <a:solidFill>
                  <a:schemeClr val="dk1"/>
                </a:solidFill>
                <a:latin typeface="Times New Roman"/>
                <a:ea typeface="Times New Roman"/>
                <a:cs typeface="Times New Roman"/>
                <a:sym typeface="Times New Roman"/>
              </a:rPr>
              <a:t>insert(element, queue)</a:t>
            </a:r>
            <a:endParaRPr sz="2400" b="0" i="0" u="none" strike="noStrike" cap="none" dirty="0">
              <a:solidFill>
                <a:schemeClr val="dk1"/>
              </a:solidFill>
              <a:latin typeface="Times New Roman"/>
              <a:ea typeface="Times New Roman"/>
              <a:cs typeface="Times New Roman"/>
              <a:sym typeface="Times New Roman"/>
            </a:endParaRPr>
          </a:p>
          <a:p>
            <a:pPr marL="739140" marR="0" lvl="1" indent="-269875" algn="l" rtl="0">
              <a:lnSpc>
                <a:spcPct val="116666"/>
              </a:lnSpc>
              <a:spcBef>
                <a:spcPts val="0"/>
              </a:spcBef>
              <a:spcAft>
                <a:spcPts val="0"/>
              </a:spcAft>
              <a:buClr>
                <a:schemeClr val="dk1"/>
              </a:buClr>
              <a:buSzPts val="2400"/>
              <a:buFont typeface="Times New Roman"/>
              <a:buChar char="–"/>
            </a:pPr>
            <a:r>
              <a:rPr lang="en" sz="2400" b="0" i="0" u="none" strike="noStrike" cap="none" dirty="0">
                <a:solidFill>
                  <a:schemeClr val="dk1"/>
                </a:solidFill>
                <a:latin typeface="Times New Roman"/>
                <a:ea typeface="Times New Roman"/>
                <a:cs typeface="Times New Roman"/>
                <a:sym typeface="Times New Roman"/>
              </a:rPr>
              <a:t>insert-all(elements, queue)</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66682" y="1152399"/>
            <a:ext cx="7491973" cy="537452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87973" y="941559"/>
            <a:ext cx="7094482" cy="524903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6" descr="Search Algorithms in AI - Javatpoint"/>
          <p:cNvPicPr preferRelativeResize="0"/>
          <p:nvPr/>
        </p:nvPicPr>
        <p:blipFill rotWithShape="1">
          <a:blip r:embed="rId3">
            <a:alphaModFix/>
          </a:blip>
          <a:srcRect/>
          <a:stretch/>
        </p:blipFill>
        <p:spPr>
          <a:xfrm>
            <a:off x="1600200" y="990600"/>
            <a:ext cx="6475412" cy="5029200"/>
          </a:xfrm>
          <a:prstGeom prst="rect">
            <a:avLst/>
          </a:prstGeom>
          <a:noFill/>
          <a:ln>
            <a:noFill/>
          </a:ln>
        </p:spPr>
      </p:pic>
    </p:spTree>
    <p:extLst>
      <p:ext uri="{BB962C8B-B14F-4D97-AF65-F5344CB8AC3E}">
        <p14:creationId xmlns:p14="http://schemas.microsoft.com/office/powerpoint/2010/main" val="3923673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Uninformed search strategies</a:t>
            </a:r>
            <a:endParaRPr/>
          </a:p>
        </p:txBody>
      </p:sp>
      <p:sp>
        <p:nvSpPr>
          <p:cNvPr id="136" name="Google Shape;136;p1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 sz="3200" b="0" i="0" u="none">
                <a:solidFill>
                  <a:srgbClr val="FF0000"/>
                </a:solidFill>
                <a:latin typeface="Arial"/>
                <a:ea typeface="Arial"/>
                <a:cs typeface="Arial"/>
                <a:sym typeface="Arial"/>
              </a:rPr>
              <a:t>Uninformed</a:t>
            </a:r>
            <a:r>
              <a:rPr lang="en" sz="3200" b="0" i="0" u="none">
                <a:solidFill>
                  <a:schemeClr val="dk1"/>
                </a:solidFill>
                <a:latin typeface="Arial"/>
                <a:ea typeface="Arial"/>
                <a:cs typeface="Arial"/>
                <a:sym typeface="Arial"/>
              </a:rPr>
              <a:t> search strategies use only the information available in the problem definition</a:t>
            </a:r>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none">
                <a:solidFill>
                  <a:schemeClr val="dk1"/>
                </a:solidFill>
                <a:latin typeface="Arial"/>
                <a:ea typeface="Arial"/>
                <a:cs typeface="Arial"/>
                <a:sym typeface="Arial"/>
              </a:rPr>
              <a:t>Breadth-first search</a:t>
            </a:r>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none">
                <a:solidFill>
                  <a:schemeClr val="dk1"/>
                </a:solidFill>
                <a:latin typeface="Arial"/>
                <a:ea typeface="Arial"/>
                <a:cs typeface="Arial"/>
                <a:sym typeface="Arial"/>
              </a:rPr>
              <a:t>Uniform-cost search</a:t>
            </a:r>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none">
                <a:solidFill>
                  <a:schemeClr val="dk1"/>
                </a:solidFill>
                <a:latin typeface="Arial"/>
                <a:ea typeface="Arial"/>
                <a:cs typeface="Arial"/>
                <a:sym typeface="Arial"/>
              </a:rPr>
              <a:t>Depth-first search</a:t>
            </a:r>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none">
                <a:solidFill>
                  <a:schemeClr val="dk1"/>
                </a:solidFill>
                <a:latin typeface="Arial"/>
                <a:ea typeface="Arial"/>
                <a:cs typeface="Arial"/>
                <a:sym typeface="Arial"/>
              </a:rPr>
              <a:t>Depth-limited search</a:t>
            </a:r>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none">
                <a:solidFill>
                  <a:schemeClr val="dk1"/>
                </a:solidFill>
                <a:latin typeface="Arial"/>
                <a:ea typeface="Arial"/>
                <a:cs typeface="Arial"/>
                <a:sym typeface="Arial"/>
              </a:rPr>
              <a:t>Iterative deepening search</a:t>
            </a:r>
            <a:endParaRPr/>
          </a:p>
        </p:txBody>
      </p:sp>
    </p:spTree>
    <p:extLst>
      <p:ext uri="{BB962C8B-B14F-4D97-AF65-F5344CB8AC3E}">
        <p14:creationId xmlns:p14="http://schemas.microsoft.com/office/powerpoint/2010/main" val="3302430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Breadth-first search</a:t>
            </a:r>
            <a:endParaRPr/>
          </a:p>
        </p:txBody>
      </p:sp>
      <p:sp>
        <p:nvSpPr>
          <p:cNvPr id="142" name="Google Shape;142;p1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 sz="3200" b="0" i="0" u="none">
                <a:solidFill>
                  <a:schemeClr val="dk1"/>
                </a:solidFill>
                <a:latin typeface="Arial"/>
                <a:ea typeface="Arial"/>
                <a:cs typeface="Arial"/>
                <a:sym typeface="Arial"/>
              </a:rPr>
              <a:t>Expand shallowest unexpanded node</a:t>
            </a:r>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none">
                <a:solidFill>
                  <a:schemeClr val="accent2"/>
                </a:solidFill>
                <a:latin typeface="Arial"/>
                <a:ea typeface="Arial"/>
                <a:cs typeface="Arial"/>
                <a:sym typeface="Arial"/>
              </a:rPr>
              <a:t>Implementation</a:t>
            </a:r>
            <a:r>
              <a:rPr lang="en" sz="3200" b="0" i="0" u="none">
                <a:solidFill>
                  <a:schemeClr val="dk1"/>
                </a:solidFill>
                <a:latin typeface="Arial"/>
                <a:ea typeface="Arial"/>
                <a:cs typeface="Arial"/>
                <a:sym typeface="Arial"/>
              </a:rPr>
              <a:t>:</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 sz="2800" b="0" i="1" u="none">
                <a:solidFill>
                  <a:schemeClr val="dk1"/>
                </a:solidFill>
                <a:latin typeface="Arial"/>
                <a:ea typeface="Arial"/>
                <a:cs typeface="Arial"/>
                <a:sym typeface="Arial"/>
              </a:rPr>
              <a:t>fringe</a:t>
            </a:r>
            <a:r>
              <a:rPr lang="en" sz="2800" b="0" i="0" u="none">
                <a:solidFill>
                  <a:schemeClr val="dk1"/>
                </a:solidFill>
                <a:latin typeface="Arial"/>
                <a:ea typeface="Arial"/>
                <a:cs typeface="Arial"/>
                <a:sym typeface="Arial"/>
              </a:rPr>
              <a:t> is a FIFO queue, i.e., new successors go at end</a:t>
            </a:r>
            <a:endParaRPr/>
          </a:p>
        </p:txBody>
      </p:sp>
      <p:pic>
        <p:nvPicPr>
          <p:cNvPr id="143" name="Google Shape;143;p18" descr="bfs-progress1c"/>
          <p:cNvPicPr preferRelativeResize="0"/>
          <p:nvPr/>
        </p:nvPicPr>
        <p:blipFill rotWithShape="1">
          <a:blip r:embed="rId3">
            <a:alphaModFix/>
          </a:blip>
          <a:srcRect/>
          <a:stretch/>
        </p:blipFill>
        <p:spPr>
          <a:xfrm>
            <a:off x="2438400" y="3657600"/>
            <a:ext cx="4267200" cy="2817812"/>
          </a:xfrm>
          <a:prstGeom prst="rect">
            <a:avLst/>
          </a:prstGeom>
          <a:noFill/>
          <a:ln>
            <a:noFill/>
          </a:ln>
        </p:spPr>
      </p:pic>
      <p:sp>
        <p:nvSpPr>
          <p:cNvPr id="144" name="Google Shape;144;p18"/>
          <p:cNvSpPr txBox="1"/>
          <p:nvPr/>
        </p:nvSpPr>
        <p:spPr>
          <a:xfrm>
            <a:off x="7467600" y="4114800"/>
            <a:ext cx="990600" cy="788987"/>
          </a:xfrm>
          <a:prstGeom prst="rect">
            <a:avLst/>
          </a:prstGeom>
          <a:no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6274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9" descr="bfs-progress2c"/>
          <p:cNvPicPr preferRelativeResize="0">
            <a:picLocks noGrp="1"/>
          </p:cNvPicPr>
          <p:nvPr>
            <p:ph type="body" idx="1"/>
          </p:nvPr>
        </p:nvPicPr>
        <p:blipFill rotWithShape="1">
          <a:blip r:embed="rId3">
            <a:alphaModFix/>
          </a:blip>
          <a:srcRect/>
          <a:stretch/>
        </p:blipFill>
        <p:spPr>
          <a:xfrm>
            <a:off x="2209800" y="3733800"/>
            <a:ext cx="4343400" cy="2800350"/>
          </a:xfrm>
          <a:prstGeom prst="rect">
            <a:avLst/>
          </a:prstGeom>
          <a:noFill/>
          <a:ln>
            <a:noFill/>
          </a:ln>
        </p:spPr>
      </p:pic>
      <p:sp>
        <p:nvSpPr>
          <p:cNvPr id="150" name="Google Shape;150;p1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Breadth-first search</a:t>
            </a:r>
            <a:endParaRPr/>
          </a:p>
        </p:txBody>
      </p:sp>
      <p:sp>
        <p:nvSpPr>
          <p:cNvPr id="151" name="Google Shape;151;p19"/>
          <p:cNvSpPr txBox="1">
            <a:spLocks noGrp="1"/>
          </p:cNvSpPr>
          <p:nvPr>
            <p:ph type="body" idx="1"/>
          </p:nvPr>
        </p:nvSpPr>
        <p:spPr>
          <a:xfrm>
            <a:off x="457200" y="1981200"/>
            <a:ext cx="7923212"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 sz="3200" b="0" i="0" u="none">
                <a:solidFill>
                  <a:schemeClr val="dk1"/>
                </a:solidFill>
                <a:latin typeface="Arial"/>
                <a:ea typeface="Arial"/>
                <a:cs typeface="Arial"/>
                <a:sym typeface="Arial"/>
              </a:rPr>
              <a:t>Expand shallowest unexpanded node</a:t>
            </a:r>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none">
                <a:solidFill>
                  <a:schemeClr val="accent2"/>
                </a:solidFill>
                <a:latin typeface="Arial"/>
                <a:ea typeface="Arial"/>
                <a:cs typeface="Arial"/>
                <a:sym typeface="Arial"/>
              </a:rPr>
              <a:t>Implementation</a:t>
            </a:r>
            <a:r>
              <a:rPr lang="en" sz="3200" b="0" i="0" u="none">
                <a:solidFill>
                  <a:schemeClr val="dk1"/>
                </a:solidFill>
                <a:latin typeface="Arial"/>
                <a:ea typeface="Arial"/>
                <a:cs typeface="Arial"/>
                <a:sym typeface="Arial"/>
              </a:rPr>
              <a:t>:</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 sz="2800" b="0" i="1" u="none">
                <a:solidFill>
                  <a:schemeClr val="dk1"/>
                </a:solidFill>
                <a:latin typeface="Arial"/>
                <a:ea typeface="Arial"/>
                <a:cs typeface="Arial"/>
                <a:sym typeface="Arial"/>
              </a:rPr>
              <a:t>fringe</a:t>
            </a:r>
            <a:r>
              <a:rPr lang="en" sz="2800" b="0" i="0" u="none">
                <a:solidFill>
                  <a:schemeClr val="dk1"/>
                </a:solidFill>
                <a:latin typeface="Arial"/>
                <a:ea typeface="Arial"/>
                <a:cs typeface="Arial"/>
                <a:sym typeface="Arial"/>
              </a:rPr>
              <a:t> is a FIFO queue, i.e., new successors go at end</a:t>
            </a:r>
            <a:endParaRPr/>
          </a:p>
        </p:txBody>
      </p:sp>
      <p:sp>
        <p:nvSpPr>
          <p:cNvPr id="152" name="Google Shape;152;p19"/>
          <p:cNvSpPr txBox="1"/>
          <p:nvPr/>
        </p:nvSpPr>
        <p:spPr>
          <a:xfrm>
            <a:off x="7467600" y="4114800"/>
            <a:ext cx="990600" cy="1614487"/>
          </a:xfrm>
          <a:prstGeom prst="rect">
            <a:avLst/>
          </a:prstGeom>
          <a:no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53" name="Google Shape;153;p19"/>
          <p:cNvGrpSpPr/>
          <p:nvPr/>
        </p:nvGrpSpPr>
        <p:grpSpPr>
          <a:xfrm>
            <a:off x="7848600" y="4191000"/>
            <a:ext cx="228600" cy="228600"/>
            <a:chOff x="4944" y="2640"/>
            <a:chExt cx="144" cy="144"/>
          </a:xfrm>
        </p:grpSpPr>
        <p:cxnSp>
          <p:nvCxnSpPr>
            <p:cNvPr id="154" name="Google Shape;154;p19"/>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55" name="Google Shape;155;p19"/>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Tree>
    <p:extLst>
      <p:ext uri="{BB962C8B-B14F-4D97-AF65-F5344CB8AC3E}">
        <p14:creationId xmlns:p14="http://schemas.microsoft.com/office/powerpoint/2010/main" val="1096235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0" descr="bfs-progress3c"/>
          <p:cNvPicPr preferRelativeResize="0"/>
          <p:nvPr/>
        </p:nvPicPr>
        <p:blipFill rotWithShape="1">
          <a:blip r:embed="rId3">
            <a:alphaModFix/>
          </a:blip>
          <a:srcRect/>
          <a:stretch/>
        </p:blipFill>
        <p:spPr>
          <a:xfrm>
            <a:off x="2362200" y="3657600"/>
            <a:ext cx="4343400" cy="2855912"/>
          </a:xfrm>
          <a:prstGeom prst="rect">
            <a:avLst/>
          </a:prstGeom>
          <a:noFill/>
          <a:ln>
            <a:noFill/>
          </a:ln>
        </p:spPr>
      </p:pic>
      <p:sp>
        <p:nvSpPr>
          <p:cNvPr id="161" name="Google Shape;161;p2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Breadth-first search</a:t>
            </a:r>
            <a:endParaRPr/>
          </a:p>
        </p:txBody>
      </p:sp>
      <p:sp>
        <p:nvSpPr>
          <p:cNvPr id="162" name="Google Shape;162;p2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 sz="3200" b="0" i="0" u="none">
                <a:solidFill>
                  <a:schemeClr val="dk1"/>
                </a:solidFill>
                <a:latin typeface="Arial"/>
                <a:ea typeface="Arial"/>
                <a:cs typeface="Arial"/>
                <a:sym typeface="Arial"/>
              </a:rPr>
              <a:t>Expand shallowest unexpanded node</a:t>
            </a:r>
            <a:endParaRPr/>
          </a:p>
          <a:p>
            <a:pPr marL="342900" lvl="0" indent="-190500" algn="l" rtl="0">
              <a:lnSpc>
                <a:spcPct val="100000"/>
              </a:lnSpc>
              <a:spcBef>
                <a:spcPts val="640"/>
              </a:spcBef>
              <a:spcAft>
                <a:spcPts val="0"/>
              </a:spcAft>
              <a:buSzPts val="2400"/>
              <a:buNone/>
            </a:pPr>
            <a:endParaRPr sz="3200" b="0" i="0" u="none">
              <a:solidFill>
                <a:schemeClr val="dk1"/>
              </a:solidFill>
              <a:latin typeface="Arial"/>
              <a:ea typeface="Arial"/>
              <a:cs typeface="Arial"/>
              <a:sym typeface="Arial"/>
            </a:endParaRPr>
          </a:p>
        </p:txBody>
      </p:sp>
      <p:grpSp>
        <p:nvGrpSpPr>
          <p:cNvPr id="163" name="Google Shape;163;p20"/>
          <p:cNvGrpSpPr/>
          <p:nvPr/>
        </p:nvGrpSpPr>
        <p:grpSpPr>
          <a:xfrm>
            <a:off x="7848600" y="4191000"/>
            <a:ext cx="228600" cy="228600"/>
            <a:chOff x="4944" y="2640"/>
            <a:chExt cx="144" cy="144"/>
          </a:xfrm>
        </p:grpSpPr>
        <p:cxnSp>
          <p:nvCxnSpPr>
            <p:cNvPr id="164" name="Google Shape;164;p20"/>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65" name="Google Shape;165;p20"/>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
        <p:nvSpPr>
          <p:cNvPr id="166" name="Google Shape;166;p20"/>
          <p:cNvSpPr txBox="1"/>
          <p:nvPr/>
        </p:nvSpPr>
        <p:spPr>
          <a:xfrm>
            <a:off x="7467600" y="4114800"/>
            <a:ext cx="990600" cy="2439987"/>
          </a:xfrm>
          <a:prstGeom prst="rect">
            <a:avLst/>
          </a:prstGeom>
          <a:no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67" name="Google Shape;167;p20"/>
          <p:cNvGrpSpPr/>
          <p:nvPr/>
        </p:nvGrpSpPr>
        <p:grpSpPr>
          <a:xfrm>
            <a:off x="7848600" y="4648200"/>
            <a:ext cx="228600" cy="228600"/>
            <a:chOff x="4944" y="2640"/>
            <a:chExt cx="144" cy="144"/>
          </a:xfrm>
        </p:grpSpPr>
        <p:cxnSp>
          <p:nvCxnSpPr>
            <p:cNvPr id="168" name="Google Shape;168;p20"/>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69" name="Google Shape;169;p20"/>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Tree>
    <p:extLst>
      <p:ext uri="{BB962C8B-B14F-4D97-AF65-F5344CB8AC3E}">
        <p14:creationId xmlns:p14="http://schemas.microsoft.com/office/powerpoint/2010/main" val="1872470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1" descr="bfs-progress4c"/>
          <p:cNvPicPr preferRelativeResize="0"/>
          <p:nvPr/>
        </p:nvPicPr>
        <p:blipFill rotWithShape="1">
          <a:blip r:embed="rId3">
            <a:alphaModFix/>
          </a:blip>
          <a:srcRect/>
          <a:stretch/>
        </p:blipFill>
        <p:spPr>
          <a:xfrm>
            <a:off x="2057400" y="3657600"/>
            <a:ext cx="4648200" cy="2789237"/>
          </a:xfrm>
          <a:prstGeom prst="rect">
            <a:avLst/>
          </a:prstGeom>
          <a:noFill/>
          <a:ln>
            <a:noFill/>
          </a:ln>
        </p:spPr>
      </p:pic>
      <p:sp>
        <p:nvSpPr>
          <p:cNvPr id="175" name="Google Shape;175;p2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Breadth-first search</a:t>
            </a:r>
            <a:endParaRPr/>
          </a:p>
        </p:txBody>
      </p:sp>
      <p:sp>
        <p:nvSpPr>
          <p:cNvPr id="176" name="Google Shape;176;p2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 sz="3200" b="0" i="0" u="none">
                <a:solidFill>
                  <a:schemeClr val="dk1"/>
                </a:solidFill>
                <a:latin typeface="Arial"/>
                <a:ea typeface="Arial"/>
                <a:cs typeface="Arial"/>
                <a:sym typeface="Arial"/>
              </a:rPr>
              <a:t>Expand shallowest unexpanded node</a:t>
            </a:r>
            <a:endParaRPr/>
          </a:p>
          <a:p>
            <a:pPr marL="342900" lvl="0" indent="-190500" algn="l" rtl="0">
              <a:lnSpc>
                <a:spcPct val="100000"/>
              </a:lnSpc>
              <a:spcBef>
                <a:spcPts val="640"/>
              </a:spcBef>
              <a:spcAft>
                <a:spcPts val="0"/>
              </a:spcAft>
              <a:buSzPts val="2400"/>
              <a:buNone/>
            </a:pPr>
            <a:endParaRPr sz="3200" b="0" i="0" u="none">
              <a:solidFill>
                <a:schemeClr val="dk1"/>
              </a:solidFill>
              <a:latin typeface="Arial"/>
              <a:ea typeface="Arial"/>
              <a:cs typeface="Arial"/>
              <a:sym typeface="Arial"/>
            </a:endParaRPr>
          </a:p>
        </p:txBody>
      </p:sp>
      <p:grpSp>
        <p:nvGrpSpPr>
          <p:cNvPr id="177" name="Google Shape;177;p21"/>
          <p:cNvGrpSpPr/>
          <p:nvPr/>
        </p:nvGrpSpPr>
        <p:grpSpPr>
          <a:xfrm>
            <a:off x="7848600" y="3733800"/>
            <a:ext cx="228600" cy="285750"/>
            <a:chOff x="4944" y="2640"/>
            <a:chExt cx="144" cy="144"/>
          </a:xfrm>
        </p:grpSpPr>
        <p:cxnSp>
          <p:nvCxnSpPr>
            <p:cNvPr id="178" name="Google Shape;178;p21"/>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79" name="Google Shape;179;p21"/>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
        <p:nvSpPr>
          <p:cNvPr id="180" name="Google Shape;180;p21"/>
          <p:cNvSpPr txBox="1"/>
          <p:nvPr/>
        </p:nvSpPr>
        <p:spPr>
          <a:xfrm>
            <a:off x="7467600" y="3657600"/>
            <a:ext cx="990600" cy="2852737"/>
          </a:xfrm>
          <a:prstGeom prst="rect">
            <a:avLst/>
          </a:prstGeom>
          <a:no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a:t>
            </a:r>
            <a:endParaRPr sz="1400" b="0" i="0" u="none" strike="noStrike" cap="none">
              <a:solidFill>
                <a:srgbClr val="000000"/>
              </a:solidFill>
              <a:latin typeface="Arial"/>
              <a:ea typeface="Arial"/>
              <a:cs typeface="Arial"/>
              <a:sym typeface="Arial"/>
            </a:endParaRPr>
          </a:p>
        </p:txBody>
      </p:sp>
      <p:grpSp>
        <p:nvGrpSpPr>
          <p:cNvPr id="181" name="Google Shape;181;p21"/>
          <p:cNvGrpSpPr/>
          <p:nvPr/>
        </p:nvGrpSpPr>
        <p:grpSpPr>
          <a:xfrm>
            <a:off x="7848600" y="4114800"/>
            <a:ext cx="228600" cy="285750"/>
            <a:chOff x="4944" y="2640"/>
            <a:chExt cx="144" cy="144"/>
          </a:xfrm>
        </p:grpSpPr>
        <p:cxnSp>
          <p:nvCxnSpPr>
            <p:cNvPr id="182" name="Google Shape;182;p21"/>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83" name="Google Shape;183;p21"/>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grpSp>
        <p:nvGrpSpPr>
          <p:cNvPr id="184" name="Google Shape;184;p21"/>
          <p:cNvGrpSpPr/>
          <p:nvPr/>
        </p:nvGrpSpPr>
        <p:grpSpPr>
          <a:xfrm>
            <a:off x="7848600" y="4572000"/>
            <a:ext cx="228600" cy="285750"/>
            <a:chOff x="4944" y="2640"/>
            <a:chExt cx="144" cy="144"/>
          </a:xfrm>
        </p:grpSpPr>
        <p:cxnSp>
          <p:nvCxnSpPr>
            <p:cNvPr id="185" name="Google Shape;185;p21"/>
            <p:cNvCxnSpPr/>
            <p:nvPr/>
          </p:nvCxnSpPr>
          <p:spPr>
            <a:xfrm>
              <a:off x="4944" y="2640"/>
              <a:ext cx="144" cy="144"/>
            </a:xfrm>
            <a:prstGeom prst="straightConnector1">
              <a:avLst/>
            </a:prstGeom>
            <a:noFill/>
            <a:ln w="38100" cap="flat" cmpd="sng">
              <a:solidFill>
                <a:srgbClr val="FF0000"/>
              </a:solidFill>
              <a:prstDash val="solid"/>
              <a:miter lim="800000"/>
              <a:headEnd type="none" w="sm" len="sm"/>
              <a:tailEnd type="none" w="sm" len="sm"/>
            </a:ln>
          </p:spPr>
        </p:cxnSp>
        <p:cxnSp>
          <p:nvCxnSpPr>
            <p:cNvPr id="186" name="Google Shape;186;p21"/>
            <p:cNvCxnSpPr/>
            <p:nvPr/>
          </p:nvCxnSpPr>
          <p:spPr>
            <a:xfrm rot="10800000" flipH="1">
              <a:off x="4944" y="2640"/>
              <a:ext cx="144" cy="144"/>
            </a:xfrm>
            <a:prstGeom prst="straightConnector1">
              <a:avLst/>
            </a:prstGeom>
            <a:noFill/>
            <a:ln w="38100" cap="flat" cmpd="sng">
              <a:solidFill>
                <a:srgbClr val="FF0000"/>
              </a:solidFill>
              <a:prstDash val="solid"/>
              <a:miter lim="800000"/>
              <a:headEnd type="none" w="sm" len="sm"/>
              <a:tailEnd type="none" w="sm" len="sm"/>
            </a:ln>
          </p:spPr>
        </p:cxnSp>
      </p:grpSp>
    </p:spTree>
    <p:extLst>
      <p:ext uri="{BB962C8B-B14F-4D97-AF65-F5344CB8AC3E}">
        <p14:creationId xmlns:p14="http://schemas.microsoft.com/office/powerpoint/2010/main" val="1414108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000"/>
              <a:buFont typeface="Arial"/>
              <a:buNone/>
            </a:pPr>
            <a:r>
              <a:rPr lang="en" sz="4000" b="0" i="0" u="none">
                <a:solidFill>
                  <a:schemeClr val="dk1"/>
                </a:solidFill>
                <a:latin typeface="Arial"/>
                <a:ea typeface="Arial"/>
                <a:cs typeface="Arial"/>
                <a:sym typeface="Arial"/>
              </a:rPr>
              <a:t>Properties of breadth-first search</a:t>
            </a:r>
            <a:endParaRPr/>
          </a:p>
        </p:txBody>
      </p:sp>
      <p:sp>
        <p:nvSpPr>
          <p:cNvPr id="192" name="Google Shape;192;p2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100"/>
              <a:buFont typeface="Noto Sans Symbols"/>
              <a:buChar char="■"/>
            </a:pPr>
            <a:r>
              <a:rPr lang="en" sz="2800" b="0" i="0" u="sng">
                <a:solidFill>
                  <a:srgbClr val="CC0099"/>
                </a:solidFill>
                <a:latin typeface="Arial"/>
                <a:ea typeface="Arial"/>
                <a:cs typeface="Arial"/>
                <a:sym typeface="Arial"/>
              </a:rPr>
              <a:t>Complete?</a:t>
            </a:r>
            <a:r>
              <a:rPr lang="en" sz="2800" b="0" i="0" u="none">
                <a:solidFill>
                  <a:srgbClr val="CC0099"/>
                </a:solidFill>
                <a:latin typeface="Arial"/>
                <a:ea typeface="Arial"/>
                <a:cs typeface="Arial"/>
                <a:sym typeface="Arial"/>
              </a:rPr>
              <a:t> </a:t>
            </a:r>
            <a:r>
              <a:rPr lang="en" sz="2800" b="0" i="0" u="none">
                <a:solidFill>
                  <a:schemeClr val="dk1"/>
                </a:solidFill>
                <a:latin typeface="Arial"/>
                <a:ea typeface="Arial"/>
                <a:cs typeface="Arial"/>
                <a:sym typeface="Arial"/>
              </a:rPr>
              <a:t>Yes (if </a:t>
            </a:r>
            <a:r>
              <a:rPr lang="en" sz="2800" b="0" i="1" u="none">
                <a:solidFill>
                  <a:schemeClr val="dk1"/>
                </a:solidFill>
                <a:latin typeface="Arial"/>
                <a:ea typeface="Arial"/>
                <a:cs typeface="Arial"/>
                <a:sym typeface="Arial"/>
              </a:rPr>
              <a:t>b</a:t>
            </a:r>
            <a:r>
              <a:rPr lang="en" sz="2800" b="0" i="0" u="none">
                <a:solidFill>
                  <a:schemeClr val="dk1"/>
                </a:solidFill>
                <a:latin typeface="Arial"/>
                <a:ea typeface="Arial"/>
                <a:cs typeface="Arial"/>
                <a:sym typeface="Arial"/>
              </a:rPr>
              <a:t> is finite)</a:t>
            </a:r>
            <a:endParaRPr/>
          </a:p>
          <a:p>
            <a:pPr marL="342900" lvl="0" indent="-342900" algn="l" rtl="0">
              <a:lnSpc>
                <a:spcPct val="90000"/>
              </a:lnSpc>
              <a:spcBef>
                <a:spcPts val="560"/>
              </a:spcBef>
              <a:spcAft>
                <a:spcPts val="0"/>
              </a:spcAft>
              <a:buClr>
                <a:schemeClr val="lt2"/>
              </a:buClr>
              <a:buSzPts val="2100"/>
              <a:buFont typeface="Noto Sans Symbols"/>
              <a:buChar char="■"/>
            </a:pPr>
            <a:r>
              <a:rPr lang="en" sz="2800" b="0" i="0" u="sng">
                <a:solidFill>
                  <a:srgbClr val="CC0099"/>
                </a:solidFill>
                <a:latin typeface="Arial"/>
                <a:ea typeface="Arial"/>
                <a:cs typeface="Arial"/>
                <a:sym typeface="Arial"/>
              </a:rPr>
              <a:t>Time?</a:t>
            </a:r>
            <a:r>
              <a:rPr lang="en" sz="2800" b="0" i="0" u="none">
                <a:solidFill>
                  <a:schemeClr val="dk1"/>
                </a:solidFill>
                <a:latin typeface="Arial"/>
                <a:ea typeface="Arial"/>
                <a:cs typeface="Arial"/>
                <a:sym typeface="Arial"/>
              </a:rPr>
              <a:t> </a:t>
            </a:r>
            <a:r>
              <a:rPr lang="en" sz="2800" b="0" i="1" u="none">
                <a:solidFill>
                  <a:schemeClr val="dk1"/>
                </a:solidFill>
                <a:latin typeface="Arial"/>
                <a:ea typeface="Arial"/>
                <a:cs typeface="Arial"/>
                <a:sym typeface="Arial"/>
              </a:rPr>
              <a:t>1+b+b</a:t>
            </a:r>
            <a:r>
              <a:rPr lang="en" sz="2800" b="0" i="1" u="none" baseline="30000">
                <a:solidFill>
                  <a:schemeClr val="dk1"/>
                </a:solidFill>
                <a:latin typeface="Arial"/>
                <a:ea typeface="Arial"/>
                <a:cs typeface="Arial"/>
                <a:sym typeface="Arial"/>
              </a:rPr>
              <a:t>2</a:t>
            </a:r>
            <a:r>
              <a:rPr lang="en" sz="2800" b="0" i="1" u="none">
                <a:solidFill>
                  <a:schemeClr val="dk1"/>
                </a:solidFill>
                <a:latin typeface="Arial"/>
                <a:ea typeface="Arial"/>
                <a:cs typeface="Arial"/>
                <a:sym typeface="Arial"/>
              </a:rPr>
              <a:t>+b</a:t>
            </a:r>
            <a:r>
              <a:rPr lang="en" sz="2800" b="0" i="1" u="none" baseline="30000">
                <a:solidFill>
                  <a:schemeClr val="dk1"/>
                </a:solidFill>
                <a:latin typeface="Arial"/>
                <a:ea typeface="Arial"/>
                <a:cs typeface="Arial"/>
                <a:sym typeface="Arial"/>
              </a:rPr>
              <a:t>3</a:t>
            </a:r>
            <a:r>
              <a:rPr lang="en" sz="2800" b="0" i="0" u="none">
                <a:solidFill>
                  <a:schemeClr val="dk1"/>
                </a:solidFill>
                <a:latin typeface="Arial"/>
                <a:ea typeface="Arial"/>
                <a:cs typeface="Arial"/>
                <a:sym typeface="Arial"/>
              </a:rPr>
              <a:t>+… +</a:t>
            </a:r>
            <a:r>
              <a:rPr lang="en" sz="2800" b="0" i="1" u="none">
                <a:solidFill>
                  <a:schemeClr val="dk1"/>
                </a:solidFill>
                <a:latin typeface="Arial"/>
                <a:ea typeface="Arial"/>
                <a:cs typeface="Arial"/>
                <a:sym typeface="Arial"/>
              </a:rPr>
              <a:t>b</a:t>
            </a:r>
            <a:r>
              <a:rPr lang="en" sz="2800" b="0" i="1" u="none" baseline="30000">
                <a:solidFill>
                  <a:schemeClr val="dk1"/>
                </a:solidFill>
                <a:latin typeface="Arial"/>
                <a:ea typeface="Arial"/>
                <a:cs typeface="Arial"/>
                <a:sym typeface="Arial"/>
              </a:rPr>
              <a:t>d</a:t>
            </a:r>
            <a:r>
              <a:rPr lang="en" sz="2800" b="0" i="0" u="none">
                <a:solidFill>
                  <a:schemeClr val="dk1"/>
                </a:solidFill>
                <a:latin typeface="Arial"/>
                <a:ea typeface="Arial"/>
                <a:cs typeface="Arial"/>
                <a:sym typeface="Arial"/>
              </a:rPr>
              <a:t> + </a:t>
            </a:r>
            <a:r>
              <a:rPr lang="en" sz="2800" b="0" i="1" u="none">
                <a:solidFill>
                  <a:schemeClr val="dk1"/>
                </a:solidFill>
                <a:latin typeface="Arial"/>
                <a:ea typeface="Arial"/>
                <a:cs typeface="Arial"/>
                <a:sym typeface="Arial"/>
              </a:rPr>
              <a:t>b(b</a:t>
            </a:r>
            <a:r>
              <a:rPr lang="en" sz="2800" b="0" i="1" u="none" baseline="30000">
                <a:solidFill>
                  <a:schemeClr val="dk1"/>
                </a:solidFill>
                <a:latin typeface="Arial"/>
                <a:ea typeface="Arial"/>
                <a:cs typeface="Arial"/>
                <a:sym typeface="Arial"/>
              </a:rPr>
              <a:t>d</a:t>
            </a:r>
            <a:r>
              <a:rPr lang="en" sz="2800" b="0" i="1" u="none">
                <a:solidFill>
                  <a:schemeClr val="dk1"/>
                </a:solidFill>
                <a:latin typeface="Arial"/>
                <a:ea typeface="Arial"/>
                <a:cs typeface="Arial"/>
                <a:sym typeface="Arial"/>
              </a:rPr>
              <a:t>-1</a:t>
            </a:r>
            <a:r>
              <a:rPr lang="en" sz="2800" b="0" i="0" u="none">
                <a:solidFill>
                  <a:schemeClr val="dk1"/>
                </a:solidFill>
                <a:latin typeface="Arial"/>
                <a:ea typeface="Arial"/>
                <a:cs typeface="Arial"/>
                <a:sym typeface="Arial"/>
              </a:rPr>
              <a:t>) = O(b</a:t>
            </a:r>
            <a:r>
              <a:rPr lang="en" sz="2800" b="0" i="0" u="none" baseline="30000">
                <a:solidFill>
                  <a:schemeClr val="dk1"/>
                </a:solidFill>
                <a:latin typeface="Arial"/>
                <a:ea typeface="Arial"/>
                <a:cs typeface="Arial"/>
                <a:sym typeface="Arial"/>
              </a:rPr>
              <a:t>d+1</a:t>
            </a:r>
            <a:r>
              <a:rPr lang="en" sz="2800" b="0" i="0" u="none">
                <a:solidFill>
                  <a:schemeClr val="dk1"/>
                </a:solidFill>
                <a:latin typeface="Arial"/>
                <a:ea typeface="Arial"/>
                <a:cs typeface="Arial"/>
                <a:sym typeface="Arial"/>
              </a:rPr>
              <a:t>)</a:t>
            </a:r>
            <a:endParaRPr/>
          </a:p>
          <a:p>
            <a:pPr marL="342900" lvl="0" indent="-342900" algn="l" rtl="0">
              <a:lnSpc>
                <a:spcPct val="90000"/>
              </a:lnSpc>
              <a:spcBef>
                <a:spcPts val="560"/>
              </a:spcBef>
              <a:spcAft>
                <a:spcPts val="0"/>
              </a:spcAft>
              <a:buClr>
                <a:schemeClr val="lt2"/>
              </a:buClr>
              <a:buSzPts val="2100"/>
              <a:buFont typeface="Noto Sans Symbols"/>
              <a:buChar char="■"/>
            </a:pPr>
            <a:r>
              <a:rPr lang="en" sz="2800" b="0" i="0" u="sng">
                <a:solidFill>
                  <a:srgbClr val="CC0099"/>
                </a:solidFill>
                <a:latin typeface="Arial"/>
                <a:ea typeface="Arial"/>
                <a:cs typeface="Arial"/>
                <a:sym typeface="Arial"/>
              </a:rPr>
              <a:t>Space?</a:t>
            </a:r>
            <a:r>
              <a:rPr lang="en" sz="2800" b="0" i="0" u="none">
                <a:solidFill>
                  <a:schemeClr val="dk1"/>
                </a:solidFill>
                <a:latin typeface="Arial"/>
                <a:ea typeface="Arial"/>
                <a:cs typeface="Arial"/>
                <a:sym typeface="Arial"/>
              </a:rPr>
              <a:t> </a:t>
            </a:r>
            <a:r>
              <a:rPr lang="en" sz="2800" b="0" i="1" u="none">
                <a:solidFill>
                  <a:schemeClr val="dk1"/>
                </a:solidFill>
                <a:latin typeface="Arial"/>
                <a:ea typeface="Arial"/>
                <a:cs typeface="Arial"/>
                <a:sym typeface="Arial"/>
              </a:rPr>
              <a:t>O(b</a:t>
            </a:r>
            <a:r>
              <a:rPr lang="en" sz="2800" b="0" i="1" u="none" baseline="30000">
                <a:solidFill>
                  <a:schemeClr val="dk1"/>
                </a:solidFill>
                <a:latin typeface="Arial"/>
                <a:ea typeface="Arial"/>
                <a:cs typeface="Arial"/>
                <a:sym typeface="Arial"/>
              </a:rPr>
              <a:t>d+1</a:t>
            </a:r>
            <a:r>
              <a:rPr lang="en" sz="2800" b="0" i="1" u="none">
                <a:solidFill>
                  <a:schemeClr val="dk1"/>
                </a:solidFill>
                <a:latin typeface="Arial"/>
                <a:ea typeface="Arial"/>
                <a:cs typeface="Arial"/>
                <a:sym typeface="Arial"/>
              </a:rPr>
              <a:t>)</a:t>
            </a:r>
            <a:r>
              <a:rPr lang="en" sz="2800" b="0" i="0" u="none">
                <a:solidFill>
                  <a:schemeClr val="dk1"/>
                </a:solidFill>
                <a:latin typeface="Arial"/>
                <a:ea typeface="Arial"/>
                <a:cs typeface="Arial"/>
                <a:sym typeface="Arial"/>
              </a:rPr>
              <a:t> (keeps every node in memory)</a:t>
            </a:r>
            <a:endParaRPr/>
          </a:p>
          <a:p>
            <a:pPr marL="342900" lvl="0" indent="-342900" algn="l" rtl="0">
              <a:lnSpc>
                <a:spcPct val="90000"/>
              </a:lnSpc>
              <a:spcBef>
                <a:spcPts val="560"/>
              </a:spcBef>
              <a:spcAft>
                <a:spcPts val="0"/>
              </a:spcAft>
              <a:buClr>
                <a:schemeClr val="lt2"/>
              </a:buClr>
              <a:buSzPts val="2100"/>
              <a:buFont typeface="Noto Sans Symbols"/>
              <a:buChar char="■"/>
            </a:pPr>
            <a:r>
              <a:rPr lang="en" sz="2800" b="0" i="0" u="sng">
                <a:solidFill>
                  <a:srgbClr val="CC0099"/>
                </a:solidFill>
                <a:latin typeface="Arial"/>
                <a:ea typeface="Arial"/>
                <a:cs typeface="Arial"/>
                <a:sym typeface="Arial"/>
              </a:rPr>
              <a:t>Optimal?</a:t>
            </a:r>
            <a:r>
              <a:rPr lang="en" sz="2800" b="0" i="0" u="none">
                <a:solidFill>
                  <a:schemeClr val="dk1"/>
                </a:solidFill>
                <a:latin typeface="Arial"/>
                <a:ea typeface="Arial"/>
                <a:cs typeface="Arial"/>
                <a:sym typeface="Arial"/>
              </a:rPr>
              <a:t> Yes (if cost = 1 per step)</a:t>
            </a:r>
            <a:endParaRPr/>
          </a:p>
          <a:p>
            <a:pPr marL="342900" lvl="0" indent="-209550" algn="l" rtl="0">
              <a:lnSpc>
                <a:spcPct val="90000"/>
              </a:lnSpc>
              <a:spcBef>
                <a:spcPts val="560"/>
              </a:spcBef>
              <a:spcAft>
                <a:spcPts val="0"/>
              </a:spcAft>
              <a:buClr>
                <a:schemeClr val="lt2"/>
              </a:buClr>
              <a:buSzPts val="2100"/>
              <a:buFont typeface="Noto Sans Symbols"/>
              <a:buNone/>
            </a:pPr>
            <a:endParaRPr sz="2800" b="0" i="0" u="none">
              <a:solidFill>
                <a:srgbClr val="FF0000"/>
              </a:solidFill>
              <a:latin typeface="Arial"/>
              <a:ea typeface="Arial"/>
              <a:cs typeface="Arial"/>
              <a:sym typeface="Arial"/>
            </a:endParaRPr>
          </a:p>
          <a:p>
            <a:pPr marL="342900" lvl="0" indent="-342900" algn="l" rtl="0">
              <a:lnSpc>
                <a:spcPct val="90000"/>
              </a:lnSpc>
              <a:spcBef>
                <a:spcPts val="560"/>
              </a:spcBef>
              <a:spcAft>
                <a:spcPts val="0"/>
              </a:spcAft>
              <a:buClr>
                <a:schemeClr val="lt2"/>
              </a:buClr>
              <a:buSzPts val="2100"/>
              <a:buFont typeface="Noto Sans Symbols"/>
              <a:buChar char="■"/>
            </a:pPr>
            <a:r>
              <a:rPr lang="en" sz="2800" b="0" i="0" u="none">
                <a:solidFill>
                  <a:srgbClr val="FF0000"/>
                </a:solidFill>
                <a:latin typeface="Arial"/>
                <a:ea typeface="Arial"/>
                <a:cs typeface="Arial"/>
                <a:sym typeface="Arial"/>
              </a:rPr>
              <a:t>Space</a:t>
            </a:r>
            <a:r>
              <a:rPr lang="en" sz="2800" b="0" i="0" u="none">
                <a:solidFill>
                  <a:schemeClr val="dk1"/>
                </a:solidFill>
                <a:latin typeface="Arial"/>
                <a:ea typeface="Arial"/>
                <a:cs typeface="Arial"/>
                <a:sym typeface="Arial"/>
              </a:rPr>
              <a:t> is the bigger problem (more than time)</a:t>
            </a:r>
            <a:endParaRPr/>
          </a:p>
        </p:txBody>
      </p:sp>
    </p:spTree>
    <p:extLst>
      <p:ext uri="{BB962C8B-B14F-4D97-AF65-F5344CB8AC3E}">
        <p14:creationId xmlns:p14="http://schemas.microsoft.com/office/powerpoint/2010/main" val="167730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828800"/>
            <a:ext cx="9092565" cy="3573517"/>
          </a:xfrm>
          <a:prstGeom prst="rect">
            <a:avLst/>
          </a:prstGeom>
        </p:spPr>
      </p:pic>
    </p:spTree>
    <p:extLst>
      <p:ext uri="{BB962C8B-B14F-4D97-AF65-F5344CB8AC3E}">
        <p14:creationId xmlns:p14="http://schemas.microsoft.com/office/powerpoint/2010/main" val="681447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5" descr="dfs-progress01c"/>
          <p:cNvPicPr preferRelativeResize="0"/>
          <p:nvPr/>
        </p:nvPicPr>
        <p:blipFill rotWithShape="1">
          <a:blip r:embed="rId3">
            <a:alphaModFix/>
          </a:blip>
          <a:srcRect/>
          <a:stretch/>
        </p:blipFill>
        <p:spPr>
          <a:xfrm>
            <a:off x="914400" y="3505200"/>
            <a:ext cx="5181600" cy="3011487"/>
          </a:xfrm>
          <a:prstGeom prst="rect">
            <a:avLst/>
          </a:prstGeom>
          <a:noFill/>
          <a:ln>
            <a:noFill/>
          </a:ln>
        </p:spPr>
      </p:pic>
      <p:sp>
        <p:nvSpPr>
          <p:cNvPr id="249" name="Google Shape;249;p2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250" name="Google Shape;250;p25"/>
          <p:cNvSpPr txBox="1">
            <a:spLocks noGrp="1"/>
          </p:cNvSpPr>
          <p:nvPr>
            <p:ph type="body" idx="1"/>
          </p:nvPr>
        </p:nvSpPr>
        <p:spPr>
          <a:xfrm>
            <a:off x="457200" y="16764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a:p>
            <a:pPr marL="342900" lvl="0" indent="-342900" algn="l" rtl="0">
              <a:lnSpc>
                <a:spcPct val="100000"/>
              </a:lnSpc>
              <a:spcBef>
                <a:spcPts val="560"/>
              </a:spcBef>
              <a:spcAft>
                <a:spcPts val="0"/>
              </a:spcAft>
              <a:buClr>
                <a:schemeClr val="lt2"/>
              </a:buClr>
              <a:buSzPts val="2100"/>
              <a:buFont typeface="Noto Sans Symbols"/>
              <a:buChar char="■"/>
            </a:pPr>
            <a:r>
              <a:rPr lang="en" sz="2800" b="0" i="0" u="none">
                <a:solidFill>
                  <a:schemeClr val="accent2"/>
                </a:solidFill>
                <a:latin typeface="Arial"/>
                <a:ea typeface="Arial"/>
                <a:cs typeface="Arial"/>
                <a:sym typeface="Arial"/>
              </a:rPr>
              <a:t>Implementation</a:t>
            </a:r>
            <a:r>
              <a:rPr lang="en" sz="2800" b="0" i="0" u="none">
                <a:solidFill>
                  <a:schemeClr val="dk1"/>
                </a:solidFill>
                <a:latin typeface="Arial"/>
                <a:ea typeface="Arial"/>
                <a:cs typeface="Arial"/>
                <a:sym typeface="Arial"/>
              </a:rPr>
              <a:t>:</a:t>
            </a:r>
            <a:endParaRPr/>
          </a:p>
          <a:p>
            <a:pPr marL="742950" lvl="1" indent="-285750" algn="l" rtl="0">
              <a:lnSpc>
                <a:spcPct val="100000"/>
              </a:lnSpc>
              <a:spcBef>
                <a:spcPts val="480"/>
              </a:spcBef>
              <a:spcAft>
                <a:spcPts val="0"/>
              </a:spcAft>
              <a:buClr>
                <a:schemeClr val="accent2"/>
              </a:buClr>
              <a:buSzPts val="1920"/>
              <a:buFont typeface="Noto Sans Symbols"/>
              <a:buChar char="◻"/>
            </a:pPr>
            <a:r>
              <a:rPr lang="en" sz="2400" b="0" i="1" u="none">
                <a:solidFill>
                  <a:schemeClr val="dk1"/>
                </a:solidFill>
                <a:latin typeface="Arial"/>
                <a:ea typeface="Arial"/>
                <a:cs typeface="Arial"/>
                <a:sym typeface="Arial"/>
              </a:rPr>
              <a:t>fringe </a:t>
            </a:r>
            <a:r>
              <a:rPr lang="en" sz="2400" b="0" i="0" u="none">
                <a:solidFill>
                  <a:schemeClr val="dk1"/>
                </a:solidFill>
                <a:latin typeface="Arial"/>
                <a:ea typeface="Arial"/>
                <a:cs typeface="Arial"/>
                <a:sym typeface="Arial"/>
              </a:rPr>
              <a:t>= Stack, i.e., put successors at front</a:t>
            </a:r>
            <a:endParaRPr/>
          </a:p>
        </p:txBody>
      </p:sp>
      <p:sp>
        <p:nvSpPr>
          <p:cNvPr id="251" name="Google Shape;251;p25"/>
          <p:cNvSpPr txBox="1"/>
          <p:nvPr/>
        </p:nvSpPr>
        <p:spPr>
          <a:xfrm>
            <a:off x="7696200" y="3352800"/>
            <a:ext cx="990600" cy="7889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25"/>
          <p:cNvSpPr txBox="1"/>
          <p:nvPr/>
        </p:nvSpPr>
        <p:spPr>
          <a:xfrm>
            <a:off x="6172200" y="3962400"/>
            <a:ext cx="175260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A;</a:t>
            </a:r>
            <a:endParaRPr sz="1400" b="0" i="0" u="none" strike="noStrike" cap="none">
              <a:solidFill>
                <a:srgbClr val="000000"/>
              </a:solidFill>
              <a:latin typeface="Arial"/>
              <a:ea typeface="Arial"/>
              <a:cs typeface="Arial"/>
              <a:sym typeface="Arial"/>
            </a:endParaRPr>
          </a:p>
        </p:txBody>
      </p:sp>
      <p:sp>
        <p:nvSpPr>
          <p:cNvPr id="253" name="Google Shape;253;p25"/>
          <p:cNvSpPr/>
          <p:nvPr/>
        </p:nvSpPr>
        <p:spPr>
          <a:xfrm>
            <a:off x="6705600" y="35052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6586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259" name="Google Shape;259;p2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a:p>
            <a:pPr marL="342900" lvl="0" indent="-342900" algn="l" rtl="0">
              <a:lnSpc>
                <a:spcPct val="100000"/>
              </a:lnSpc>
              <a:spcBef>
                <a:spcPts val="560"/>
              </a:spcBef>
              <a:spcAft>
                <a:spcPts val="0"/>
              </a:spcAft>
              <a:buClr>
                <a:schemeClr val="lt2"/>
              </a:buClr>
              <a:buSzPts val="2100"/>
              <a:buFont typeface="Noto Sans Symbols"/>
              <a:buChar char="■"/>
            </a:pPr>
            <a:r>
              <a:rPr lang="en" sz="2800" b="0" i="0" u="none">
                <a:solidFill>
                  <a:schemeClr val="accent2"/>
                </a:solidFill>
                <a:latin typeface="Arial"/>
                <a:ea typeface="Arial"/>
                <a:cs typeface="Arial"/>
                <a:sym typeface="Arial"/>
              </a:rPr>
              <a:t>Implementation</a:t>
            </a:r>
            <a:r>
              <a:rPr lang="en" sz="2800" b="0" i="0" u="none">
                <a:solidFill>
                  <a:schemeClr val="dk1"/>
                </a:solidFill>
                <a:latin typeface="Arial"/>
                <a:ea typeface="Arial"/>
                <a:cs typeface="Arial"/>
                <a:sym typeface="Arial"/>
              </a:rPr>
              <a:t>:</a:t>
            </a:r>
            <a:endParaRPr/>
          </a:p>
          <a:p>
            <a:pPr marL="742950" lvl="1" indent="-285750" algn="l" rtl="0">
              <a:lnSpc>
                <a:spcPct val="100000"/>
              </a:lnSpc>
              <a:spcBef>
                <a:spcPts val="480"/>
              </a:spcBef>
              <a:spcAft>
                <a:spcPts val="0"/>
              </a:spcAft>
              <a:buClr>
                <a:schemeClr val="accent2"/>
              </a:buClr>
              <a:buSzPts val="1920"/>
              <a:buFont typeface="Noto Sans Symbols"/>
              <a:buChar char="◻"/>
            </a:pPr>
            <a:r>
              <a:rPr lang="en" sz="2400" b="0" i="1" u="none">
                <a:solidFill>
                  <a:schemeClr val="dk1"/>
                </a:solidFill>
                <a:latin typeface="Arial"/>
                <a:ea typeface="Arial"/>
                <a:cs typeface="Arial"/>
                <a:sym typeface="Arial"/>
              </a:rPr>
              <a:t>fringe </a:t>
            </a:r>
            <a:r>
              <a:rPr lang="en" sz="2400" b="0" i="0" u="none">
                <a:solidFill>
                  <a:schemeClr val="dk1"/>
                </a:solidFill>
                <a:latin typeface="Arial"/>
                <a:ea typeface="Arial"/>
                <a:cs typeface="Arial"/>
                <a:sym typeface="Arial"/>
              </a:rPr>
              <a:t>= Stack</a:t>
            </a:r>
            <a:endParaRPr/>
          </a:p>
        </p:txBody>
      </p:sp>
      <p:pic>
        <p:nvPicPr>
          <p:cNvPr id="260" name="Google Shape;260;p26" descr="dfs-progress02c"/>
          <p:cNvPicPr preferRelativeResize="0"/>
          <p:nvPr/>
        </p:nvPicPr>
        <p:blipFill rotWithShape="1">
          <a:blip r:embed="rId3">
            <a:alphaModFix/>
          </a:blip>
          <a:srcRect/>
          <a:stretch/>
        </p:blipFill>
        <p:spPr>
          <a:xfrm>
            <a:off x="1066800" y="3505200"/>
            <a:ext cx="5181600" cy="3009900"/>
          </a:xfrm>
          <a:prstGeom prst="rect">
            <a:avLst/>
          </a:prstGeom>
          <a:noFill/>
          <a:ln>
            <a:noFill/>
          </a:ln>
        </p:spPr>
      </p:pic>
      <p:sp>
        <p:nvSpPr>
          <p:cNvPr id="261" name="Google Shape;261;p26"/>
          <p:cNvSpPr txBox="1"/>
          <p:nvPr/>
        </p:nvSpPr>
        <p:spPr>
          <a:xfrm>
            <a:off x="7543800" y="33528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26"/>
          <p:cNvSpPr txBox="1"/>
          <p:nvPr/>
        </p:nvSpPr>
        <p:spPr>
          <a:xfrm>
            <a:off x="6172200" y="4038600"/>
            <a:ext cx="1752600" cy="11922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C;</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B;</a:t>
            </a:r>
            <a:endParaRPr sz="1400" b="0" i="0" u="none" strike="noStrike" cap="none">
              <a:solidFill>
                <a:srgbClr val="000000"/>
              </a:solidFill>
              <a:latin typeface="Arial"/>
              <a:ea typeface="Arial"/>
              <a:cs typeface="Arial"/>
              <a:sym typeface="Arial"/>
            </a:endParaRPr>
          </a:p>
        </p:txBody>
      </p:sp>
      <p:sp>
        <p:nvSpPr>
          <p:cNvPr id="263" name="Google Shape;263;p26"/>
          <p:cNvSpPr txBox="1"/>
          <p:nvPr/>
        </p:nvSpPr>
        <p:spPr>
          <a:xfrm>
            <a:off x="5486400" y="3429000"/>
            <a:ext cx="990600" cy="7889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26"/>
          <p:cNvSpPr/>
          <p:nvPr/>
        </p:nvSpPr>
        <p:spPr>
          <a:xfrm>
            <a:off x="6553200" y="35814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25942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27" descr="dfs-progress03c"/>
          <p:cNvPicPr preferRelativeResize="0"/>
          <p:nvPr/>
        </p:nvPicPr>
        <p:blipFill rotWithShape="1">
          <a:blip r:embed="rId3">
            <a:alphaModFix/>
          </a:blip>
          <a:srcRect/>
          <a:stretch/>
        </p:blipFill>
        <p:spPr>
          <a:xfrm>
            <a:off x="1143000" y="3505200"/>
            <a:ext cx="5181600" cy="2971800"/>
          </a:xfrm>
          <a:prstGeom prst="rect">
            <a:avLst/>
          </a:prstGeom>
          <a:noFill/>
          <a:ln>
            <a:noFill/>
          </a:ln>
        </p:spPr>
      </p:pic>
      <p:sp>
        <p:nvSpPr>
          <p:cNvPr id="270" name="Google Shape;270;p2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271" name="Google Shape;271;p2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a:p>
            <a:pPr marL="342900" lvl="0" indent="-342900" algn="l" rtl="0">
              <a:lnSpc>
                <a:spcPct val="100000"/>
              </a:lnSpc>
              <a:spcBef>
                <a:spcPts val="560"/>
              </a:spcBef>
              <a:spcAft>
                <a:spcPts val="0"/>
              </a:spcAft>
              <a:buClr>
                <a:schemeClr val="lt2"/>
              </a:buClr>
              <a:buSzPts val="2100"/>
              <a:buFont typeface="Noto Sans Symbols"/>
              <a:buChar char="■"/>
            </a:pPr>
            <a:r>
              <a:rPr lang="en" sz="2800" b="0" i="0" u="none">
                <a:solidFill>
                  <a:schemeClr val="accent2"/>
                </a:solidFill>
                <a:latin typeface="Arial"/>
                <a:ea typeface="Arial"/>
                <a:cs typeface="Arial"/>
                <a:sym typeface="Arial"/>
              </a:rPr>
              <a:t>Implementation</a:t>
            </a:r>
            <a:r>
              <a:rPr lang="en" sz="2800" b="0" i="0" u="none">
                <a:solidFill>
                  <a:schemeClr val="dk1"/>
                </a:solidFill>
                <a:latin typeface="Arial"/>
                <a:ea typeface="Arial"/>
                <a:cs typeface="Arial"/>
                <a:sym typeface="Arial"/>
              </a:rPr>
              <a:t>:</a:t>
            </a:r>
            <a:endParaRPr/>
          </a:p>
          <a:p>
            <a:pPr marL="742950" lvl="1" indent="-285750" algn="l" rtl="0">
              <a:lnSpc>
                <a:spcPct val="100000"/>
              </a:lnSpc>
              <a:spcBef>
                <a:spcPts val="480"/>
              </a:spcBef>
              <a:spcAft>
                <a:spcPts val="0"/>
              </a:spcAft>
              <a:buClr>
                <a:schemeClr val="accent2"/>
              </a:buClr>
              <a:buSzPts val="1920"/>
              <a:buFont typeface="Noto Sans Symbols"/>
              <a:buChar char="◻"/>
            </a:pPr>
            <a:r>
              <a:rPr lang="en" sz="2400" b="0" i="1" u="none">
                <a:solidFill>
                  <a:schemeClr val="dk1"/>
                </a:solidFill>
                <a:latin typeface="Arial"/>
                <a:ea typeface="Arial"/>
                <a:cs typeface="Arial"/>
                <a:sym typeface="Arial"/>
              </a:rPr>
              <a:t>fringe </a:t>
            </a:r>
            <a:r>
              <a:rPr lang="en" sz="2400" b="0" i="0" u="none">
                <a:solidFill>
                  <a:schemeClr val="dk1"/>
                </a:solidFill>
                <a:latin typeface="Arial"/>
                <a:ea typeface="Arial"/>
                <a:cs typeface="Arial"/>
                <a:sym typeface="Arial"/>
              </a:rPr>
              <a:t>= STACK</a:t>
            </a:r>
            <a:endParaRPr/>
          </a:p>
        </p:txBody>
      </p:sp>
      <p:sp>
        <p:nvSpPr>
          <p:cNvPr id="272" name="Google Shape;272;p27"/>
          <p:cNvSpPr txBox="1"/>
          <p:nvPr/>
        </p:nvSpPr>
        <p:spPr>
          <a:xfrm>
            <a:off x="77724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 name="Google Shape;273;p27"/>
          <p:cNvSpPr txBox="1"/>
          <p:nvPr/>
        </p:nvSpPr>
        <p:spPr>
          <a:xfrm>
            <a:off x="6324600" y="3962400"/>
            <a:ext cx="1752600" cy="11922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B;</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D;</a:t>
            </a:r>
            <a:endParaRPr sz="1400" b="0" i="0" u="none" strike="noStrike" cap="none">
              <a:solidFill>
                <a:srgbClr val="000000"/>
              </a:solidFill>
              <a:latin typeface="Arial"/>
              <a:ea typeface="Arial"/>
              <a:cs typeface="Arial"/>
              <a:sym typeface="Arial"/>
            </a:endParaRPr>
          </a:p>
        </p:txBody>
      </p:sp>
      <p:sp>
        <p:nvSpPr>
          <p:cNvPr id="274" name="Google Shape;274;p27"/>
          <p:cNvSpPr txBox="1"/>
          <p:nvPr/>
        </p:nvSpPr>
        <p:spPr>
          <a:xfrm>
            <a:off x="5638800" y="27432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Google Shape;275;p27"/>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0900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28" descr="dfs-progress04c"/>
          <p:cNvPicPr preferRelativeResize="0"/>
          <p:nvPr/>
        </p:nvPicPr>
        <p:blipFill rotWithShape="1">
          <a:blip r:embed="rId3">
            <a:alphaModFix/>
          </a:blip>
          <a:srcRect/>
          <a:stretch/>
        </p:blipFill>
        <p:spPr>
          <a:xfrm>
            <a:off x="838200" y="3505200"/>
            <a:ext cx="5181600" cy="2913062"/>
          </a:xfrm>
          <a:prstGeom prst="rect">
            <a:avLst/>
          </a:prstGeom>
          <a:noFill/>
          <a:ln>
            <a:noFill/>
          </a:ln>
        </p:spPr>
      </p:pic>
      <p:sp>
        <p:nvSpPr>
          <p:cNvPr id="281" name="Google Shape;281;p2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282" name="Google Shape;282;p2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p:txBody>
      </p:sp>
      <p:sp>
        <p:nvSpPr>
          <p:cNvPr id="283" name="Google Shape;283;p28"/>
          <p:cNvSpPr txBox="1"/>
          <p:nvPr/>
        </p:nvSpPr>
        <p:spPr>
          <a:xfrm>
            <a:off x="7772400" y="2743200"/>
            <a:ext cx="990600" cy="20272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H</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 name="Google Shape;284;p28"/>
          <p:cNvSpPr txBox="1"/>
          <p:nvPr/>
        </p:nvSpPr>
        <p:spPr>
          <a:xfrm>
            <a:off x="6324600" y="3962400"/>
            <a:ext cx="1752600" cy="11922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H;</a:t>
            </a:r>
            <a:endParaRPr sz="1400" b="0" i="0" u="none" strike="noStrike" cap="none">
              <a:solidFill>
                <a:srgbClr val="000000"/>
              </a:solidFill>
              <a:latin typeface="Arial"/>
              <a:ea typeface="Arial"/>
              <a:cs typeface="Arial"/>
              <a:sym typeface="Arial"/>
            </a:endParaRPr>
          </a:p>
        </p:txBody>
      </p:sp>
      <p:sp>
        <p:nvSpPr>
          <p:cNvPr id="285" name="Google Shape;285;p28"/>
          <p:cNvSpPr txBox="1"/>
          <p:nvPr/>
        </p:nvSpPr>
        <p:spPr>
          <a:xfrm>
            <a:off x="56388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 name="Google Shape;286;p28"/>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40853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29" descr="dfs-progress05c"/>
          <p:cNvPicPr preferRelativeResize="0"/>
          <p:nvPr/>
        </p:nvPicPr>
        <p:blipFill rotWithShape="1">
          <a:blip r:embed="rId3">
            <a:alphaModFix/>
          </a:blip>
          <a:srcRect/>
          <a:stretch/>
        </p:blipFill>
        <p:spPr>
          <a:xfrm>
            <a:off x="685800" y="3048000"/>
            <a:ext cx="5181600" cy="3011487"/>
          </a:xfrm>
          <a:prstGeom prst="rect">
            <a:avLst/>
          </a:prstGeom>
          <a:noFill/>
          <a:ln>
            <a:noFill/>
          </a:ln>
        </p:spPr>
      </p:pic>
      <p:sp>
        <p:nvSpPr>
          <p:cNvPr id="292" name="Google Shape;292;p2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293" name="Google Shape;293;p29"/>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p:txBody>
      </p:sp>
      <p:sp>
        <p:nvSpPr>
          <p:cNvPr id="294" name="Google Shape;294;p29"/>
          <p:cNvSpPr txBox="1"/>
          <p:nvPr/>
        </p:nvSpPr>
        <p:spPr>
          <a:xfrm>
            <a:off x="77724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29"/>
          <p:cNvSpPr txBox="1"/>
          <p:nvPr/>
        </p:nvSpPr>
        <p:spPr>
          <a:xfrm>
            <a:off x="6324600" y="3505200"/>
            <a:ext cx="175260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H;</a:t>
            </a:r>
            <a:endParaRPr sz="1400" b="0" i="0" u="none" strike="noStrike" cap="none">
              <a:solidFill>
                <a:srgbClr val="000000"/>
              </a:solidFill>
              <a:latin typeface="Arial"/>
              <a:ea typeface="Arial"/>
              <a:cs typeface="Arial"/>
              <a:sym typeface="Arial"/>
            </a:endParaRPr>
          </a:p>
        </p:txBody>
      </p:sp>
      <p:sp>
        <p:nvSpPr>
          <p:cNvPr id="296" name="Google Shape;296;p29"/>
          <p:cNvSpPr txBox="1"/>
          <p:nvPr/>
        </p:nvSpPr>
        <p:spPr>
          <a:xfrm>
            <a:off x="5638800" y="2743200"/>
            <a:ext cx="990600" cy="1612900"/>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H</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29"/>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83912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303" name="Google Shape;303;p3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p:txBody>
      </p:sp>
      <p:pic>
        <p:nvPicPr>
          <p:cNvPr id="304" name="Google Shape;304;p30" descr="dfs-progress06c"/>
          <p:cNvPicPr preferRelativeResize="0"/>
          <p:nvPr/>
        </p:nvPicPr>
        <p:blipFill rotWithShape="1">
          <a:blip r:embed="rId3">
            <a:alphaModFix/>
          </a:blip>
          <a:srcRect/>
          <a:stretch/>
        </p:blipFill>
        <p:spPr>
          <a:xfrm>
            <a:off x="457200" y="3276600"/>
            <a:ext cx="5181600" cy="3027362"/>
          </a:xfrm>
          <a:prstGeom prst="rect">
            <a:avLst/>
          </a:prstGeom>
          <a:noFill/>
          <a:ln>
            <a:noFill/>
          </a:ln>
        </p:spPr>
      </p:pic>
      <p:sp>
        <p:nvSpPr>
          <p:cNvPr id="305" name="Google Shape;305;p30"/>
          <p:cNvSpPr txBox="1"/>
          <p:nvPr/>
        </p:nvSpPr>
        <p:spPr>
          <a:xfrm>
            <a:off x="7772400" y="27432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 name="Google Shape;306;p30"/>
          <p:cNvSpPr txBox="1"/>
          <p:nvPr/>
        </p:nvSpPr>
        <p:spPr>
          <a:xfrm>
            <a:off x="6324600" y="3505200"/>
            <a:ext cx="175260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I;</a:t>
            </a:r>
            <a:endParaRPr sz="1400" b="0" i="0" u="none" strike="noStrike" cap="none">
              <a:solidFill>
                <a:srgbClr val="000000"/>
              </a:solidFill>
              <a:latin typeface="Arial"/>
              <a:ea typeface="Arial"/>
              <a:cs typeface="Arial"/>
              <a:sym typeface="Arial"/>
            </a:endParaRPr>
          </a:p>
        </p:txBody>
      </p:sp>
      <p:sp>
        <p:nvSpPr>
          <p:cNvPr id="307" name="Google Shape;307;p30"/>
          <p:cNvSpPr txBox="1"/>
          <p:nvPr/>
        </p:nvSpPr>
        <p:spPr>
          <a:xfrm>
            <a:off x="5638800" y="2743200"/>
            <a:ext cx="990600" cy="1338262"/>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 name="Google Shape;308;p30"/>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3957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314" name="Google Shape;314;p3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p:txBody>
      </p:sp>
      <p:pic>
        <p:nvPicPr>
          <p:cNvPr id="315" name="Google Shape;315;p31" descr="dfs-progress07c"/>
          <p:cNvPicPr preferRelativeResize="0"/>
          <p:nvPr/>
        </p:nvPicPr>
        <p:blipFill rotWithShape="1">
          <a:blip r:embed="rId3">
            <a:alphaModFix/>
          </a:blip>
          <a:srcRect/>
          <a:stretch/>
        </p:blipFill>
        <p:spPr>
          <a:xfrm>
            <a:off x="533400" y="3124200"/>
            <a:ext cx="5181600" cy="3009900"/>
          </a:xfrm>
          <a:prstGeom prst="rect">
            <a:avLst/>
          </a:prstGeom>
          <a:noFill/>
          <a:ln>
            <a:noFill/>
          </a:ln>
        </p:spPr>
      </p:pic>
      <p:sp>
        <p:nvSpPr>
          <p:cNvPr id="316" name="Google Shape;316;p31"/>
          <p:cNvSpPr txBox="1"/>
          <p:nvPr/>
        </p:nvSpPr>
        <p:spPr>
          <a:xfrm>
            <a:off x="77724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J</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31"/>
          <p:cNvSpPr txBox="1"/>
          <p:nvPr/>
        </p:nvSpPr>
        <p:spPr>
          <a:xfrm>
            <a:off x="6324600" y="3505200"/>
            <a:ext cx="1752600" cy="11922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J</a:t>
            </a:r>
            <a:endParaRPr sz="1400" b="0" i="0" u="none" strike="noStrike" cap="none">
              <a:solidFill>
                <a:srgbClr val="000000"/>
              </a:solidFill>
              <a:latin typeface="Arial"/>
              <a:ea typeface="Arial"/>
              <a:cs typeface="Arial"/>
              <a:sym typeface="Arial"/>
            </a:endParaRPr>
          </a:p>
        </p:txBody>
      </p:sp>
      <p:sp>
        <p:nvSpPr>
          <p:cNvPr id="318" name="Google Shape;318;p31"/>
          <p:cNvSpPr txBox="1"/>
          <p:nvPr/>
        </p:nvSpPr>
        <p:spPr>
          <a:xfrm>
            <a:off x="5638800" y="2743200"/>
            <a:ext cx="990600" cy="1063625"/>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 name="Google Shape;319;p31"/>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59242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325" name="Google Shape;325;p3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p:txBody>
      </p:sp>
      <p:pic>
        <p:nvPicPr>
          <p:cNvPr id="326" name="Google Shape;326;p32" descr="dfs-progress08c"/>
          <p:cNvPicPr preferRelativeResize="0"/>
          <p:nvPr/>
        </p:nvPicPr>
        <p:blipFill rotWithShape="1">
          <a:blip r:embed="rId3">
            <a:alphaModFix/>
          </a:blip>
          <a:srcRect/>
          <a:stretch/>
        </p:blipFill>
        <p:spPr>
          <a:xfrm>
            <a:off x="838200" y="3581400"/>
            <a:ext cx="5181600" cy="3009900"/>
          </a:xfrm>
          <a:prstGeom prst="rect">
            <a:avLst/>
          </a:prstGeom>
          <a:noFill/>
          <a:ln>
            <a:noFill/>
          </a:ln>
        </p:spPr>
      </p:pic>
      <p:sp>
        <p:nvSpPr>
          <p:cNvPr id="327" name="Google Shape;327;p32"/>
          <p:cNvSpPr txBox="1"/>
          <p:nvPr/>
        </p:nvSpPr>
        <p:spPr>
          <a:xfrm>
            <a:off x="7772400" y="27432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 name="Google Shape;328;p32"/>
          <p:cNvSpPr txBox="1"/>
          <p:nvPr/>
        </p:nvSpPr>
        <p:spPr>
          <a:xfrm>
            <a:off x="6324600" y="3505200"/>
            <a:ext cx="175260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J;</a:t>
            </a:r>
            <a:endParaRPr sz="1400" b="0" i="0" u="none" strike="noStrike" cap="none">
              <a:solidFill>
                <a:srgbClr val="000000"/>
              </a:solidFill>
              <a:latin typeface="Arial"/>
              <a:ea typeface="Arial"/>
              <a:cs typeface="Arial"/>
              <a:sym typeface="Arial"/>
            </a:endParaRPr>
          </a:p>
        </p:txBody>
      </p:sp>
      <p:sp>
        <p:nvSpPr>
          <p:cNvPr id="329" name="Google Shape;329;p32"/>
          <p:cNvSpPr txBox="1"/>
          <p:nvPr/>
        </p:nvSpPr>
        <p:spPr>
          <a:xfrm>
            <a:off x="5638800" y="2743200"/>
            <a:ext cx="990600" cy="16144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J</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 name="Google Shape;330;p32"/>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513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336" name="Google Shape;336;p3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p:txBody>
      </p:sp>
      <p:pic>
        <p:nvPicPr>
          <p:cNvPr id="337" name="Google Shape;337;p33" descr="dfs-progress09c"/>
          <p:cNvPicPr preferRelativeResize="0"/>
          <p:nvPr/>
        </p:nvPicPr>
        <p:blipFill rotWithShape="1">
          <a:blip r:embed="rId3">
            <a:alphaModFix/>
          </a:blip>
          <a:srcRect/>
          <a:stretch/>
        </p:blipFill>
        <p:spPr>
          <a:xfrm>
            <a:off x="533400" y="3505200"/>
            <a:ext cx="5181600" cy="3027362"/>
          </a:xfrm>
          <a:prstGeom prst="rect">
            <a:avLst/>
          </a:prstGeom>
          <a:noFill/>
          <a:ln>
            <a:noFill/>
          </a:ln>
        </p:spPr>
      </p:pic>
      <p:sp>
        <p:nvSpPr>
          <p:cNvPr id="338" name="Google Shape;338;p33"/>
          <p:cNvSpPr txBox="1"/>
          <p:nvPr/>
        </p:nvSpPr>
        <p:spPr>
          <a:xfrm>
            <a:off x="7772400" y="2743200"/>
            <a:ext cx="990600" cy="78898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 name="Google Shape;339;p33"/>
          <p:cNvSpPr txBox="1"/>
          <p:nvPr/>
        </p:nvSpPr>
        <p:spPr>
          <a:xfrm>
            <a:off x="6324600" y="3505200"/>
            <a:ext cx="175260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K;</a:t>
            </a:r>
            <a:endParaRPr sz="1400" b="0" i="0" u="none" strike="noStrike" cap="none">
              <a:solidFill>
                <a:srgbClr val="000000"/>
              </a:solidFill>
              <a:latin typeface="Arial"/>
              <a:ea typeface="Arial"/>
              <a:cs typeface="Arial"/>
              <a:sym typeface="Arial"/>
            </a:endParaRPr>
          </a:p>
        </p:txBody>
      </p:sp>
      <p:sp>
        <p:nvSpPr>
          <p:cNvPr id="340" name="Google Shape;340;p33"/>
          <p:cNvSpPr txBox="1"/>
          <p:nvPr/>
        </p:nvSpPr>
        <p:spPr>
          <a:xfrm>
            <a:off x="5638800" y="2743200"/>
            <a:ext cx="990600" cy="120173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 name="Google Shape;341;p33"/>
          <p:cNvSpPr/>
          <p:nvPr/>
        </p:nvSpPr>
        <p:spPr>
          <a:xfrm>
            <a:off x="6781800" y="3048000"/>
            <a:ext cx="838200" cy="38100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9515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347" name="Google Shape;347;p3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p:txBody>
      </p:sp>
      <p:pic>
        <p:nvPicPr>
          <p:cNvPr id="348" name="Google Shape;348;p34" descr="dfs-progress10c"/>
          <p:cNvPicPr preferRelativeResize="0"/>
          <p:nvPr/>
        </p:nvPicPr>
        <p:blipFill rotWithShape="1">
          <a:blip r:embed="rId3">
            <a:alphaModFix/>
          </a:blip>
          <a:srcRect/>
          <a:stretch/>
        </p:blipFill>
        <p:spPr>
          <a:xfrm>
            <a:off x="381000" y="3505200"/>
            <a:ext cx="5181600" cy="3009900"/>
          </a:xfrm>
          <a:prstGeom prst="rect">
            <a:avLst/>
          </a:prstGeom>
          <a:noFill/>
          <a:ln>
            <a:noFill/>
          </a:ln>
        </p:spPr>
      </p:pic>
      <p:grpSp>
        <p:nvGrpSpPr>
          <p:cNvPr id="349" name="Google Shape;349;p34"/>
          <p:cNvGrpSpPr/>
          <p:nvPr/>
        </p:nvGrpSpPr>
        <p:grpSpPr>
          <a:xfrm>
            <a:off x="5638800" y="2743200"/>
            <a:ext cx="3124200" cy="1954212"/>
            <a:chOff x="3552" y="1728"/>
            <a:chExt cx="1968" cy="1231"/>
          </a:xfrm>
        </p:grpSpPr>
        <p:sp>
          <p:nvSpPr>
            <p:cNvPr id="350" name="Google Shape;350;p34"/>
            <p:cNvSpPr txBox="1"/>
            <p:nvPr/>
          </p:nvSpPr>
          <p:spPr>
            <a:xfrm>
              <a:off x="4896" y="1728"/>
              <a:ext cx="624" cy="75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 name="Google Shape;351;p34"/>
            <p:cNvSpPr txBox="1"/>
            <p:nvPr/>
          </p:nvSpPr>
          <p:spPr>
            <a:xfrm>
              <a:off x="3984" y="2208"/>
              <a:ext cx="1104" cy="75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C;</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F;</a:t>
              </a:r>
              <a:endParaRPr sz="1400" b="0" i="0" u="none" strike="noStrike" cap="none">
                <a:solidFill>
                  <a:srgbClr val="000000"/>
                </a:solidFill>
                <a:latin typeface="Arial"/>
                <a:ea typeface="Arial"/>
                <a:cs typeface="Arial"/>
                <a:sym typeface="Arial"/>
              </a:endParaRPr>
            </a:p>
          </p:txBody>
        </p:sp>
        <p:sp>
          <p:nvSpPr>
            <p:cNvPr id="352" name="Google Shape;352;p34"/>
            <p:cNvSpPr txBox="1"/>
            <p:nvPr/>
          </p:nvSpPr>
          <p:spPr>
            <a:xfrm>
              <a:off x="3552" y="1728"/>
              <a:ext cx="624" cy="49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34"/>
            <p:cNvSpPr/>
            <p:nvPr/>
          </p:nvSpPr>
          <p:spPr>
            <a:xfrm>
              <a:off x="4272" y="1920"/>
              <a:ext cx="528" cy="24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84916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2</a:t>
            </a:r>
            <a:endParaRPr sz="1200" b="0" i="0" u="none" strike="noStrike" cap="none">
              <a:solidFill>
                <a:schemeClr val="dk1"/>
              </a:solidFill>
              <a:latin typeface="Times New Roman"/>
              <a:ea typeface="Times New Roman"/>
              <a:cs typeface="Times New Roman"/>
              <a:sym typeface="Times New Roman"/>
            </a:endParaRPr>
          </a:p>
        </p:txBody>
      </p:sp>
      <p:sp>
        <p:nvSpPr>
          <p:cNvPr id="56" name="Google Shape;56;p8"/>
          <p:cNvSpPr txBox="1">
            <a:spLocks noGrp="1"/>
          </p:cNvSpPr>
          <p:nvPr>
            <p:ph type="title"/>
          </p:nvPr>
        </p:nvSpPr>
        <p:spPr>
          <a:xfrm>
            <a:off x="2929272" y="235276"/>
            <a:ext cx="2038350"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a:solidFill>
                  <a:srgbClr val="660033"/>
                </a:solidFill>
              </a:rPr>
              <a:t>Introduction</a:t>
            </a:r>
            <a:endParaRPr sz="3200" dirty="0"/>
          </a:p>
        </p:txBody>
      </p:sp>
      <p:sp>
        <p:nvSpPr>
          <p:cNvPr id="57" name="Google Shape;57;p8"/>
          <p:cNvSpPr txBox="1"/>
          <p:nvPr/>
        </p:nvSpPr>
        <p:spPr>
          <a:xfrm>
            <a:off x="112268" y="1116355"/>
            <a:ext cx="8651240" cy="3836035"/>
          </a:xfrm>
          <a:prstGeom prst="rect">
            <a:avLst/>
          </a:prstGeom>
          <a:noFill/>
          <a:ln>
            <a:noFill/>
          </a:ln>
        </p:spPr>
        <p:txBody>
          <a:bodyPr spcFirstLastPara="1" wrap="square" lIns="0" tIns="100325" rIns="0" bIns="0" anchor="t" anchorCtr="0">
            <a:spAutoFit/>
          </a:bodyPr>
          <a:lstStyle/>
          <a:p>
            <a:pPr marL="340360" marR="0" lvl="0" indent="-327660" algn="just" rtl="0">
              <a:lnSpc>
                <a:spcPct val="100000"/>
              </a:lnSpc>
              <a:spcBef>
                <a:spcPts val="0"/>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Simple-reflex agents directly maps states to actions.</a:t>
            </a:r>
            <a:endParaRPr sz="2800" b="0" i="0" u="none" strike="noStrike" cap="none">
              <a:solidFill>
                <a:schemeClr val="dk1"/>
              </a:solidFill>
              <a:latin typeface="Times New Roman"/>
              <a:ea typeface="Times New Roman"/>
              <a:cs typeface="Times New Roman"/>
              <a:sym typeface="Times New Roman"/>
            </a:endParaRPr>
          </a:p>
          <a:p>
            <a:pPr marL="340360" marR="6985" lvl="0" indent="-327660" algn="just" rtl="0">
              <a:lnSpc>
                <a:spcPct val="82000"/>
              </a:lnSpc>
              <a:spcBef>
                <a:spcPts val="130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Therefore, they cannot operate well in environments  where the mapping is too large to store or takes too much  to learn</a:t>
            </a:r>
            <a:endParaRPr sz="2800" b="0" i="0" u="none" strike="noStrike" cap="none">
              <a:solidFill>
                <a:schemeClr val="dk1"/>
              </a:solidFill>
              <a:latin typeface="Times New Roman"/>
              <a:ea typeface="Times New Roman"/>
              <a:cs typeface="Times New Roman"/>
              <a:sym typeface="Times New Roman"/>
            </a:endParaRPr>
          </a:p>
          <a:p>
            <a:pPr marL="340360" marR="5080" lvl="0" indent="-327660" algn="just" rtl="0">
              <a:lnSpc>
                <a:spcPct val="98571"/>
              </a:lnSpc>
              <a:spcBef>
                <a:spcPts val="128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Goal-based agents can succeed by considering future  actions and desirability of their outcomes</a:t>
            </a:r>
            <a:endParaRPr sz="2800" b="0" i="0" u="none" strike="noStrike" cap="none">
              <a:solidFill>
                <a:schemeClr val="dk1"/>
              </a:solidFill>
              <a:latin typeface="Times New Roman"/>
              <a:ea typeface="Times New Roman"/>
              <a:cs typeface="Times New Roman"/>
              <a:sym typeface="Times New Roman"/>
            </a:endParaRPr>
          </a:p>
          <a:p>
            <a:pPr marL="340360" marR="5080" lvl="0" indent="-327660" algn="just" rtl="0">
              <a:lnSpc>
                <a:spcPct val="82200"/>
              </a:lnSpc>
              <a:spcBef>
                <a:spcPts val="129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Problem solving agent is a goal-based agent that decides  what to do by finding sequences of actions that lead to  desirable states</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359" name="Google Shape;359;p3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p:txBody>
      </p:sp>
      <p:pic>
        <p:nvPicPr>
          <p:cNvPr id="360" name="Google Shape;360;p35" descr="dfs-progress11c"/>
          <p:cNvPicPr preferRelativeResize="0"/>
          <p:nvPr/>
        </p:nvPicPr>
        <p:blipFill rotWithShape="1">
          <a:blip r:embed="rId3">
            <a:alphaModFix/>
          </a:blip>
          <a:srcRect/>
          <a:stretch/>
        </p:blipFill>
        <p:spPr>
          <a:xfrm>
            <a:off x="457200" y="3505200"/>
            <a:ext cx="5181600" cy="3009900"/>
          </a:xfrm>
          <a:prstGeom prst="rect">
            <a:avLst/>
          </a:prstGeom>
          <a:noFill/>
          <a:ln>
            <a:noFill/>
          </a:ln>
        </p:spPr>
      </p:pic>
      <p:grpSp>
        <p:nvGrpSpPr>
          <p:cNvPr id="361" name="Google Shape;361;p35"/>
          <p:cNvGrpSpPr/>
          <p:nvPr/>
        </p:nvGrpSpPr>
        <p:grpSpPr>
          <a:xfrm>
            <a:off x="5638800" y="2743200"/>
            <a:ext cx="3124200" cy="1954212"/>
            <a:chOff x="3552" y="1728"/>
            <a:chExt cx="1968" cy="1231"/>
          </a:xfrm>
        </p:grpSpPr>
        <p:sp>
          <p:nvSpPr>
            <p:cNvPr id="362" name="Google Shape;362;p35"/>
            <p:cNvSpPr txBox="1"/>
            <p:nvPr/>
          </p:nvSpPr>
          <p:spPr>
            <a:xfrm>
              <a:off x="4896" y="1728"/>
              <a:ext cx="624" cy="101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 name="Google Shape;363;p35"/>
            <p:cNvSpPr txBox="1"/>
            <p:nvPr/>
          </p:nvSpPr>
          <p:spPr>
            <a:xfrm>
              <a:off x="3984" y="2208"/>
              <a:ext cx="1104" cy="75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push L;</a:t>
              </a:r>
              <a:endParaRPr sz="1400" b="0" i="0" u="none" strike="noStrike" cap="none">
                <a:solidFill>
                  <a:srgbClr val="000000"/>
                </a:solidFill>
                <a:latin typeface="Arial"/>
                <a:ea typeface="Arial"/>
                <a:cs typeface="Arial"/>
                <a:sym typeface="Arial"/>
              </a:endParaRPr>
            </a:p>
          </p:txBody>
        </p:sp>
        <p:sp>
          <p:nvSpPr>
            <p:cNvPr id="364" name="Google Shape;364;p35"/>
            <p:cNvSpPr txBox="1"/>
            <p:nvPr/>
          </p:nvSpPr>
          <p:spPr>
            <a:xfrm>
              <a:off x="3552" y="1728"/>
              <a:ext cx="624" cy="75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 name="Google Shape;365;p35"/>
            <p:cNvSpPr/>
            <p:nvPr/>
          </p:nvSpPr>
          <p:spPr>
            <a:xfrm>
              <a:off x="4272" y="1920"/>
              <a:ext cx="528" cy="24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685059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a:t>
            </a:r>
            <a:endParaRPr/>
          </a:p>
        </p:txBody>
      </p:sp>
      <p:sp>
        <p:nvSpPr>
          <p:cNvPr id="371" name="Google Shape;371;p3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none">
                <a:solidFill>
                  <a:schemeClr val="dk1"/>
                </a:solidFill>
                <a:latin typeface="Arial"/>
                <a:ea typeface="Arial"/>
                <a:cs typeface="Arial"/>
                <a:sym typeface="Arial"/>
              </a:rPr>
              <a:t>Expand deepest unexpanded node</a:t>
            </a:r>
            <a:endParaRPr/>
          </a:p>
        </p:txBody>
      </p:sp>
      <p:pic>
        <p:nvPicPr>
          <p:cNvPr id="372" name="Google Shape;372;p36" descr="dfs-progress12c"/>
          <p:cNvPicPr preferRelativeResize="0"/>
          <p:nvPr/>
        </p:nvPicPr>
        <p:blipFill rotWithShape="1">
          <a:blip r:embed="rId3">
            <a:alphaModFix/>
          </a:blip>
          <a:srcRect/>
          <a:stretch/>
        </p:blipFill>
        <p:spPr>
          <a:xfrm>
            <a:off x="838200" y="3429000"/>
            <a:ext cx="5181600" cy="3027362"/>
          </a:xfrm>
          <a:prstGeom prst="rect">
            <a:avLst/>
          </a:prstGeom>
          <a:noFill/>
          <a:ln>
            <a:noFill/>
          </a:ln>
        </p:spPr>
      </p:pic>
      <p:grpSp>
        <p:nvGrpSpPr>
          <p:cNvPr id="373" name="Google Shape;373;p36"/>
          <p:cNvGrpSpPr/>
          <p:nvPr/>
        </p:nvGrpSpPr>
        <p:grpSpPr>
          <a:xfrm>
            <a:off x="5638800" y="2743200"/>
            <a:ext cx="3124200" cy="1614487"/>
            <a:chOff x="3552" y="1728"/>
            <a:chExt cx="1968" cy="1017"/>
          </a:xfrm>
        </p:grpSpPr>
        <p:sp>
          <p:nvSpPr>
            <p:cNvPr id="374" name="Google Shape;374;p36"/>
            <p:cNvSpPr txBox="1"/>
            <p:nvPr/>
          </p:nvSpPr>
          <p:spPr>
            <a:xfrm>
              <a:off x="4896" y="1728"/>
              <a:ext cx="624" cy="75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 name="Google Shape;375;p36"/>
            <p:cNvSpPr txBox="1"/>
            <p:nvPr/>
          </p:nvSpPr>
          <p:spPr>
            <a:xfrm>
              <a:off x="3984" y="2208"/>
              <a:ext cx="1104"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pop L;</a:t>
              </a:r>
              <a:endParaRPr sz="1400" b="0" i="0" u="none" strike="noStrike" cap="none">
                <a:solidFill>
                  <a:srgbClr val="000000"/>
                </a:solidFill>
                <a:latin typeface="Arial"/>
                <a:ea typeface="Arial"/>
                <a:cs typeface="Arial"/>
                <a:sym typeface="Arial"/>
              </a:endParaRPr>
            </a:p>
          </p:txBody>
        </p:sp>
        <p:sp>
          <p:nvSpPr>
            <p:cNvPr id="376" name="Google Shape;376;p36"/>
            <p:cNvSpPr txBox="1"/>
            <p:nvPr/>
          </p:nvSpPr>
          <p:spPr>
            <a:xfrm>
              <a:off x="3552" y="1728"/>
              <a:ext cx="624" cy="1017"/>
            </a:xfrm>
            <a:prstGeom prst="rect">
              <a:avLst/>
            </a:prstGeom>
            <a:solidFill>
              <a:srgbClr val="CCFFCC">
                <a:alpha val="50196"/>
              </a:srgbClr>
            </a:solidFill>
            <a:ln w="9525" cap="flat" cmpd="sng">
              <a:solidFill>
                <a:srgbClr val="CCFF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9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 name="Google Shape;377;p36"/>
            <p:cNvSpPr/>
            <p:nvPr/>
          </p:nvSpPr>
          <p:spPr>
            <a:xfrm>
              <a:off x="4272" y="1920"/>
              <a:ext cx="528" cy="240"/>
            </a:xfrm>
            <a:prstGeom prst="rightArrow">
              <a:avLst>
                <a:gd name="adj1" fmla="val 50000"/>
                <a:gd name="adj2" fmla="val 50000"/>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097866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000"/>
              <a:buFont typeface="Arial"/>
              <a:buNone/>
            </a:pPr>
            <a:r>
              <a:rPr lang="en" sz="4000" b="0" i="0" u="none">
                <a:solidFill>
                  <a:schemeClr val="dk1"/>
                </a:solidFill>
                <a:latin typeface="Arial"/>
                <a:ea typeface="Arial"/>
                <a:cs typeface="Arial"/>
                <a:sym typeface="Arial"/>
              </a:rPr>
              <a:t>Properties of depth-first search</a:t>
            </a:r>
            <a:endParaRPr/>
          </a:p>
        </p:txBody>
      </p:sp>
      <p:sp>
        <p:nvSpPr>
          <p:cNvPr id="383" name="Google Shape;383;p3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 sz="2800" b="0" i="0" u="sng">
                <a:solidFill>
                  <a:srgbClr val="CC0099"/>
                </a:solidFill>
                <a:latin typeface="Arial"/>
                <a:ea typeface="Arial"/>
                <a:cs typeface="Arial"/>
                <a:sym typeface="Arial"/>
              </a:rPr>
              <a:t>Complete?</a:t>
            </a:r>
            <a:r>
              <a:rPr lang="en" sz="2800" b="0" i="0" u="none">
                <a:solidFill>
                  <a:schemeClr val="dk1"/>
                </a:solidFill>
                <a:latin typeface="Arial"/>
                <a:ea typeface="Arial"/>
                <a:cs typeface="Arial"/>
                <a:sym typeface="Arial"/>
              </a:rPr>
              <a:t> No: fails in infinite-depth spaces, spaces with loops</a:t>
            </a:r>
            <a:endParaRPr/>
          </a:p>
          <a:p>
            <a:pPr marL="742950" lvl="1" indent="-285750" algn="l" rtl="0">
              <a:lnSpc>
                <a:spcPct val="100000"/>
              </a:lnSpc>
              <a:spcBef>
                <a:spcPts val="480"/>
              </a:spcBef>
              <a:spcAft>
                <a:spcPts val="0"/>
              </a:spcAft>
              <a:buClr>
                <a:schemeClr val="accent2"/>
              </a:buClr>
              <a:buSzPts val="1920"/>
              <a:buFont typeface="Noto Sans Symbols"/>
              <a:buChar char="◻"/>
            </a:pPr>
            <a:r>
              <a:rPr lang="en" sz="2400" b="0" i="0" u="none">
                <a:solidFill>
                  <a:schemeClr val="dk1"/>
                </a:solidFill>
                <a:latin typeface="Arial"/>
                <a:ea typeface="Arial"/>
                <a:cs typeface="Arial"/>
                <a:sym typeface="Arial"/>
              </a:rPr>
              <a:t>Modify to avoid repeated states along path🡪 complete in finite spaces</a:t>
            </a:r>
            <a:r>
              <a:rPr lang="en-US" sz="2400" b="0" i="0" u="none">
                <a:solidFill>
                  <a:schemeClr val="dk1"/>
                </a:solidFill>
                <a:latin typeface="Arial"/>
                <a:ea typeface="Arial"/>
                <a:cs typeface="Arial"/>
                <a:sym typeface="Arial"/>
              </a:rPr>
              <a:t/>
            </a:r>
            <a:br>
              <a:rPr lang="en-US" sz="2400" b="0" i="0" u="none">
                <a:solidFill>
                  <a:schemeClr val="dk1"/>
                </a:solidFill>
                <a:latin typeface="Arial"/>
                <a:ea typeface="Arial"/>
                <a:cs typeface="Arial"/>
                <a:sym typeface="Arial"/>
              </a:rPr>
            </a:br>
            <a:endParaRPr/>
          </a:p>
          <a:p>
            <a:pPr marL="342900" lvl="0" indent="-342900" algn="l" rtl="0">
              <a:lnSpc>
                <a:spcPct val="100000"/>
              </a:lnSpc>
              <a:spcBef>
                <a:spcPts val="560"/>
              </a:spcBef>
              <a:spcAft>
                <a:spcPts val="0"/>
              </a:spcAft>
              <a:buClr>
                <a:schemeClr val="lt2"/>
              </a:buClr>
              <a:buSzPts val="2100"/>
              <a:buFont typeface="Noto Sans Symbols"/>
              <a:buChar char="■"/>
            </a:pPr>
            <a:r>
              <a:rPr lang="en" sz="2800" b="0" i="0" u="sng">
                <a:solidFill>
                  <a:srgbClr val="CC0099"/>
                </a:solidFill>
                <a:latin typeface="Arial"/>
                <a:ea typeface="Arial"/>
                <a:cs typeface="Arial"/>
                <a:sym typeface="Arial"/>
              </a:rPr>
              <a:t>Time?</a:t>
            </a:r>
            <a:r>
              <a:rPr lang="en" sz="2800" b="0" i="0" u="none">
                <a:solidFill>
                  <a:schemeClr val="dk1"/>
                </a:solidFill>
                <a:latin typeface="Arial"/>
                <a:ea typeface="Arial"/>
                <a:cs typeface="Arial"/>
                <a:sym typeface="Arial"/>
              </a:rPr>
              <a:t> </a:t>
            </a:r>
            <a:r>
              <a:rPr lang="en" sz="2800" b="0" i="1" u="none">
                <a:solidFill>
                  <a:schemeClr val="dk1"/>
                </a:solidFill>
                <a:latin typeface="Arial"/>
                <a:ea typeface="Arial"/>
                <a:cs typeface="Arial"/>
                <a:sym typeface="Arial"/>
              </a:rPr>
              <a:t>O(b</a:t>
            </a:r>
            <a:r>
              <a:rPr lang="en" sz="2800" b="0" i="1" u="none" baseline="30000">
                <a:solidFill>
                  <a:schemeClr val="dk1"/>
                </a:solidFill>
                <a:latin typeface="Arial"/>
                <a:ea typeface="Arial"/>
                <a:cs typeface="Arial"/>
                <a:sym typeface="Arial"/>
              </a:rPr>
              <a:t>m</a:t>
            </a:r>
            <a:r>
              <a:rPr lang="en" sz="2800" b="0" i="1" u="none">
                <a:solidFill>
                  <a:schemeClr val="dk1"/>
                </a:solidFill>
                <a:latin typeface="Arial"/>
                <a:ea typeface="Arial"/>
                <a:cs typeface="Arial"/>
                <a:sym typeface="Arial"/>
              </a:rPr>
              <a:t>)</a:t>
            </a:r>
            <a:r>
              <a:rPr lang="en" sz="2800" b="0" i="0" u="none">
                <a:solidFill>
                  <a:schemeClr val="dk1"/>
                </a:solidFill>
                <a:latin typeface="Arial"/>
                <a:ea typeface="Arial"/>
                <a:cs typeface="Arial"/>
                <a:sym typeface="Arial"/>
              </a:rPr>
              <a:t>: terrible if </a:t>
            </a:r>
            <a:r>
              <a:rPr lang="en" sz="2800" b="0" i="1" u="none">
                <a:solidFill>
                  <a:schemeClr val="dk1"/>
                </a:solidFill>
                <a:latin typeface="Arial"/>
                <a:ea typeface="Arial"/>
                <a:cs typeface="Arial"/>
                <a:sym typeface="Arial"/>
              </a:rPr>
              <a:t>m</a:t>
            </a:r>
            <a:r>
              <a:rPr lang="en" sz="2800" b="0" i="0" u="none">
                <a:solidFill>
                  <a:schemeClr val="dk1"/>
                </a:solidFill>
                <a:latin typeface="Arial"/>
                <a:ea typeface="Arial"/>
                <a:cs typeface="Arial"/>
                <a:sym typeface="Arial"/>
              </a:rPr>
              <a:t> is much larger than </a:t>
            </a:r>
            <a:r>
              <a:rPr lang="en" sz="2800" b="0" i="1" u="none">
                <a:solidFill>
                  <a:schemeClr val="dk1"/>
                </a:solidFill>
                <a:latin typeface="Arial"/>
                <a:ea typeface="Arial"/>
                <a:cs typeface="Arial"/>
                <a:sym typeface="Arial"/>
              </a:rPr>
              <a:t>d</a:t>
            </a:r>
            <a:endParaRPr/>
          </a:p>
          <a:p>
            <a:pPr marL="742950" lvl="1" indent="-285750" algn="l" rtl="0">
              <a:lnSpc>
                <a:spcPct val="100000"/>
              </a:lnSpc>
              <a:spcBef>
                <a:spcPts val="480"/>
              </a:spcBef>
              <a:spcAft>
                <a:spcPts val="0"/>
              </a:spcAft>
              <a:buClr>
                <a:schemeClr val="accent2"/>
              </a:buClr>
              <a:buSzPts val="1920"/>
              <a:buFont typeface="Noto Sans Symbols"/>
              <a:buChar char="◻"/>
            </a:pPr>
            <a:r>
              <a:rPr lang="en" sz="2400" b="0" i="0" u="none">
                <a:solidFill>
                  <a:schemeClr val="dk1"/>
                </a:solidFill>
                <a:latin typeface="Arial"/>
                <a:ea typeface="Arial"/>
                <a:cs typeface="Arial"/>
                <a:sym typeface="Arial"/>
              </a:rPr>
              <a:t> but if solutions are dense, may be much faster than breadth-first</a:t>
            </a:r>
            <a:endParaRPr/>
          </a:p>
          <a:p>
            <a:pPr marL="342900" lvl="0" indent="-342900" algn="l" rtl="0">
              <a:lnSpc>
                <a:spcPct val="100000"/>
              </a:lnSpc>
              <a:spcBef>
                <a:spcPts val="560"/>
              </a:spcBef>
              <a:spcAft>
                <a:spcPts val="0"/>
              </a:spcAft>
              <a:buClr>
                <a:schemeClr val="lt2"/>
              </a:buClr>
              <a:buSzPts val="2100"/>
              <a:buFont typeface="Noto Sans Symbols"/>
              <a:buChar char="■"/>
            </a:pPr>
            <a:r>
              <a:rPr lang="en" sz="2800" b="0" i="0" u="sng">
                <a:solidFill>
                  <a:srgbClr val="CC0099"/>
                </a:solidFill>
                <a:latin typeface="Arial"/>
                <a:ea typeface="Arial"/>
                <a:cs typeface="Arial"/>
                <a:sym typeface="Arial"/>
              </a:rPr>
              <a:t>Space?</a:t>
            </a:r>
            <a:r>
              <a:rPr lang="en" sz="2800" b="0" i="0" u="none">
                <a:solidFill>
                  <a:schemeClr val="dk1"/>
                </a:solidFill>
                <a:latin typeface="Arial"/>
                <a:ea typeface="Arial"/>
                <a:cs typeface="Arial"/>
                <a:sym typeface="Arial"/>
              </a:rPr>
              <a:t> </a:t>
            </a:r>
            <a:r>
              <a:rPr lang="en" sz="2800" b="0" i="1" u="none">
                <a:solidFill>
                  <a:schemeClr val="dk1"/>
                </a:solidFill>
                <a:latin typeface="Arial"/>
                <a:ea typeface="Arial"/>
                <a:cs typeface="Arial"/>
                <a:sym typeface="Arial"/>
              </a:rPr>
              <a:t>O(bm), </a:t>
            </a:r>
            <a:r>
              <a:rPr lang="en" sz="2800" b="0" i="0" u="none">
                <a:solidFill>
                  <a:schemeClr val="dk1"/>
                </a:solidFill>
                <a:latin typeface="Arial"/>
                <a:ea typeface="Arial"/>
                <a:cs typeface="Arial"/>
                <a:sym typeface="Arial"/>
              </a:rPr>
              <a:t>i.e., linear space!</a:t>
            </a:r>
            <a:endParaRPr/>
          </a:p>
          <a:p>
            <a:pPr marL="342900" lvl="0" indent="-342900" algn="l" rtl="0">
              <a:lnSpc>
                <a:spcPct val="100000"/>
              </a:lnSpc>
              <a:spcBef>
                <a:spcPts val="560"/>
              </a:spcBef>
              <a:spcAft>
                <a:spcPts val="0"/>
              </a:spcAft>
              <a:buClr>
                <a:schemeClr val="lt2"/>
              </a:buClr>
              <a:buSzPts val="2100"/>
              <a:buFont typeface="Noto Sans Symbols"/>
              <a:buChar char="■"/>
            </a:pPr>
            <a:r>
              <a:rPr lang="en" sz="2800" b="0" i="0" u="sng">
                <a:solidFill>
                  <a:srgbClr val="CC0099"/>
                </a:solidFill>
                <a:latin typeface="Arial"/>
                <a:ea typeface="Arial"/>
                <a:cs typeface="Arial"/>
                <a:sym typeface="Arial"/>
              </a:rPr>
              <a:t>Optimal?</a:t>
            </a:r>
            <a:r>
              <a:rPr lang="en" sz="2800" b="0" i="0" u="none">
                <a:solidFill>
                  <a:schemeClr val="dk1"/>
                </a:solidFill>
                <a:latin typeface="Arial"/>
                <a:ea typeface="Arial"/>
                <a:cs typeface="Arial"/>
                <a:sym typeface="Arial"/>
              </a:rPr>
              <a:t> No</a:t>
            </a:r>
            <a:endParaRPr/>
          </a:p>
        </p:txBody>
      </p:sp>
    </p:spTree>
    <p:extLst>
      <p:ext uri="{BB962C8B-B14F-4D97-AF65-F5344CB8AC3E}">
        <p14:creationId xmlns:p14="http://schemas.microsoft.com/office/powerpoint/2010/main" val="4147611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0"/>
          <p:cNvSpPr txBox="1"/>
          <p:nvPr/>
        </p:nvSpPr>
        <p:spPr>
          <a:xfrm>
            <a:off x="8888412" y="30162"/>
            <a:ext cx="177800" cy="2079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1200"/>
              <a:buFont typeface="Times New Roman"/>
              <a:buNone/>
            </a:pPr>
            <a:r>
              <a:rPr lang="en" sz="1200" b="0" i="0" u="none" strike="noStrike" cap="none">
                <a:solidFill>
                  <a:schemeClr val="dk1"/>
                </a:solidFill>
                <a:latin typeface="Times New Roman"/>
                <a:ea typeface="Times New Roman"/>
                <a:cs typeface="Times New Roman"/>
                <a:sym typeface="Times New Roman"/>
              </a:rPr>
              <a:t>44</a:t>
            </a:r>
            <a:endParaRPr sz="1400" b="0" i="0" u="none" strike="noStrike" cap="none">
              <a:solidFill>
                <a:srgbClr val="000000"/>
              </a:solidFill>
              <a:latin typeface="Arial"/>
              <a:ea typeface="Arial"/>
              <a:cs typeface="Arial"/>
              <a:sym typeface="Arial"/>
            </a:endParaRPr>
          </a:p>
        </p:txBody>
      </p:sp>
      <p:sp>
        <p:nvSpPr>
          <p:cNvPr id="428" name="Google Shape;428;p40"/>
          <p:cNvSpPr txBox="1">
            <a:spLocks noGrp="1"/>
          </p:cNvSpPr>
          <p:nvPr>
            <p:ph type="title"/>
          </p:nvPr>
        </p:nvSpPr>
        <p:spPr>
          <a:xfrm>
            <a:off x="1066800" y="762000"/>
            <a:ext cx="5410200" cy="51435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660033"/>
              </a:buClr>
              <a:buSzPts val="3200"/>
              <a:buFont typeface="Arial"/>
              <a:buNone/>
            </a:pPr>
            <a:r>
              <a:rPr lang="en" sz="3200" b="0" i="0" u="none">
                <a:solidFill>
                  <a:srgbClr val="660033"/>
                </a:solidFill>
                <a:latin typeface="Arial"/>
                <a:ea typeface="Arial"/>
                <a:cs typeface="Arial"/>
                <a:sym typeface="Arial"/>
              </a:rPr>
              <a:t>8-puzzle problem</a:t>
            </a:r>
            <a:endParaRPr/>
          </a:p>
        </p:txBody>
      </p:sp>
      <p:pic>
        <p:nvPicPr>
          <p:cNvPr id="429" name="Google Shape;429;p40"/>
          <p:cNvPicPr preferRelativeResize="0"/>
          <p:nvPr/>
        </p:nvPicPr>
        <p:blipFill rotWithShape="1">
          <a:blip r:embed="rId3">
            <a:alphaModFix/>
          </a:blip>
          <a:srcRect/>
          <a:stretch/>
        </p:blipFill>
        <p:spPr>
          <a:xfrm>
            <a:off x="1219200" y="1676400"/>
            <a:ext cx="1651000" cy="2008187"/>
          </a:xfrm>
          <a:prstGeom prst="rect">
            <a:avLst/>
          </a:prstGeom>
          <a:noFill/>
          <a:ln>
            <a:noFill/>
          </a:ln>
        </p:spPr>
      </p:pic>
      <p:pic>
        <p:nvPicPr>
          <p:cNvPr id="430" name="Google Shape;430;p40"/>
          <p:cNvPicPr preferRelativeResize="0"/>
          <p:nvPr/>
        </p:nvPicPr>
        <p:blipFill rotWithShape="1">
          <a:blip r:embed="rId4">
            <a:alphaModFix/>
          </a:blip>
          <a:srcRect/>
          <a:stretch/>
        </p:blipFill>
        <p:spPr>
          <a:xfrm>
            <a:off x="5486400" y="1595437"/>
            <a:ext cx="1600200" cy="1990725"/>
          </a:xfrm>
          <a:prstGeom prst="rect">
            <a:avLst/>
          </a:prstGeom>
          <a:noFill/>
          <a:ln>
            <a:noFill/>
          </a:ln>
        </p:spPr>
      </p:pic>
      <p:cxnSp>
        <p:nvCxnSpPr>
          <p:cNvPr id="431" name="Google Shape;431;p40"/>
          <p:cNvCxnSpPr/>
          <p:nvPr/>
        </p:nvCxnSpPr>
        <p:spPr>
          <a:xfrm>
            <a:off x="3124200" y="2447925"/>
            <a:ext cx="1905000" cy="0"/>
          </a:xfrm>
          <a:prstGeom prst="straightConnector1">
            <a:avLst/>
          </a:prstGeom>
          <a:solidFill>
            <a:schemeClr val="accent1"/>
          </a:solidFill>
          <a:ln w="9525" cap="flat" cmpd="sng">
            <a:solidFill>
              <a:schemeClr val="dk1"/>
            </a:solidFill>
            <a:prstDash val="solid"/>
            <a:miter lim="800000"/>
            <a:headEnd type="none" w="sm" len="sm"/>
            <a:tailEnd type="triangle" w="med" len="med"/>
          </a:ln>
        </p:spPr>
      </p:cxnSp>
    </p:spTree>
    <p:extLst>
      <p:ext uri="{BB962C8B-B14F-4D97-AF65-F5344CB8AC3E}">
        <p14:creationId xmlns:p14="http://schemas.microsoft.com/office/powerpoint/2010/main" val="4057731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1"/>
          <p:cNvSpPr txBox="1"/>
          <p:nvPr/>
        </p:nvSpPr>
        <p:spPr>
          <a:xfrm>
            <a:off x="8888412" y="30162"/>
            <a:ext cx="177800" cy="2079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1200"/>
              <a:buFont typeface="Times New Roman"/>
              <a:buNone/>
            </a:pPr>
            <a:r>
              <a:rPr lang="en" sz="1200" b="0" i="0" u="none" strike="noStrike" cap="none">
                <a:solidFill>
                  <a:schemeClr val="dk1"/>
                </a:solidFill>
                <a:latin typeface="Times New Roman"/>
                <a:ea typeface="Times New Roman"/>
                <a:cs typeface="Times New Roman"/>
                <a:sym typeface="Times New Roman"/>
              </a:rPr>
              <a:t>45</a:t>
            </a:r>
            <a:endParaRPr sz="1400" b="0" i="0" u="none" strike="noStrike" cap="none">
              <a:solidFill>
                <a:srgbClr val="000000"/>
              </a:solidFill>
              <a:latin typeface="Arial"/>
              <a:ea typeface="Arial"/>
              <a:cs typeface="Arial"/>
              <a:sym typeface="Arial"/>
            </a:endParaRPr>
          </a:p>
        </p:txBody>
      </p:sp>
      <p:sp>
        <p:nvSpPr>
          <p:cNvPr id="437" name="Google Shape;437;p41"/>
          <p:cNvSpPr txBox="1">
            <a:spLocks noGrp="1"/>
          </p:cNvSpPr>
          <p:nvPr>
            <p:ph type="title"/>
          </p:nvPr>
        </p:nvSpPr>
        <p:spPr>
          <a:xfrm>
            <a:off x="168275" y="431800"/>
            <a:ext cx="8975725" cy="690562"/>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Breadth-first search of the 8-puzzle</a:t>
            </a:r>
            <a:endParaRPr/>
          </a:p>
        </p:txBody>
      </p:sp>
      <p:pic>
        <p:nvPicPr>
          <p:cNvPr id="438" name="Google Shape;438;p41"/>
          <p:cNvPicPr preferRelativeResize="0"/>
          <p:nvPr/>
        </p:nvPicPr>
        <p:blipFill rotWithShape="1">
          <a:blip r:embed="rId3">
            <a:alphaModFix/>
          </a:blip>
          <a:srcRect/>
          <a:stretch/>
        </p:blipFill>
        <p:spPr>
          <a:xfrm>
            <a:off x="446087" y="1228725"/>
            <a:ext cx="8361362" cy="5095875"/>
          </a:xfrm>
          <a:prstGeom prst="rect">
            <a:avLst/>
          </a:prstGeom>
          <a:noFill/>
          <a:ln>
            <a:noFill/>
          </a:ln>
        </p:spPr>
      </p:pic>
    </p:spTree>
    <p:extLst>
      <p:ext uri="{BB962C8B-B14F-4D97-AF65-F5344CB8AC3E}">
        <p14:creationId xmlns:p14="http://schemas.microsoft.com/office/powerpoint/2010/main" val="3768096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Depth-first search of the 8-puzzle</a:t>
            </a:r>
            <a:endParaRPr/>
          </a:p>
        </p:txBody>
      </p:sp>
      <p:pic>
        <p:nvPicPr>
          <p:cNvPr id="444" name="Google Shape;444;p42"/>
          <p:cNvPicPr preferRelativeResize="0">
            <a:picLocks noGrp="1"/>
          </p:cNvPicPr>
          <p:nvPr>
            <p:ph type="body" idx="1"/>
          </p:nvPr>
        </p:nvPicPr>
        <p:blipFill rotWithShape="1">
          <a:blip r:embed="rId3">
            <a:alphaModFix/>
          </a:blip>
          <a:srcRect/>
          <a:stretch/>
        </p:blipFill>
        <p:spPr>
          <a:xfrm>
            <a:off x="1981200" y="1981200"/>
            <a:ext cx="5029200" cy="4595812"/>
          </a:xfrm>
          <a:prstGeom prst="rect">
            <a:avLst/>
          </a:prstGeom>
          <a:noFill/>
          <a:ln>
            <a:noFill/>
          </a:ln>
        </p:spPr>
      </p:pic>
    </p:spTree>
    <p:extLst>
      <p:ext uri="{BB962C8B-B14F-4D97-AF65-F5344CB8AC3E}">
        <p14:creationId xmlns:p14="http://schemas.microsoft.com/office/powerpoint/2010/main" val="1495456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Depth-limited search</a:t>
            </a:r>
            <a:endParaRPr/>
          </a:p>
        </p:txBody>
      </p:sp>
      <p:sp>
        <p:nvSpPr>
          <p:cNvPr id="450" name="Google Shape;450;p4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None/>
            </a:pPr>
            <a:r>
              <a:rPr lang="en" sz="2400" b="0" i="0" u="none">
                <a:solidFill>
                  <a:schemeClr val="dk1"/>
                </a:solidFill>
                <a:latin typeface="Arial"/>
                <a:ea typeface="Arial"/>
                <a:cs typeface="Arial"/>
                <a:sym typeface="Arial"/>
              </a:rPr>
              <a:t>= depth-first search with depth limit </a:t>
            </a:r>
            <a:r>
              <a:rPr lang="en" sz="2400" b="0" i="1" u="none">
                <a:solidFill>
                  <a:schemeClr val="dk1"/>
                </a:solidFill>
                <a:latin typeface="Arial"/>
                <a:ea typeface="Arial"/>
                <a:cs typeface="Arial"/>
                <a:sym typeface="Arial"/>
              </a:rPr>
              <a:t>l</a:t>
            </a:r>
            <a:r>
              <a:rPr lang="en" sz="2400" b="0" i="0" u="none">
                <a:solidFill>
                  <a:schemeClr val="dk1"/>
                </a:solidFill>
                <a:latin typeface="Arial"/>
                <a:ea typeface="Arial"/>
                <a:cs typeface="Arial"/>
                <a:sym typeface="Arial"/>
              </a:rPr>
              <a:t>,</a:t>
            </a:r>
            <a:endParaRPr/>
          </a:p>
          <a:p>
            <a:pPr marL="342900" lvl="0" indent="-342900" algn="l" rtl="0">
              <a:lnSpc>
                <a:spcPct val="100000"/>
              </a:lnSpc>
              <a:spcBef>
                <a:spcPts val="480"/>
              </a:spcBef>
              <a:spcAft>
                <a:spcPts val="0"/>
              </a:spcAft>
              <a:buSzPts val="1800"/>
              <a:buNone/>
            </a:pPr>
            <a:r>
              <a:rPr lang="en" sz="2400" b="0" i="0" u="none">
                <a:solidFill>
                  <a:schemeClr val="dk1"/>
                </a:solidFill>
                <a:latin typeface="Arial"/>
                <a:ea typeface="Arial"/>
                <a:cs typeface="Arial"/>
                <a:sym typeface="Arial"/>
              </a:rPr>
              <a:t>i.e., nodes at depth </a:t>
            </a:r>
            <a:r>
              <a:rPr lang="en" sz="2400" b="0" i="1" u="none">
                <a:solidFill>
                  <a:schemeClr val="dk1"/>
                </a:solidFill>
                <a:latin typeface="Arial"/>
                <a:ea typeface="Arial"/>
                <a:cs typeface="Arial"/>
                <a:sym typeface="Arial"/>
              </a:rPr>
              <a:t>l</a:t>
            </a:r>
            <a:r>
              <a:rPr lang="en" sz="2400" b="0" i="0" u="none">
                <a:solidFill>
                  <a:schemeClr val="dk1"/>
                </a:solidFill>
                <a:latin typeface="Arial"/>
                <a:ea typeface="Arial"/>
                <a:cs typeface="Arial"/>
                <a:sym typeface="Arial"/>
              </a:rPr>
              <a:t> have no successors</a:t>
            </a:r>
            <a:endParaRPr/>
          </a:p>
          <a:p>
            <a:pPr marL="2057400" lvl="4" indent="-127000" algn="l" rtl="0">
              <a:lnSpc>
                <a:spcPct val="100000"/>
              </a:lnSpc>
              <a:spcBef>
                <a:spcPts val="320"/>
              </a:spcBef>
              <a:spcAft>
                <a:spcPts val="0"/>
              </a:spcAft>
              <a:buClr>
                <a:schemeClr val="lt2"/>
              </a:buClr>
              <a:buSzPts val="1600"/>
              <a:buFont typeface="Noto Sans Symbols"/>
              <a:buNone/>
            </a:pPr>
            <a:endParaRPr sz="1600" b="0" i="0" u="none">
              <a:solidFill>
                <a:schemeClr val="accent2"/>
              </a:solidFill>
              <a:latin typeface="Arial"/>
              <a:ea typeface="Arial"/>
              <a:cs typeface="Arial"/>
              <a:sym typeface="Arial"/>
            </a:endParaRPr>
          </a:p>
          <a:p>
            <a:pPr marL="342900" lvl="0" indent="-342900" algn="l" rtl="0">
              <a:lnSpc>
                <a:spcPct val="100000"/>
              </a:lnSpc>
              <a:spcBef>
                <a:spcPts val="480"/>
              </a:spcBef>
              <a:spcAft>
                <a:spcPts val="0"/>
              </a:spcAft>
              <a:buClr>
                <a:schemeClr val="lt2"/>
              </a:buClr>
              <a:buSzPts val="1800"/>
              <a:buFont typeface="Noto Sans Symbols"/>
              <a:buChar char="■"/>
            </a:pPr>
            <a:r>
              <a:rPr lang="en" sz="2400" b="0" i="0" u="none">
                <a:solidFill>
                  <a:schemeClr val="accent2"/>
                </a:solidFill>
                <a:latin typeface="Arial"/>
                <a:ea typeface="Arial"/>
                <a:cs typeface="Arial"/>
                <a:sym typeface="Arial"/>
              </a:rPr>
              <a:t>Recursive implementation</a:t>
            </a:r>
            <a:r>
              <a:rPr lang="en" sz="2400" b="0" i="0" u="none">
                <a:solidFill>
                  <a:schemeClr val="dk1"/>
                </a:solidFill>
                <a:latin typeface="Arial"/>
                <a:ea typeface="Arial"/>
                <a:cs typeface="Arial"/>
                <a:sym typeface="Arial"/>
              </a:rPr>
              <a:t>:</a:t>
            </a:r>
            <a:endParaRPr/>
          </a:p>
        </p:txBody>
      </p:sp>
      <p:pic>
        <p:nvPicPr>
          <p:cNvPr id="451" name="Google Shape;451;p43"/>
          <p:cNvPicPr preferRelativeResize="0"/>
          <p:nvPr/>
        </p:nvPicPr>
        <p:blipFill rotWithShape="1">
          <a:blip r:embed="rId3">
            <a:alphaModFix/>
          </a:blip>
          <a:srcRect l="58203" t="36457" r="7420" b="20832"/>
          <a:stretch/>
        </p:blipFill>
        <p:spPr>
          <a:xfrm>
            <a:off x="914400" y="3124200"/>
            <a:ext cx="6705600" cy="3124200"/>
          </a:xfrm>
          <a:prstGeom prst="rect">
            <a:avLst/>
          </a:prstGeom>
          <a:noFill/>
          <a:ln>
            <a:noFill/>
          </a:ln>
        </p:spPr>
      </p:pic>
    </p:spTree>
    <p:extLst>
      <p:ext uri="{BB962C8B-B14F-4D97-AF65-F5344CB8AC3E}">
        <p14:creationId xmlns:p14="http://schemas.microsoft.com/office/powerpoint/2010/main" val="3129933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4"/>
          <p:cNvSpPr txBox="1"/>
          <p:nvPr/>
        </p:nvSpPr>
        <p:spPr>
          <a:xfrm>
            <a:off x="2514600" y="1035050"/>
            <a:ext cx="6618287" cy="55943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 name="Google Shape;457;p44"/>
          <p:cNvSpPr txBox="1">
            <a:spLocks noGrp="1"/>
          </p:cNvSpPr>
          <p:nvPr>
            <p:ph type="title"/>
          </p:nvPr>
        </p:nvSpPr>
        <p:spPr>
          <a:xfrm>
            <a:off x="457200" y="998537"/>
            <a:ext cx="8229600" cy="288925"/>
          </a:xfrm>
          <a:prstGeom prst="rect">
            <a:avLst/>
          </a:prstGeom>
          <a:noFill/>
          <a:ln>
            <a:noFill/>
          </a:ln>
        </p:spPr>
        <p:txBody>
          <a:bodyPr spcFirstLastPara="1" wrap="square" lIns="0" tIns="12700" rIns="0" bIns="0" anchor="ctr" anchorCtr="0">
            <a:spAutoFit/>
          </a:bodyPr>
          <a:lstStyle/>
          <a:p>
            <a:pPr marL="38100" lvl="0" indent="0" algn="l" rtl="0">
              <a:lnSpc>
                <a:spcPct val="100000"/>
              </a:lnSpc>
              <a:spcBef>
                <a:spcPts val="0"/>
              </a:spcBef>
              <a:spcAft>
                <a:spcPts val="0"/>
              </a:spcAft>
              <a:buClr>
                <a:schemeClr val="dk1"/>
              </a:buClr>
              <a:buSzPts val="1800"/>
              <a:buFont typeface="Arial"/>
              <a:buNone/>
            </a:pPr>
            <a:r>
              <a:rPr lang="en" sz="1800" b="0" i="0" u="none">
                <a:solidFill>
                  <a:schemeClr val="dk1"/>
                </a:solidFill>
                <a:latin typeface="Arial"/>
                <a:ea typeface="Arial"/>
                <a:cs typeface="Arial"/>
                <a:sym typeface="Arial"/>
              </a:rPr>
              <a:t>Depth-first search of the 8-puzzle with a depth</a:t>
            </a:r>
            <a:endParaRPr/>
          </a:p>
        </p:txBody>
      </p:sp>
      <p:sp>
        <p:nvSpPr>
          <p:cNvPr id="458" name="Google Shape;458;p44"/>
          <p:cNvSpPr txBox="1"/>
          <p:nvPr/>
        </p:nvSpPr>
        <p:spPr>
          <a:xfrm>
            <a:off x="-12700" y="230187"/>
            <a:ext cx="3413125" cy="51435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660033"/>
              </a:buClr>
              <a:buSzPts val="3200"/>
              <a:buFont typeface="Times New Roman"/>
              <a:buNone/>
            </a:pPr>
            <a:r>
              <a:rPr lang="en" sz="3200" b="0" i="0" u="none" strike="noStrike" cap="none">
                <a:solidFill>
                  <a:srgbClr val="660033"/>
                </a:solidFill>
                <a:latin typeface="Times New Roman"/>
                <a:ea typeface="Times New Roman"/>
                <a:cs typeface="Times New Roman"/>
                <a:sym typeface="Times New Roman"/>
              </a:rPr>
              <a:t>Depth limited search</a:t>
            </a:r>
            <a:endParaRPr sz="1400" b="0" i="0" u="none" strike="noStrike" cap="none">
              <a:solidFill>
                <a:srgbClr val="000000"/>
              </a:solidFill>
              <a:latin typeface="Arial"/>
              <a:ea typeface="Arial"/>
              <a:cs typeface="Arial"/>
              <a:sym typeface="Arial"/>
            </a:endParaRPr>
          </a:p>
        </p:txBody>
      </p:sp>
      <p:sp>
        <p:nvSpPr>
          <p:cNvPr id="459" name="Google Shape;459;p44"/>
          <p:cNvSpPr txBox="1"/>
          <p:nvPr/>
        </p:nvSpPr>
        <p:spPr>
          <a:xfrm>
            <a:off x="4254500" y="200025"/>
            <a:ext cx="1189037" cy="3317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2000"/>
              <a:buFont typeface="Times New Roman"/>
              <a:buNone/>
            </a:pPr>
            <a:r>
              <a:rPr lang="en" sz="2000" b="0" i="0" u="none" strike="noStrike" cap="none">
                <a:solidFill>
                  <a:schemeClr val="dk1"/>
                </a:solidFill>
                <a:latin typeface="Times New Roman"/>
                <a:ea typeface="Times New Roman"/>
                <a:cs typeface="Times New Roman"/>
                <a:sym typeface="Times New Roman"/>
              </a:rPr>
              <a:t>bound of 5.</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78146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Iterative deepening search</a:t>
            </a:r>
            <a:endParaRPr/>
          </a:p>
        </p:txBody>
      </p:sp>
      <p:pic>
        <p:nvPicPr>
          <p:cNvPr id="465" name="Google Shape;465;p45"/>
          <p:cNvPicPr preferRelativeResize="0"/>
          <p:nvPr/>
        </p:nvPicPr>
        <p:blipFill rotWithShape="1">
          <a:blip r:embed="rId3">
            <a:alphaModFix/>
          </a:blip>
          <a:srcRect l="14843" t="18750" r="3123" b="51042"/>
          <a:stretch/>
        </p:blipFill>
        <p:spPr>
          <a:xfrm>
            <a:off x="762000" y="1600200"/>
            <a:ext cx="8001000" cy="2209800"/>
          </a:xfrm>
          <a:prstGeom prst="rect">
            <a:avLst/>
          </a:prstGeom>
          <a:noFill/>
          <a:ln>
            <a:noFill/>
          </a:ln>
        </p:spPr>
      </p:pic>
    </p:spTree>
    <p:extLst>
      <p:ext uri="{BB962C8B-B14F-4D97-AF65-F5344CB8AC3E}">
        <p14:creationId xmlns:p14="http://schemas.microsoft.com/office/powerpoint/2010/main" val="3127778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000"/>
              <a:buFont typeface="Arial"/>
              <a:buNone/>
            </a:pPr>
            <a:r>
              <a:rPr lang="en" sz="4000" b="0" i="0" u="none">
                <a:solidFill>
                  <a:schemeClr val="dk1"/>
                </a:solidFill>
                <a:latin typeface="Arial"/>
                <a:ea typeface="Arial"/>
                <a:cs typeface="Arial"/>
                <a:sym typeface="Arial"/>
              </a:rPr>
              <a:t>Iterative deepening search </a:t>
            </a:r>
            <a:r>
              <a:rPr lang="en" sz="4000" b="0" i="1" u="none">
                <a:solidFill>
                  <a:schemeClr val="dk1"/>
                </a:solidFill>
                <a:latin typeface="Arial"/>
                <a:ea typeface="Arial"/>
                <a:cs typeface="Arial"/>
                <a:sym typeface="Arial"/>
              </a:rPr>
              <a:t>l </a:t>
            </a:r>
            <a:r>
              <a:rPr lang="en" sz="4000" b="0" i="0" u="none">
                <a:solidFill>
                  <a:schemeClr val="dk1"/>
                </a:solidFill>
                <a:latin typeface="Arial"/>
                <a:ea typeface="Arial"/>
                <a:cs typeface="Arial"/>
                <a:sym typeface="Arial"/>
              </a:rPr>
              <a:t>=0</a:t>
            </a:r>
            <a:endParaRPr/>
          </a:p>
        </p:txBody>
      </p:sp>
      <p:pic>
        <p:nvPicPr>
          <p:cNvPr id="471" name="Google Shape;471;p46" descr="ids-progress1c"/>
          <p:cNvPicPr preferRelativeResize="0"/>
          <p:nvPr/>
        </p:nvPicPr>
        <p:blipFill rotWithShape="1">
          <a:blip r:embed="rId3">
            <a:alphaModFix/>
          </a:blip>
          <a:srcRect/>
          <a:stretch/>
        </p:blipFill>
        <p:spPr>
          <a:xfrm>
            <a:off x="762000" y="1657350"/>
            <a:ext cx="7620000" cy="3543300"/>
          </a:xfrm>
          <a:prstGeom prst="rect">
            <a:avLst/>
          </a:prstGeom>
          <a:noFill/>
          <a:ln>
            <a:noFill/>
          </a:ln>
        </p:spPr>
      </p:pic>
    </p:spTree>
    <p:extLst>
      <p:ext uri="{BB962C8B-B14F-4D97-AF65-F5344CB8AC3E}">
        <p14:creationId xmlns:p14="http://schemas.microsoft.com/office/powerpoint/2010/main" val="23454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5</a:t>
            </a:r>
            <a:endParaRPr sz="1200" b="0" i="0" u="none" strike="noStrike" cap="none">
              <a:solidFill>
                <a:schemeClr val="dk1"/>
              </a:solidFill>
              <a:latin typeface="Times New Roman"/>
              <a:ea typeface="Times New Roman"/>
              <a:cs typeface="Times New Roman"/>
              <a:sym typeface="Times New Roman"/>
            </a:endParaRPr>
          </a:p>
        </p:txBody>
      </p:sp>
      <p:sp>
        <p:nvSpPr>
          <p:cNvPr id="79" name="Google Shape;79;p11"/>
          <p:cNvSpPr txBox="1">
            <a:spLocks noGrp="1"/>
          </p:cNvSpPr>
          <p:nvPr>
            <p:ph type="title"/>
          </p:nvPr>
        </p:nvSpPr>
        <p:spPr>
          <a:xfrm>
            <a:off x="2428529" y="246162"/>
            <a:ext cx="3843654"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a:solidFill>
                  <a:srgbClr val="660033"/>
                </a:solidFill>
              </a:rPr>
              <a:t>Problem solving agents</a:t>
            </a:r>
            <a:endParaRPr sz="3200" dirty="0"/>
          </a:p>
        </p:txBody>
      </p:sp>
      <p:sp>
        <p:nvSpPr>
          <p:cNvPr id="80" name="Google Shape;80;p11"/>
          <p:cNvSpPr txBox="1"/>
          <p:nvPr/>
        </p:nvSpPr>
        <p:spPr>
          <a:xfrm>
            <a:off x="112268" y="1204975"/>
            <a:ext cx="8834755" cy="3519170"/>
          </a:xfrm>
          <a:prstGeom prst="rect">
            <a:avLst/>
          </a:prstGeom>
          <a:noFill/>
          <a:ln>
            <a:noFill/>
          </a:ln>
        </p:spPr>
        <p:txBody>
          <a:bodyPr spcFirstLastPara="1" wrap="square" lIns="0" tIns="88900" rIns="0" bIns="0" anchor="t" anchorCtr="0">
            <a:spAutoFit/>
          </a:bodyPr>
          <a:lstStyle/>
          <a:p>
            <a:pPr marL="340360" marR="5080" lvl="0" indent="-327660" algn="l" rtl="0">
              <a:lnSpc>
                <a:spcPct val="82000"/>
              </a:lnSpc>
              <a:spcBef>
                <a:spcPts val="0"/>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An agent with several immediate options of unknown value  can decide what to do by first examining different possible  sequences of actions that lead to states of known value, and  then choosing the best sequence</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9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Looking for such a sequence is called </a:t>
            </a:r>
            <a:r>
              <a:rPr lang="en" sz="2800" b="0" i="0" u="none" strike="noStrike" cap="none">
                <a:solidFill>
                  <a:srgbClr val="CC0000"/>
                </a:solidFill>
                <a:latin typeface="Times New Roman"/>
                <a:ea typeface="Times New Roman"/>
                <a:cs typeface="Times New Roman"/>
                <a:sym typeface="Times New Roman"/>
              </a:rPr>
              <a:t>search</a:t>
            </a:r>
            <a:endParaRPr sz="2800" b="0" i="0" u="none" strike="noStrike" cap="none">
              <a:solidFill>
                <a:schemeClr val="dk1"/>
              </a:solidFill>
              <a:latin typeface="Times New Roman"/>
              <a:ea typeface="Times New Roman"/>
              <a:cs typeface="Times New Roman"/>
              <a:sym typeface="Times New Roman"/>
            </a:endParaRPr>
          </a:p>
          <a:p>
            <a:pPr marL="340360" marR="322580" lvl="0" indent="-327660" algn="l" rtl="0">
              <a:lnSpc>
                <a:spcPct val="98214"/>
              </a:lnSpc>
              <a:spcBef>
                <a:spcPts val="700"/>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A search algorithm takes a problem as input and returns a </a:t>
            </a:r>
            <a:r>
              <a:rPr lang="en" sz="2800" b="0" i="0" u="none" strike="noStrike" cap="none">
                <a:solidFill>
                  <a:srgbClr val="CC0000"/>
                </a:solidFill>
                <a:latin typeface="Times New Roman"/>
                <a:ea typeface="Times New Roman"/>
                <a:cs typeface="Times New Roman"/>
                <a:sym typeface="Times New Roman"/>
              </a:rPr>
              <a:t> solution </a:t>
            </a:r>
            <a:r>
              <a:rPr lang="en" sz="2800" b="0" i="0" u="none" strike="noStrike" cap="none">
                <a:solidFill>
                  <a:schemeClr val="dk1"/>
                </a:solidFill>
                <a:latin typeface="Times New Roman"/>
                <a:ea typeface="Times New Roman"/>
                <a:cs typeface="Times New Roman"/>
                <a:sym typeface="Times New Roman"/>
              </a:rPr>
              <a:t>in the form of action sequence</a:t>
            </a:r>
            <a:endParaRPr sz="2800" b="0" i="0" u="none" strike="noStrike" cap="none">
              <a:solidFill>
                <a:schemeClr val="dk1"/>
              </a:solidFill>
              <a:latin typeface="Times New Roman"/>
              <a:ea typeface="Times New Roman"/>
              <a:cs typeface="Times New Roman"/>
              <a:sym typeface="Times New Roman"/>
            </a:endParaRPr>
          </a:p>
          <a:p>
            <a:pPr marL="340360" marR="361315" lvl="0" indent="-327660" algn="l" rtl="0">
              <a:lnSpc>
                <a:spcPct val="98571"/>
              </a:lnSpc>
              <a:spcBef>
                <a:spcPts val="69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One a solution is found the actions it recommends can be  carried out – </a:t>
            </a:r>
            <a:r>
              <a:rPr lang="en" sz="2800" b="0" i="0" u="none" strike="noStrike" cap="none">
                <a:solidFill>
                  <a:srgbClr val="CC0000"/>
                </a:solidFill>
                <a:latin typeface="Times New Roman"/>
                <a:ea typeface="Times New Roman"/>
                <a:cs typeface="Times New Roman"/>
                <a:sym typeface="Times New Roman"/>
              </a:rPr>
              <a:t>execution </a:t>
            </a:r>
            <a:r>
              <a:rPr lang="en" sz="2800" b="0" i="0" u="none" strike="noStrike" cap="none">
                <a:solidFill>
                  <a:schemeClr val="dk1"/>
                </a:solidFill>
                <a:latin typeface="Times New Roman"/>
                <a:ea typeface="Times New Roman"/>
                <a:cs typeface="Times New Roman"/>
                <a:sym typeface="Times New Roman"/>
              </a:rPr>
              <a:t>phase</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000"/>
              <a:buFont typeface="Arial"/>
              <a:buNone/>
            </a:pPr>
            <a:r>
              <a:rPr lang="en" sz="4000" b="0" i="0" u="none">
                <a:solidFill>
                  <a:schemeClr val="dk1"/>
                </a:solidFill>
                <a:latin typeface="Arial"/>
                <a:ea typeface="Arial"/>
                <a:cs typeface="Arial"/>
                <a:sym typeface="Arial"/>
              </a:rPr>
              <a:t>Iterative deepening search </a:t>
            </a:r>
            <a:r>
              <a:rPr lang="en" sz="4000" b="0" i="1" u="none">
                <a:solidFill>
                  <a:schemeClr val="dk1"/>
                </a:solidFill>
                <a:latin typeface="Arial"/>
                <a:ea typeface="Arial"/>
                <a:cs typeface="Arial"/>
                <a:sym typeface="Arial"/>
              </a:rPr>
              <a:t>l </a:t>
            </a:r>
            <a:r>
              <a:rPr lang="en" sz="4000" b="0" i="0" u="none">
                <a:solidFill>
                  <a:schemeClr val="dk1"/>
                </a:solidFill>
                <a:latin typeface="Arial"/>
                <a:ea typeface="Arial"/>
                <a:cs typeface="Arial"/>
                <a:sym typeface="Arial"/>
              </a:rPr>
              <a:t>=1</a:t>
            </a:r>
            <a:endParaRPr/>
          </a:p>
        </p:txBody>
      </p:sp>
      <p:pic>
        <p:nvPicPr>
          <p:cNvPr id="477" name="Google Shape;477;p47" descr="ids-progress2c"/>
          <p:cNvPicPr preferRelativeResize="0"/>
          <p:nvPr/>
        </p:nvPicPr>
        <p:blipFill rotWithShape="1">
          <a:blip r:embed="rId3">
            <a:alphaModFix/>
          </a:blip>
          <a:srcRect/>
          <a:stretch/>
        </p:blipFill>
        <p:spPr>
          <a:xfrm>
            <a:off x="762000" y="1657350"/>
            <a:ext cx="7620000" cy="3543300"/>
          </a:xfrm>
          <a:prstGeom prst="rect">
            <a:avLst/>
          </a:prstGeom>
          <a:noFill/>
          <a:ln>
            <a:noFill/>
          </a:ln>
        </p:spPr>
      </p:pic>
    </p:spTree>
    <p:extLst>
      <p:ext uri="{BB962C8B-B14F-4D97-AF65-F5344CB8AC3E}">
        <p14:creationId xmlns:p14="http://schemas.microsoft.com/office/powerpoint/2010/main" val="40973754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000"/>
              <a:buFont typeface="Arial"/>
              <a:buNone/>
            </a:pPr>
            <a:r>
              <a:rPr lang="en" sz="4000" b="0" i="0" u="none">
                <a:solidFill>
                  <a:schemeClr val="dk1"/>
                </a:solidFill>
                <a:latin typeface="Arial"/>
                <a:ea typeface="Arial"/>
                <a:cs typeface="Arial"/>
                <a:sym typeface="Arial"/>
              </a:rPr>
              <a:t>Iterative deepening search </a:t>
            </a:r>
            <a:r>
              <a:rPr lang="en" sz="4000" b="0" i="1" u="none">
                <a:solidFill>
                  <a:schemeClr val="dk1"/>
                </a:solidFill>
                <a:latin typeface="Arial"/>
                <a:ea typeface="Arial"/>
                <a:cs typeface="Arial"/>
                <a:sym typeface="Arial"/>
              </a:rPr>
              <a:t>l </a:t>
            </a:r>
            <a:r>
              <a:rPr lang="en" sz="4000" b="0" i="0" u="none">
                <a:solidFill>
                  <a:schemeClr val="dk1"/>
                </a:solidFill>
                <a:latin typeface="Arial"/>
                <a:ea typeface="Arial"/>
                <a:cs typeface="Arial"/>
                <a:sym typeface="Arial"/>
              </a:rPr>
              <a:t>=2</a:t>
            </a:r>
            <a:endParaRPr/>
          </a:p>
        </p:txBody>
      </p:sp>
      <p:pic>
        <p:nvPicPr>
          <p:cNvPr id="483" name="Google Shape;483;p48" descr="ids-progress3c"/>
          <p:cNvPicPr preferRelativeResize="0"/>
          <p:nvPr/>
        </p:nvPicPr>
        <p:blipFill rotWithShape="1">
          <a:blip r:embed="rId3">
            <a:alphaModFix/>
          </a:blip>
          <a:srcRect/>
          <a:stretch/>
        </p:blipFill>
        <p:spPr>
          <a:xfrm>
            <a:off x="762000" y="1652587"/>
            <a:ext cx="7620000" cy="3552825"/>
          </a:xfrm>
          <a:prstGeom prst="rect">
            <a:avLst/>
          </a:prstGeom>
          <a:noFill/>
          <a:ln>
            <a:noFill/>
          </a:ln>
        </p:spPr>
      </p:pic>
    </p:spTree>
    <p:extLst>
      <p:ext uri="{BB962C8B-B14F-4D97-AF65-F5344CB8AC3E}">
        <p14:creationId xmlns:p14="http://schemas.microsoft.com/office/powerpoint/2010/main" val="1032880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000"/>
              <a:buFont typeface="Arial"/>
              <a:buNone/>
            </a:pPr>
            <a:r>
              <a:rPr lang="en" sz="4000" b="0" i="0" u="none">
                <a:solidFill>
                  <a:schemeClr val="dk1"/>
                </a:solidFill>
                <a:latin typeface="Arial"/>
                <a:ea typeface="Arial"/>
                <a:cs typeface="Arial"/>
                <a:sym typeface="Arial"/>
              </a:rPr>
              <a:t>Iterative deepening search </a:t>
            </a:r>
            <a:r>
              <a:rPr lang="en" sz="4000" b="0" i="1" u="none">
                <a:solidFill>
                  <a:schemeClr val="dk1"/>
                </a:solidFill>
                <a:latin typeface="Arial"/>
                <a:ea typeface="Arial"/>
                <a:cs typeface="Arial"/>
                <a:sym typeface="Arial"/>
              </a:rPr>
              <a:t>l </a:t>
            </a:r>
            <a:r>
              <a:rPr lang="en" sz="4000" b="0" i="0" u="none">
                <a:solidFill>
                  <a:schemeClr val="dk1"/>
                </a:solidFill>
                <a:latin typeface="Arial"/>
                <a:ea typeface="Arial"/>
                <a:cs typeface="Arial"/>
                <a:sym typeface="Arial"/>
              </a:rPr>
              <a:t>=3</a:t>
            </a:r>
            <a:endParaRPr/>
          </a:p>
        </p:txBody>
      </p:sp>
      <p:pic>
        <p:nvPicPr>
          <p:cNvPr id="489" name="Google Shape;489;p49" descr="ids-progress4c"/>
          <p:cNvPicPr preferRelativeResize="0"/>
          <p:nvPr/>
        </p:nvPicPr>
        <p:blipFill rotWithShape="1">
          <a:blip r:embed="rId3">
            <a:alphaModFix/>
          </a:blip>
          <a:srcRect/>
          <a:stretch/>
        </p:blipFill>
        <p:spPr>
          <a:xfrm>
            <a:off x="762000" y="1657350"/>
            <a:ext cx="7620000" cy="3543300"/>
          </a:xfrm>
          <a:prstGeom prst="rect">
            <a:avLst/>
          </a:prstGeom>
          <a:noFill/>
          <a:ln>
            <a:noFill/>
          </a:ln>
        </p:spPr>
      </p:pic>
    </p:spTree>
    <p:extLst>
      <p:ext uri="{BB962C8B-B14F-4D97-AF65-F5344CB8AC3E}">
        <p14:creationId xmlns:p14="http://schemas.microsoft.com/office/powerpoint/2010/main" val="3732727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Properties of iterative deepening search</a:t>
            </a:r>
            <a:endParaRPr/>
          </a:p>
        </p:txBody>
      </p:sp>
      <p:sp>
        <p:nvSpPr>
          <p:cNvPr id="495" name="Google Shape;495;p5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 sz="3200" b="0" i="0" u="sng">
                <a:solidFill>
                  <a:srgbClr val="CC0099"/>
                </a:solidFill>
                <a:latin typeface="Arial"/>
                <a:ea typeface="Arial"/>
                <a:cs typeface="Arial"/>
                <a:sym typeface="Arial"/>
              </a:rPr>
              <a:t>Complete?</a:t>
            </a:r>
            <a:r>
              <a:rPr lang="en" sz="3200" b="0" i="0" u="none">
                <a:solidFill>
                  <a:schemeClr val="dk1"/>
                </a:solidFill>
                <a:latin typeface="Arial"/>
                <a:ea typeface="Arial"/>
                <a:cs typeface="Arial"/>
                <a:sym typeface="Arial"/>
              </a:rPr>
              <a:t> Yes</a:t>
            </a:r>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sng">
                <a:solidFill>
                  <a:srgbClr val="CC0099"/>
                </a:solidFill>
                <a:latin typeface="Arial"/>
                <a:ea typeface="Arial"/>
                <a:cs typeface="Arial"/>
                <a:sym typeface="Arial"/>
              </a:rPr>
              <a:t>Time?</a:t>
            </a:r>
            <a:r>
              <a:rPr lang="en" sz="3200" b="0" i="0" u="none">
                <a:solidFill>
                  <a:srgbClr val="CC0099"/>
                </a:solidFill>
                <a:latin typeface="Arial"/>
                <a:ea typeface="Arial"/>
                <a:cs typeface="Arial"/>
                <a:sym typeface="Arial"/>
              </a:rPr>
              <a:t> </a:t>
            </a:r>
            <a:r>
              <a:rPr lang="en" sz="3200" b="0" i="1" u="none">
                <a:solidFill>
                  <a:schemeClr val="dk1"/>
                </a:solidFill>
                <a:latin typeface="Arial"/>
                <a:ea typeface="Arial"/>
                <a:cs typeface="Arial"/>
                <a:sym typeface="Arial"/>
              </a:rPr>
              <a:t>(d+1)b</a:t>
            </a:r>
            <a:r>
              <a:rPr lang="en" sz="3200" b="0" i="1" u="none" baseline="30000">
                <a:solidFill>
                  <a:schemeClr val="dk1"/>
                </a:solidFill>
                <a:latin typeface="Arial"/>
                <a:ea typeface="Arial"/>
                <a:cs typeface="Arial"/>
                <a:sym typeface="Arial"/>
              </a:rPr>
              <a:t>0</a:t>
            </a:r>
            <a:r>
              <a:rPr lang="en" sz="3200" b="0" i="1" u="none">
                <a:solidFill>
                  <a:schemeClr val="dk1"/>
                </a:solidFill>
                <a:latin typeface="Arial"/>
                <a:ea typeface="Arial"/>
                <a:cs typeface="Arial"/>
                <a:sym typeface="Arial"/>
              </a:rPr>
              <a:t> + d b</a:t>
            </a:r>
            <a:r>
              <a:rPr lang="en" sz="3200" b="0" i="1" u="none" baseline="30000">
                <a:solidFill>
                  <a:schemeClr val="dk1"/>
                </a:solidFill>
                <a:latin typeface="Arial"/>
                <a:ea typeface="Arial"/>
                <a:cs typeface="Arial"/>
                <a:sym typeface="Arial"/>
              </a:rPr>
              <a:t>1</a:t>
            </a:r>
            <a:r>
              <a:rPr lang="en" sz="3200" b="0" i="1" u="none">
                <a:solidFill>
                  <a:schemeClr val="dk1"/>
                </a:solidFill>
                <a:latin typeface="Arial"/>
                <a:ea typeface="Arial"/>
                <a:cs typeface="Arial"/>
                <a:sym typeface="Arial"/>
              </a:rPr>
              <a:t> + (d-1)b</a:t>
            </a:r>
            <a:r>
              <a:rPr lang="en" sz="3200" b="0" i="1" u="none" baseline="30000">
                <a:solidFill>
                  <a:schemeClr val="dk1"/>
                </a:solidFill>
                <a:latin typeface="Arial"/>
                <a:ea typeface="Arial"/>
                <a:cs typeface="Arial"/>
                <a:sym typeface="Arial"/>
              </a:rPr>
              <a:t>2</a:t>
            </a:r>
            <a:r>
              <a:rPr lang="en" sz="3200" b="0" i="1" u="none">
                <a:solidFill>
                  <a:schemeClr val="dk1"/>
                </a:solidFill>
                <a:latin typeface="Arial"/>
                <a:ea typeface="Arial"/>
                <a:cs typeface="Arial"/>
                <a:sym typeface="Arial"/>
              </a:rPr>
              <a:t> + … + b</a:t>
            </a:r>
            <a:r>
              <a:rPr lang="en" sz="3200" b="0" i="1" u="none" baseline="30000">
                <a:solidFill>
                  <a:schemeClr val="dk1"/>
                </a:solidFill>
                <a:latin typeface="Arial"/>
                <a:ea typeface="Arial"/>
                <a:cs typeface="Arial"/>
                <a:sym typeface="Arial"/>
              </a:rPr>
              <a:t>d</a:t>
            </a:r>
            <a:r>
              <a:rPr lang="en" sz="3200" b="0" i="1" u="none">
                <a:solidFill>
                  <a:schemeClr val="dk1"/>
                </a:solidFill>
                <a:latin typeface="Arial"/>
                <a:ea typeface="Arial"/>
                <a:cs typeface="Arial"/>
                <a:sym typeface="Arial"/>
              </a:rPr>
              <a:t> = O(b</a:t>
            </a:r>
            <a:r>
              <a:rPr lang="en" sz="3200" b="0" i="1" u="none" baseline="30000">
                <a:solidFill>
                  <a:schemeClr val="dk1"/>
                </a:solidFill>
                <a:latin typeface="Arial"/>
                <a:ea typeface="Arial"/>
                <a:cs typeface="Arial"/>
                <a:sym typeface="Arial"/>
              </a:rPr>
              <a:t>d</a:t>
            </a:r>
            <a:r>
              <a:rPr lang="en" sz="3200" b="0" i="1" u="none">
                <a:solidFill>
                  <a:schemeClr val="dk1"/>
                </a:solidFill>
                <a:latin typeface="Arial"/>
                <a:ea typeface="Arial"/>
                <a:cs typeface="Arial"/>
                <a:sym typeface="Arial"/>
              </a:rPr>
              <a:t>)</a:t>
            </a: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sng">
                <a:solidFill>
                  <a:srgbClr val="CC0099"/>
                </a:solidFill>
                <a:latin typeface="Arial"/>
                <a:ea typeface="Arial"/>
                <a:cs typeface="Arial"/>
                <a:sym typeface="Arial"/>
              </a:rPr>
              <a:t>Space?</a:t>
            </a:r>
            <a:r>
              <a:rPr lang="en" sz="3200" b="0" i="0" u="none">
                <a:solidFill>
                  <a:schemeClr val="dk1"/>
                </a:solidFill>
                <a:latin typeface="Arial"/>
                <a:ea typeface="Arial"/>
                <a:cs typeface="Arial"/>
                <a:sym typeface="Arial"/>
              </a:rPr>
              <a:t> </a:t>
            </a:r>
            <a:r>
              <a:rPr lang="en" sz="3200" b="0" i="1" u="none">
                <a:solidFill>
                  <a:schemeClr val="dk1"/>
                </a:solidFill>
                <a:latin typeface="Arial"/>
                <a:ea typeface="Arial"/>
                <a:cs typeface="Arial"/>
                <a:sym typeface="Arial"/>
              </a:rPr>
              <a:t>O(bd)</a:t>
            </a: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lt2"/>
              </a:buClr>
              <a:buSzPts val="2400"/>
              <a:buFont typeface="Noto Sans Symbols"/>
              <a:buChar char="■"/>
            </a:pPr>
            <a:r>
              <a:rPr lang="en" sz="3200" b="0" i="0" u="sng">
                <a:solidFill>
                  <a:srgbClr val="CC0099"/>
                </a:solidFill>
                <a:latin typeface="Arial"/>
                <a:ea typeface="Arial"/>
                <a:cs typeface="Arial"/>
                <a:sym typeface="Arial"/>
              </a:rPr>
              <a:t>Optimal?</a:t>
            </a:r>
            <a:r>
              <a:rPr lang="en" sz="3200" b="0" i="0" u="none">
                <a:solidFill>
                  <a:schemeClr val="dk1"/>
                </a:solidFill>
                <a:latin typeface="Arial"/>
                <a:ea typeface="Arial"/>
                <a:cs typeface="Arial"/>
                <a:sym typeface="Arial"/>
              </a:rPr>
              <a:t> Yes, if step cost = 1</a:t>
            </a:r>
            <a:endParaRPr/>
          </a:p>
        </p:txBody>
      </p:sp>
    </p:spTree>
    <p:extLst>
      <p:ext uri="{BB962C8B-B14F-4D97-AF65-F5344CB8AC3E}">
        <p14:creationId xmlns:p14="http://schemas.microsoft.com/office/powerpoint/2010/main" val="1982559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Uniform-cost search</a:t>
            </a:r>
            <a:endParaRPr/>
          </a:p>
        </p:txBody>
      </p:sp>
      <p:sp>
        <p:nvSpPr>
          <p:cNvPr id="501" name="Google Shape;501;p5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1800"/>
              <a:buFont typeface="Noto Sans Symbols"/>
              <a:buChar char="■"/>
            </a:pPr>
            <a:r>
              <a:rPr lang="en" sz="2400" b="0" i="0" u="none">
                <a:solidFill>
                  <a:schemeClr val="dk1"/>
                </a:solidFill>
                <a:latin typeface="Arial"/>
                <a:ea typeface="Arial"/>
                <a:cs typeface="Arial"/>
                <a:sym typeface="Arial"/>
              </a:rPr>
              <a:t>Expand least-cost unexpanded node</a:t>
            </a:r>
            <a:endParaRPr/>
          </a:p>
          <a:p>
            <a:pPr marL="342900" lvl="0" indent="-342900" algn="l" rtl="0">
              <a:lnSpc>
                <a:spcPct val="90000"/>
              </a:lnSpc>
              <a:spcBef>
                <a:spcPts val="480"/>
              </a:spcBef>
              <a:spcAft>
                <a:spcPts val="0"/>
              </a:spcAft>
              <a:buClr>
                <a:schemeClr val="lt2"/>
              </a:buClr>
              <a:buSzPts val="1800"/>
              <a:buFont typeface="Noto Sans Symbols"/>
              <a:buChar char="■"/>
            </a:pPr>
            <a:r>
              <a:rPr lang="en" sz="2400" b="0" i="0" u="none">
                <a:solidFill>
                  <a:schemeClr val="accent2"/>
                </a:solidFill>
                <a:latin typeface="Arial"/>
                <a:ea typeface="Arial"/>
                <a:cs typeface="Arial"/>
                <a:sym typeface="Arial"/>
              </a:rPr>
              <a:t>Implementation</a:t>
            </a:r>
            <a:r>
              <a:rPr lang="en" sz="2400" b="0" i="0" u="none">
                <a:solidFill>
                  <a:schemeClr val="dk1"/>
                </a:solidFill>
                <a:latin typeface="Arial"/>
                <a:ea typeface="Arial"/>
                <a:cs typeface="Arial"/>
                <a:sym typeface="Arial"/>
              </a:rPr>
              <a:t>:</a:t>
            </a:r>
            <a:endParaRPr/>
          </a:p>
          <a:p>
            <a:pPr marL="742950" lvl="1" indent="-285750" algn="l" rtl="0">
              <a:lnSpc>
                <a:spcPct val="90000"/>
              </a:lnSpc>
              <a:spcBef>
                <a:spcPts val="400"/>
              </a:spcBef>
              <a:spcAft>
                <a:spcPts val="0"/>
              </a:spcAft>
              <a:buClr>
                <a:schemeClr val="accent2"/>
              </a:buClr>
              <a:buSzPts val="1600"/>
              <a:buFont typeface="Noto Sans Symbols"/>
              <a:buChar char="◻"/>
            </a:pPr>
            <a:r>
              <a:rPr lang="en" sz="2000" b="0" i="1" u="none">
                <a:solidFill>
                  <a:schemeClr val="dk1"/>
                </a:solidFill>
                <a:latin typeface="Arial"/>
                <a:ea typeface="Arial"/>
                <a:cs typeface="Arial"/>
                <a:sym typeface="Arial"/>
              </a:rPr>
              <a:t>fringe</a:t>
            </a:r>
            <a:r>
              <a:rPr lang="en" sz="2000" b="0" i="0" u="none">
                <a:solidFill>
                  <a:schemeClr val="dk1"/>
                </a:solidFill>
                <a:latin typeface="Arial"/>
                <a:ea typeface="Arial"/>
                <a:cs typeface="Arial"/>
                <a:sym typeface="Arial"/>
              </a:rPr>
              <a:t> = priority queue </a:t>
            </a:r>
            <a:endParaRPr/>
          </a:p>
          <a:p>
            <a:pPr marL="742950" lvl="1" indent="-285750" algn="l" rtl="0">
              <a:lnSpc>
                <a:spcPct val="90000"/>
              </a:lnSpc>
              <a:spcBef>
                <a:spcPts val="400"/>
              </a:spcBef>
              <a:spcAft>
                <a:spcPts val="0"/>
              </a:spcAft>
              <a:buClr>
                <a:schemeClr val="accent2"/>
              </a:buClr>
              <a:buSzPts val="1600"/>
              <a:buFont typeface="Noto Sans Symbols"/>
              <a:buChar char="◻"/>
            </a:pPr>
            <a:r>
              <a:rPr lang="en" sz="2000" b="0" i="0" u="none">
                <a:solidFill>
                  <a:schemeClr val="dk1"/>
                </a:solidFill>
                <a:latin typeface="Arial"/>
                <a:ea typeface="Arial"/>
                <a:cs typeface="Arial"/>
                <a:sym typeface="Arial"/>
              </a:rPr>
              <a:t>Equivalent to breadth-first if step costs all equal</a:t>
            </a:r>
            <a:endParaRPr/>
          </a:p>
          <a:p>
            <a:pPr marL="342900" lvl="0" indent="-342900" algn="l" rtl="0">
              <a:lnSpc>
                <a:spcPct val="90000"/>
              </a:lnSpc>
              <a:spcBef>
                <a:spcPts val="480"/>
              </a:spcBef>
              <a:spcAft>
                <a:spcPts val="0"/>
              </a:spcAft>
              <a:buClr>
                <a:schemeClr val="lt2"/>
              </a:buClr>
              <a:buSzPts val="1800"/>
              <a:buFont typeface="Noto Sans Symbols"/>
              <a:buChar char="■"/>
            </a:pPr>
            <a:r>
              <a:rPr lang="en" sz="2400" b="0" i="0" u="sng">
                <a:solidFill>
                  <a:srgbClr val="CC0099"/>
                </a:solidFill>
                <a:latin typeface="Arial"/>
                <a:ea typeface="Arial"/>
                <a:cs typeface="Arial"/>
                <a:sym typeface="Arial"/>
              </a:rPr>
              <a:t>Complete?</a:t>
            </a:r>
            <a:r>
              <a:rPr lang="en" sz="2400" b="0" i="0" u="none">
                <a:solidFill>
                  <a:schemeClr val="dk1"/>
                </a:solidFill>
                <a:latin typeface="Arial"/>
                <a:ea typeface="Arial"/>
                <a:cs typeface="Arial"/>
                <a:sym typeface="Arial"/>
              </a:rPr>
              <a:t> Yes, if step cost ≥ ε</a:t>
            </a:r>
            <a:endParaRPr sz="2400" b="0" i="0" u="none">
              <a:solidFill>
                <a:schemeClr val="dk1"/>
              </a:solidFill>
              <a:latin typeface="Arial"/>
              <a:ea typeface="Arial"/>
              <a:cs typeface="Arial"/>
              <a:sym typeface="Arial"/>
            </a:endParaRPr>
          </a:p>
          <a:p>
            <a:pPr marL="342900" lvl="0" indent="-342900" algn="l" rtl="0">
              <a:lnSpc>
                <a:spcPct val="90000"/>
              </a:lnSpc>
              <a:spcBef>
                <a:spcPts val="480"/>
              </a:spcBef>
              <a:spcAft>
                <a:spcPts val="0"/>
              </a:spcAft>
              <a:buClr>
                <a:schemeClr val="lt2"/>
              </a:buClr>
              <a:buSzPts val="1800"/>
              <a:buFont typeface="Noto Sans Symbols"/>
              <a:buChar char="■"/>
            </a:pPr>
            <a:r>
              <a:rPr lang="en" sz="2400" b="0" i="0" u="sng">
                <a:solidFill>
                  <a:srgbClr val="CC0099"/>
                </a:solidFill>
                <a:latin typeface="Arial"/>
                <a:ea typeface="Arial"/>
                <a:cs typeface="Arial"/>
                <a:sym typeface="Arial"/>
              </a:rPr>
              <a:t>Time?</a:t>
            </a:r>
            <a:r>
              <a:rPr lang="en" sz="2400" b="0" i="0" u="none">
                <a:solidFill>
                  <a:schemeClr val="dk1"/>
                </a:solidFill>
                <a:latin typeface="Arial"/>
                <a:ea typeface="Arial"/>
                <a:cs typeface="Arial"/>
                <a:sym typeface="Arial"/>
              </a:rPr>
              <a:t> # of nodes with </a:t>
            </a:r>
            <a:r>
              <a:rPr lang="en" sz="2400" b="0" i="1" u="none">
                <a:solidFill>
                  <a:schemeClr val="dk1"/>
                </a:solidFill>
                <a:latin typeface="Arial"/>
                <a:ea typeface="Arial"/>
                <a:cs typeface="Arial"/>
                <a:sym typeface="Arial"/>
              </a:rPr>
              <a:t>g </a:t>
            </a:r>
            <a:r>
              <a:rPr lang="en" sz="2400" b="0" i="0" u="none">
                <a:solidFill>
                  <a:schemeClr val="dk1"/>
                </a:solidFill>
                <a:latin typeface="Arial"/>
                <a:ea typeface="Arial"/>
                <a:cs typeface="Arial"/>
                <a:sym typeface="Arial"/>
              </a:rPr>
              <a:t>≤ cost of optimal solution, </a:t>
            </a:r>
            <a:r>
              <a:rPr lang="en" sz="2400" b="0" i="1" u="none">
                <a:solidFill>
                  <a:schemeClr val="dk1"/>
                </a:solidFill>
                <a:latin typeface="Arial"/>
                <a:ea typeface="Arial"/>
                <a:cs typeface="Arial"/>
                <a:sym typeface="Arial"/>
              </a:rPr>
              <a:t>O(b</a:t>
            </a:r>
            <a:r>
              <a:rPr lang="en" sz="2400" b="0" i="1" u="none" baseline="30000">
                <a:solidFill>
                  <a:schemeClr val="dk1"/>
                </a:solidFill>
                <a:latin typeface="Arial"/>
                <a:ea typeface="Arial"/>
                <a:cs typeface="Arial"/>
                <a:sym typeface="Arial"/>
              </a:rPr>
              <a:t>ceiling(C*/ ε)</a:t>
            </a:r>
            <a:r>
              <a:rPr lang="en" sz="2400" b="0" i="1" u="none">
                <a:solidFill>
                  <a:schemeClr val="dk1"/>
                </a:solidFill>
                <a:latin typeface="Arial"/>
                <a:ea typeface="Arial"/>
                <a:cs typeface="Arial"/>
                <a:sym typeface="Arial"/>
              </a:rPr>
              <a:t>)</a:t>
            </a:r>
            <a:r>
              <a:rPr lang="en" sz="2400" b="0" i="0" u="none">
                <a:solidFill>
                  <a:schemeClr val="dk1"/>
                </a:solidFill>
                <a:latin typeface="Arial"/>
                <a:ea typeface="Arial"/>
                <a:cs typeface="Arial"/>
                <a:sym typeface="Arial"/>
              </a:rPr>
              <a:t> where </a:t>
            </a:r>
            <a:r>
              <a:rPr lang="en" sz="2400" b="0" i="1" u="none">
                <a:solidFill>
                  <a:schemeClr val="dk1"/>
                </a:solidFill>
                <a:latin typeface="Arial"/>
                <a:ea typeface="Arial"/>
                <a:cs typeface="Arial"/>
                <a:sym typeface="Arial"/>
              </a:rPr>
              <a:t>C</a:t>
            </a:r>
            <a:r>
              <a:rPr lang="en" sz="2400" b="0" i="0" u="none" baseline="30000">
                <a:solidFill>
                  <a:schemeClr val="dk1"/>
                </a:solidFill>
                <a:latin typeface="Arial"/>
                <a:ea typeface="Arial"/>
                <a:cs typeface="Arial"/>
                <a:sym typeface="Arial"/>
              </a:rPr>
              <a:t>*</a:t>
            </a:r>
            <a:r>
              <a:rPr lang="en" sz="2400" b="0" i="0" u="none">
                <a:solidFill>
                  <a:schemeClr val="dk1"/>
                </a:solidFill>
                <a:latin typeface="Arial"/>
                <a:ea typeface="Arial"/>
                <a:cs typeface="Arial"/>
                <a:sym typeface="Arial"/>
              </a:rPr>
              <a:t> is the cost of the optimal solution</a:t>
            </a:r>
            <a:endParaRPr/>
          </a:p>
          <a:p>
            <a:pPr marL="342900" lvl="0" indent="-342900" algn="l" rtl="0">
              <a:lnSpc>
                <a:spcPct val="90000"/>
              </a:lnSpc>
              <a:spcBef>
                <a:spcPts val="480"/>
              </a:spcBef>
              <a:spcAft>
                <a:spcPts val="0"/>
              </a:spcAft>
              <a:buClr>
                <a:schemeClr val="lt2"/>
              </a:buClr>
              <a:buSzPts val="1800"/>
              <a:buFont typeface="Noto Sans Symbols"/>
              <a:buChar char="■"/>
            </a:pPr>
            <a:r>
              <a:rPr lang="en" sz="2400" b="0" i="0" u="sng">
                <a:solidFill>
                  <a:srgbClr val="CC0099"/>
                </a:solidFill>
                <a:latin typeface="Arial"/>
                <a:ea typeface="Arial"/>
                <a:cs typeface="Arial"/>
                <a:sym typeface="Arial"/>
              </a:rPr>
              <a:t>Space?</a:t>
            </a:r>
            <a:r>
              <a:rPr lang="en" sz="2400" b="0" i="0" u="none">
                <a:solidFill>
                  <a:schemeClr val="dk1"/>
                </a:solidFill>
                <a:latin typeface="Arial"/>
                <a:ea typeface="Arial"/>
                <a:cs typeface="Arial"/>
                <a:sym typeface="Arial"/>
              </a:rPr>
              <a:t> # of nodes with </a:t>
            </a:r>
            <a:r>
              <a:rPr lang="en" sz="2400" b="0" i="1" u="none">
                <a:solidFill>
                  <a:schemeClr val="dk1"/>
                </a:solidFill>
                <a:latin typeface="Arial"/>
                <a:ea typeface="Arial"/>
                <a:cs typeface="Arial"/>
                <a:sym typeface="Arial"/>
              </a:rPr>
              <a:t>g</a:t>
            </a:r>
            <a:r>
              <a:rPr lang="en" sz="2400" b="0" i="0" u="none">
                <a:solidFill>
                  <a:schemeClr val="dk1"/>
                </a:solidFill>
                <a:latin typeface="Arial"/>
                <a:ea typeface="Arial"/>
                <a:cs typeface="Arial"/>
                <a:sym typeface="Arial"/>
              </a:rPr>
              <a:t> ≤ cost of optimal solution, </a:t>
            </a:r>
            <a:r>
              <a:rPr lang="en" sz="2400" b="0" i="1" u="none">
                <a:solidFill>
                  <a:schemeClr val="dk1"/>
                </a:solidFill>
                <a:latin typeface="Arial"/>
                <a:ea typeface="Arial"/>
                <a:cs typeface="Arial"/>
                <a:sym typeface="Arial"/>
              </a:rPr>
              <a:t>O(b</a:t>
            </a:r>
            <a:r>
              <a:rPr lang="en" sz="2400" b="0" i="1" u="none" baseline="30000">
                <a:solidFill>
                  <a:schemeClr val="dk1"/>
                </a:solidFill>
                <a:latin typeface="Arial"/>
                <a:ea typeface="Arial"/>
                <a:cs typeface="Arial"/>
                <a:sym typeface="Arial"/>
              </a:rPr>
              <a:t>ceiling(C*/ ε)</a:t>
            </a:r>
            <a:r>
              <a:rPr lang="en" sz="2400" b="0" i="1" u="none">
                <a:solidFill>
                  <a:schemeClr val="dk1"/>
                </a:solidFill>
                <a:latin typeface="Arial"/>
                <a:ea typeface="Arial"/>
                <a:cs typeface="Arial"/>
                <a:sym typeface="Arial"/>
              </a:rPr>
              <a:t>)</a:t>
            </a:r>
            <a:endParaRPr sz="2400" b="0" i="0" u="none">
              <a:solidFill>
                <a:schemeClr val="dk1"/>
              </a:solidFill>
              <a:latin typeface="Arial"/>
              <a:ea typeface="Arial"/>
              <a:cs typeface="Arial"/>
              <a:sym typeface="Arial"/>
            </a:endParaRPr>
          </a:p>
          <a:p>
            <a:pPr marL="342900" lvl="0" indent="-342900" algn="l" rtl="0">
              <a:lnSpc>
                <a:spcPct val="90000"/>
              </a:lnSpc>
              <a:spcBef>
                <a:spcPts val="480"/>
              </a:spcBef>
              <a:spcAft>
                <a:spcPts val="0"/>
              </a:spcAft>
              <a:buClr>
                <a:schemeClr val="lt2"/>
              </a:buClr>
              <a:buSzPts val="1800"/>
              <a:buFont typeface="Noto Sans Symbols"/>
              <a:buChar char="■"/>
            </a:pPr>
            <a:r>
              <a:rPr lang="en" sz="2400" b="0" i="0" u="sng">
                <a:solidFill>
                  <a:srgbClr val="CC0099"/>
                </a:solidFill>
                <a:latin typeface="Arial"/>
                <a:ea typeface="Arial"/>
                <a:cs typeface="Arial"/>
                <a:sym typeface="Arial"/>
              </a:rPr>
              <a:t>Optimal?</a:t>
            </a:r>
            <a:r>
              <a:rPr lang="en" sz="2400" b="0" i="0" u="none">
                <a:solidFill>
                  <a:schemeClr val="dk1"/>
                </a:solidFill>
                <a:latin typeface="Arial"/>
                <a:ea typeface="Arial"/>
                <a:cs typeface="Arial"/>
                <a:sym typeface="Arial"/>
              </a:rPr>
              <a:t> Yes – nodes expanded in increasing order of </a:t>
            </a:r>
            <a:r>
              <a:rPr lang="en" sz="2400" b="0" i="1" u="none">
                <a:solidFill>
                  <a:schemeClr val="dk1"/>
                </a:solidFill>
                <a:latin typeface="Arial"/>
                <a:ea typeface="Arial"/>
                <a:cs typeface="Arial"/>
                <a:sym typeface="Arial"/>
              </a:rPr>
              <a:t>g(n)</a:t>
            </a:r>
            <a:endParaRPr/>
          </a:p>
        </p:txBody>
      </p:sp>
    </p:spTree>
    <p:extLst>
      <p:ext uri="{BB962C8B-B14F-4D97-AF65-F5344CB8AC3E}">
        <p14:creationId xmlns:p14="http://schemas.microsoft.com/office/powerpoint/2010/main" val="2592772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2"/>
          <p:cNvSpPr txBox="1">
            <a:spLocks noGrp="1"/>
          </p:cNvSpPr>
          <p:nvPr>
            <p:ph type="title"/>
          </p:nvPr>
        </p:nvSpPr>
        <p:spPr>
          <a:xfrm>
            <a:off x="685800" y="304800"/>
            <a:ext cx="7772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 sz="3600" b="0" i="0" u="none">
                <a:solidFill>
                  <a:schemeClr val="dk1"/>
                </a:solidFill>
                <a:latin typeface="Arial"/>
                <a:ea typeface="Arial"/>
                <a:cs typeface="Arial"/>
                <a:sym typeface="Arial"/>
              </a:rPr>
              <a:t>Uniform-Cost Search</a:t>
            </a:r>
            <a:r>
              <a:rPr lang="en" sz="4400" b="0" i="0" u="none">
                <a:solidFill>
                  <a:schemeClr val="dk1"/>
                </a:solidFill>
                <a:latin typeface="Arial"/>
                <a:ea typeface="Arial"/>
                <a:cs typeface="Arial"/>
                <a:sym typeface="Arial"/>
              </a:rPr>
              <a:t> </a:t>
            </a:r>
            <a:endParaRPr/>
          </a:p>
        </p:txBody>
      </p:sp>
      <p:sp>
        <p:nvSpPr>
          <p:cNvPr id="508" name="Google Shape;508;p52"/>
          <p:cNvSpPr txBox="1">
            <a:spLocks noGrp="1"/>
          </p:cNvSpPr>
          <p:nvPr>
            <p:ph type="body" idx="1"/>
          </p:nvPr>
        </p:nvSpPr>
        <p:spPr>
          <a:xfrm>
            <a:off x="304800" y="1219200"/>
            <a:ext cx="8542337" cy="5334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None/>
            </a:pPr>
            <a:r>
              <a:rPr lang="en" sz="2400" b="0" i="0" u="none">
                <a:solidFill>
                  <a:schemeClr val="dk1"/>
                </a:solidFill>
                <a:latin typeface="Arial"/>
                <a:ea typeface="Arial"/>
                <a:cs typeface="Arial"/>
                <a:sym typeface="Arial"/>
              </a:rPr>
              <a:t>GENERAL-SEARCH(problem, ENQUEUE-BY-PATH-COST) </a:t>
            </a:r>
            <a:endParaRPr/>
          </a:p>
          <a:p>
            <a:pPr marL="342900" lvl="0" indent="-342900" algn="l" rtl="0">
              <a:lnSpc>
                <a:spcPct val="90000"/>
              </a:lnSpc>
              <a:spcBef>
                <a:spcPts val="480"/>
              </a:spcBef>
              <a:spcAft>
                <a:spcPts val="0"/>
              </a:spcAft>
              <a:buSzPts val="1800"/>
              <a:buNone/>
            </a:pPr>
            <a:r>
              <a:rPr lang="en" sz="2400" b="1" i="0" u="none">
                <a:solidFill>
                  <a:schemeClr val="dk1"/>
                </a:solidFill>
                <a:latin typeface="Arial"/>
                <a:ea typeface="Arial"/>
                <a:cs typeface="Arial"/>
                <a:sym typeface="Arial"/>
              </a:rPr>
              <a:t>exp. node  nodes list   CLOSED list</a:t>
            </a:r>
            <a:endParaRPr/>
          </a:p>
          <a:p>
            <a:pPr marL="342900" lvl="0" indent="-342900" algn="l" rtl="0">
              <a:lnSpc>
                <a:spcPct val="90000"/>
              </a:lnSpc>
              <a:spcBef>
                <a:spcPts val="480"/>
              </a:spcBef>
              <a:spcAft>
                <a:spcPts val="0"/>
              </a:spcAft>
              <a:buSzPts val="1800"/>
              <a:buNone/>
            </a:pPr>
            <a:r>
              <a:rPr lang="en" sz="2400" b="0" i="0" u="none">
                <a:solidFill>
                  <a:schemeClr val="dk1"/>
                </a:solidFill>
                <a:latin typeface="Arial"/>
                <a:ea typeface="Arial"/>
                <a:cs typeface="Arial"/>
                <a:sym typeface="Arial"/>
              </a:rPr>
              <a:t>              {S(0)}</a:t>
            </a:r>
            <a:endParaRPr/>
          </a:p>
          <a:p>
            <a:pPr marL="342900" lvl="0" indent="-342900" algn="l" rtl="0">
              <a:lnSpc>
                <a:spcPct val="90000"/>
              </a:lnSpc>
              <a:spcBef>
                <a:spcPts val="480"/>
              </a:spcBef>
              <a:spcAft>
                <a:spcPts val="0"/>
              </a:spcAft>
              <a:buSzPts val="1800"/>
              <a:buNone/>
            </a:pPr>
            <a:r>
              <a:rPr lang="en" sz="2400" b="0" i="0" u="none">
                <a:solidFill>
                  <a:schemeClr val="dk1"/>
                </a:solidFill>
                <a:latin typeface="Arial"/>
                <a:ea typeface="Arial"/>
                <a:cs typeface="Arial"/>
                <a:sym typeface="Arial"/>
              </a:rPr>
              <a:t>      S      {A(1) B(5) C(8)}</a:t>
            </a:r>
            <a:endParaRPr/>
          </a:p>
          <a:p>
            <a:pPr marL="342900" lvl="0" indent="-342900" algn="l" rtl="0">
              <a:lnSpc>
                <a:spcPct val="90000"/>
              </a:lnSpc>
              <a:spcBef>
                <a:spcPts val="480"/>
              </a:spcBef>
              <a:spcAft>
                <a:spcPts val="0"/>
              </a:spcAft>
              <a:buSzPts val="1800"/>
              <a:buNone/>
            </a:pPr>
            <a:r>
              <a:rPr lang="en" sz="2400" b="0" i="0" u="none">
                <a:solidFill>
                  <a:schemeClr val="dk1"/>
                </a:solidFill>
                <a:latin typeface="Arial"/>
                <a:ea typeface="Arial"/>
                <a:cs typeface="Arial"/>
                <a:sym typeface="Arial"/>
              </a:rPr>
              <a:t>      A      {D(4) B(5) C(8) E(8) G(10)}</a:t>
            </a:r>
            <a:endParaRPr/>
          </a:p>
          <a:p>
            <a:pPr marL="342900" lvl="0" indent="-342900" algn="l" rtl="0">
              <a:lnSpc>
                <a:spcPct val="90000"/>
              </a:lnSpc>
              <a:spcBef>
                <a:spcPts val="480"/>
              </a:spcBef>
              <a:spcAft>
                <a:spcPts val="0"/>
              </a:spcAft>
              <a:buSzPts val="1800"/>
              <a:buNone/>
            </a:pPr>
            <a:r>
              <a:rPr lang="en" sz="2400" b="0" i="0" u="none">
                <a:solidFill>
                  <a:schemeClr val="dk1"/>
                </a:solidFill>
                <a:latin typeface="Arial"/>
                <a:ea typeface="Arial"/>
                <a:cs typeface="Arial"/>
                <a:sym typeface="Arial"/>
              </a:rPr>
              <a:t>      D      {B(5) C(8) E(8) G(10)}</a:t>
            </a:r>
            <a:endParaRPr/>
          </a:p>
          <a:p>
            <a:pPr marL="342900" lvl="0" indent="-342900" algn="l" rtl="0">
              <a:lnSpc>
                <a:spcPct val="90000"/>
              </a:lnSpc>
              <a:spcBef>
                <a:spcPts val="480"/>
              </a:spcBef>
              <a:spcAft>
                <a:spcPts val="0"/>
              </a:spcAft>
              <a:buSzPts val="1800"/>
              <a:buNone/>
            </a:pPr>
            <a:r>
              <a:rPr lang="en" sz="2400" b="0" i="0" u="none">
                <a:solidFill>
                  <a:schemeClr val="dk1"/>
                </a:solidFill>
                <a:latin typeface="Arial"/>
                <a:ea typeface="Arial"/>
                <a:cs typeface="Arial"/>
                <a:sym typeface="Arial"/>
              </a:rPr>
              <a:t>      B      {C(8) E(8) G’(9) G(10)}                </a:t>
            </a:r>
            <a:endParaRPr/>
          </a:p>
          <a:p>
            <a:pPr marL="342900" lvl="0" indent="-342900" algn="l" rtl="0">
              <a:lnSpc>
                <a:spcPct val="90000"/>
              </a:lnSpc>
              <a:spcBef>
                <a:spcPts val="480"/>
              </a:spcBef>
              <a:spcAft>
                <a:spcPts val="0"/>
              </a:spcAft>
              <a:buSzPts val="1800"/>
              <a:buNone/>
            </a:pPr>
            <a:r>
              <a:rPr lang="en" sz="2400" b="0" i="0" u="none">
                <a:solidFill>
                  <a:schemeClr val="dk1"/>
                </a:solidFill>
                <a:latin typeface="Arial"/>
                <a:ea typeface="Arial"/>
                <a:cs typeface="Arial"/>
                <a:sym typeface="Arial"/>
              </a:rPr>
              <a:t>      C      {E(8) G’(9) G(10) G”(13)}       </a:t>
            </a:r>
            <a:endParaRPr/>
          </a:p>
          <a:p>
            <a:pPr marL="342900" lvl="0" indent="-342900" algn="l" rtl="0">
              <a:lnSpc>
                <a:spcPct val="90000"/>
              </a:lnSpc>
              <a:spcBef>
                <a:spcPts val="480"/>
              </a:spcBef>
              <a:spcAft>
                <a:spcPts val="0"/>
              </a:spcAft>
              <a:buSzPts val="1800"/>
              <a:buNone/>
            </a:pPr>
            <a:r>
              <a:rPr lang="en" sz="2400" b="0" i="0" u="none">
                <a:solidFill>
                  <a:schemeClr val="dk1"/>
                </a:solidFill>
                <a:latin typeface="Arial"/>
                <a:ea typeface="Arial"/>
                <a:cs typeface="Arial"/>
                <a:sym typeface="Arial"/>
              </a:rPr>
              <a:t>      E      {G’(9) G(10) G”(13) }</a:t>
            </a:r>
            <a:endParaRPr/>
          </a:p>
          <a:p>
            <a:pPr marL="342900" lvl="0" indent="-342900" algn="l" rtl="0">
              <a:lnSpc>
                <a:spcPct val="90000"/>
              </a:lnSpc>
              <a:spcBef>
                <a:spcPts val="480"/>
              </a:spcBef>
              <a:spcAft>
                <a:spcPts val="0"/>
              </a:spcAft>
              <a:buSzPts val="1800"/>
              <a:buNone/>
            </a:pPr>
            <a:r>
              <a:rPr lang="en" sz="2400" b="0" i="0" u="none">
                <a:solidFill>
                  <a:schemeClr val="dk1"/>
                </a:solidFill>
                <a:latin typeface="Arial"/>
                <a:ea typeface="Arial"/>
                <a:cs typeface="Arial"/>
                <a:sym typeface="Arial"/>
              </a:rPr>
              <a:t>      G’      {G(10) G”(13) }                             </a:t>
            </a:r>
            <a:endParaRPr/>
          </a:p>
          <a:p>
            <a:pPr marL="342900" lvl="0" indent="-342900" algn="l" rtl="0">
              <a:lnSpc>
                <a:spcPct val="90000"/>
              </a:lnSpc>
              <a:spcBef>
                <a:spcPts val="960"/>
              </a:spcBef>
              <a:spcAft>
                <a:spcPts val="0"/>
              </a:spcAft>
              <a:buSzPts val="1800"/>
              <a:buNone/>
            </a:pPr>
            <a:r>
              <a:rPr lang="en" sz="2400" b="0" i="0" u="none">
                <a:solidFill>
                  <a:schemeClr val="dk1"/>
                </a:solidFill>
                <a:latin typeface="Arial"/>
                <a:ea typeface="Arial"/>
                <a:cs typeface="Arial"/>
                <a:sym typeface="Arial"/>
              </a:rPr>
              <a:t>    Solution path found is S B G  &lt;-- this G has cost 9, not 10</a:t>
            </a:r>
            <a:endParaRPr/>
          </a:p>
          <a:p>
            <a:pPr marL="342900" lvl="0" indent="-342900" algn="l" rtl="0">
              <a:lnSpc>
                <a:spcPct val="90000"/>
              </a:lnSpc>
              <a:spcBef>
                <a:spcPts val="480"/>
              </a:spcBef>
              <a:spcAft>
                <a:spcPts val="0"/>
              </a:spcAft>
              <a:buSzPts val="1800"/>
              <a:buNone/>
            </a:pPr>
            <a:r>
              <a:rPr lang="en" sz="2400" b="0" i="0" u="none">
                <a:solidFill>
                  <a:schemeClr val="dk1"/>
                </a:solidFill>
                <a:latin typeface="Arial"/>
                <a:ea typeface="Arial"/>
                <a:cs typeface="Arial"/>
                <a:sym typeface="Arial"/>
              </a:rPr>
              <a:t>    Number of nodes expanded (including goal node) = 7</a:t>
            </a:r>
            <a:endParaRPr/>
          </a:p>
        </p:txBody>
      </p:sp>
      <p:sp>
        <p:nvSpPr>
          <p:cNvPr id="509" name="Google Shape;509;p52"/>
          <p:cNvSpPr/>
          <p:nvPr/>
        </p:nvSpPr>
        <p:spPr>
          <a:xfrm>
            <a:off x="7002462" y="2506662"/>
            <a:ext cx="357187"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 name="Google Shape;510;p52"/>
          <p:cNvSpPr txBox="1"/>
          <p:nvPr/>
        </p:nvSpPr>
        <p:spPr>
          <a:xfrm>
            <a:off x="7034212" y="2552700"/>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1" i="0" u="none" strike="noStrike" cap="none">
                <a:solidFill>
                  <a:schemeClr val="dk1"/>
                </a:solidFill>
                <a:latin typeface="Times New Roman"/>
                <a:ea typeface="Times New Roman"/>
                <a:cs typeface="Times New Roman"/>
                <a:sym typeface="Times New Roman"/>
              </a:rPr>
              <a:t>S</a:t>
            </a:r>
            <a:endParaRPr sz="1400" b="0" i="0" u="none" strike="noStrike" cap="none">
              <a:solidFill>
                <a:srgbClr val="000000"/>
              </a:solidFill>
              <a:latin typeface="Arial"/>
              <a:ea typeface="Arial"/>
              <a:cs typeface="Arial"/>
              <a:sym typeface="Arial"/>
            </a:endParaRPr>
          </a:p>
        </p:txBody>
      </p:sp>
      <p:sp>
        <p:nvSpPr>
          <p:cNvPr id="511" name="Google Shape;511;p52"/>
          <p:cNvSpPr/>
          <p:nvPr/>
        </p:nvSpPr>
        <p:spPr>
          <a:xfrm>
            <a:off x="8164512" y="3429000"/>
            <a:ext cx="360362"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 name="Google Shape;512;p52"/>
          <p:cNvSpPr txBox="1"/>
          <p:nvPr/>
        </p:nvSpPr>
        <p:spPr>
          <a:xfrm>
            <a:off x="8180387" y="3476625"/>
            <a:ext cx="35083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1" i="0" u="none" strike="noStrike" cap="none">
                <a:solidFill>
                  <a:schemeClr val="dk1"/>
                </a:solidFill>
                <a:latin typeface="Times New Roman"/>
                <a:ea typeface="Times New Roman"/>
                <a:cs typeface="Times New Roman"/>
                <a:sym typeface="Times New Roman"/>
              </a:rPr>
              <a:t>C</a:t>
            </a:r>
            <a:endParaRPr sz="1400" b="0" i="0" u="none" strike="noStrike" cap="none">
              <a:solidFill>
                <a:srgbClr val="000000"/>
              </a:solidFill>
              <a:latin typeface="Arial"/>
              <a:ea typeface="Arial"/>
              <a:cs typeface="Arial"/>
              <a:sym typeface="Arial"/>
            </a:endParaRPr>
          </a:p>
        </p:txBody>
      </p:sp>
      <p:sp>
        <p:nvSpPr>
          <p:cNvPr id="513" name="Google Shape;513;p52"/>
          <p:cNvSpPr/>
          <p:nvPr/>
        </p:nvSpPr>
        <p:spPr>
          <a:xfrm>
            <a:off x="7135812" y="3429000"/>
            <a:ext cx="358775"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 name="Google Shape;514;p52"/>
          <p:cNvSpPr txBox="1"/>
          <p:nvPr/>
        </p:nvSpPr>
        <p:spPr>
          <a:xfrm>
            <a:off x="7151687" y="3476625"/>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1" i="0" u="none" strike="noStrike" cap="none">
                <a:solidFill>
                  <a:schemeClr val="dk1"/>
                </a:solidFill>
                <a:latin typeface="Times New Roman"/>
                <a:ea typeface="Times New Roman"/>
                <a:cs typeface="Times New Roman"/>
                <a:sym typeface="Times New Roman"/>
              </a:rPr>
              <a:t>B</a:t>
            </a:r>
            <a:endParaRPr sz="1400" b="0" i="0" u="none" strike="noStrike" cap="none">
              <a:solidFill>
                <a:srgbClr val="000000"/>
              </a:solidFill>
              <a:latin typeface="Arial"/>
              <a:ea typeface="Arial"/>
              <a:cs typeface="Arial"/>
              <a:sym typeface="Arial"/>
            </a:endParaRPr>
          </a:p>
        </p:txBody>
      </p:sp>
      <p:sp>
        <p:nvSpPr>
          <p:cNvPr id="515" name="Google Shape;515;p52"/>
          <p:cNvSpPr/>
          <p:nvPr/>
        </p:nvSpPr>
        <p:spPr>
          <a:xfrm>
            <a:off x="6194425" y="3471862"/>
            <a:ext cx="360362"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 name="Google Shape;516;p52"/>
          <p:cNvSpPr txBox="1"/>
          <p:nvPr/>
        </p:nvSpPr>
        <p:spPr>
          <a:xfrm>
            <a:off x="6210300" y="3490912"/>
            <a:ext cx="3492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1" i="0" u="none" strike="noStrike" cap="none">
                <a:solidFill>
                  <a:schemeClr val="dk1"/>
                </a:solidFill>
                <a:latin typeface="Times New Roman"/>
                <a:ea typeface="Times New Roman"/>
                <a:cs typeface="Times New Roman"/>
                <a:sym typeface="Times New Roman"/>
              </a:rPr>
              <a:t>A</a:t>
            </a:r>
            <a:endParaRPr sz="1400" b="0" i="0" u="none" strike="noStrike" cap="none">
              <a:solidFill>
                <a:srgbClr val="000000"/>
              </a:solidFill>
              <a:latin typeface="Arial"/>
              <a:ea typeface="Arial"/>
              <a:cs typeface="Arial"/>
              <a:sym typeface="Arial"/>
            </a:endParaRPr>
          </a:p>
        </p:txBody>
      </p:sp>
      <p:sp>
        <p:nvSpPr>
          <p:cNvPr id="517" name="Google Shape;517;p52"/>
          <p:cNvSpPr/>
          <p:nvPr/>
        </p:nvSpPr>
        <p:spPr>
          <a:xfrm>
            <a:off x="5389562" y="4349750"/>
            <a:ext cx="358775"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Google Shape;518;p52"/>
          <p:cNvSpPr txBox="1"/>
          <p:nvPr/>
        </p:nvSpPr>
        <p:spPr>
          <a:xfrm>
            <a:off x="5419725" y="4394200"/>
            <a:ext cx="34925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1" i="0" u="none" strike="noStrike" cap="none">
                <a:solidFill>
                  <a:schemeClr val="dk1"/>
                </a:solidFill>
                <a:latin typeface="Times New Roman"/>
                <a:ea typeface="Times New Roman"/>
                <a:cs typeface="Times New Roman"/>
                <a:sym typeface="Times New Roman"/>
              </a:rPr>
              <a:t>D</a:t>
            </a:r>
            <a:endParaRPr sz="1400" b="0" i="0" u="none" strike="noStrike" cap="none">
              <a:solidFill>
                <a:srgbClr val="000000"/>
              </a:solidFill>
              <a:latin typeface="Arial"/>
              <a:ea typeface="Arial"/>
              <a:cs typeface="Arial"/>
              <a:sym typeface="Arial"/>
            </a:endParaRPr>
          </a:p>
        </p:txBody>
      </p:sp>
      <p:sp>
        <p:nvSpPr>
          <p:cNvPr id="519" name="Google Shape;519;p52"/>
          <p:cNvSpPr/>
          <p:nvPr/>
        </p:nvSpPr>
        <p:spPr>
          <a:xfrm>
            <a:off x="6240462" y="4335462"/>
            <a:ext cx="358775" cy="409575"/>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Google Shape;520;p52"/>
          <p:cNvSpPr txBox="1"/>
          <p:nvPr/>
        </p:nvSpPr>
        <p:spPr>
          <a:xfrm>
            <a:off x="6256337" y="4365625"/>
            <a:ext cx="33655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1" i="0" u="none" strike="noStrike" cap="none">
                <a:solidFill>
                  <a:schemeClr val="dk1"/>
                </a:solidFill>
                <a:latin typeface="Times New Roman"/>
                <a:ea typeface="Times New Roman"/>
                <a:cs typeface="Times New Roman"/>
                <a:sym typeface="Times New Roman"/>
              </a:rPr>
              <a:t>E</a:t>
            </a:r>
            <a:endParaRPr sz="1400" b="0" i="0" u="none" strike="noStrike" cap="none">
              <a:solidFill>
                <a:srgbClr val="000000"/>
              </a:solidFill>
              <a:latin typeface="Arial"/>
              <a:ea typeface="Arial"/>
              <a:cs typeface="Arial"/>
              <a:sym typeface="Arial"/>
            </a:endParaRPr>
          </a:p>
        </p:txBody>
      </p:sp>
      <p:cxnSp>
        <p:nvCxnSpPr>
          <p:cNvPr id="521" name="Google Shape;521;p52"/>
          <p:cNvCxnSpPr/>
          <p:nvPr/>
        </p:nvCxnSpPr>
        <p:spPr>
          <a:xfrm flipH="1">
            <a:off x="6508750" y="2865437"/>
            <a:ext cx="493712" cy="563562"/>
          </a:xfrm>
          <a:prstGeom prst="straightConnector1">
            <a:avLst/>
          </a:prstGeom>
          <a:noFill/>
          <a:ln w="28575" cap="flat" cmpd="sng">
            <a:solidFill>
              <a:schemeClr val="dk1"/>
            </a:solidFill>
            <a:prstDash val="solid"/>
            <a:miter lim="800000"/>
            <a:headEnd type="triangle" w="med" len="med"/>
            <a:tailEnd type="none" w="sm" len="sm"/>
          </a:ln>
        </p:spPr>
      </p:cxnSp>
      <p:cxnSp>
        <p:nvCxnSpPr>
          <p:cNvPr id="522" name="Google Shape;522;p52"/>
          <p:cNvCxnSpPr/>
          <p:nvPr/>
        </p:nvCxnSpPr>
        <p:spPr>
          <a:xfrm>
            <a:off x="6375400" y="3889375"/>
            <a:ext cx="0" cy="460375"/>
          </a:xfrm>
          <a:prstGeom prst="straightConnector1">
            <a:avLst/>
          </a:prstGeom>
          <a:noFill/>
          <a:ln w="28575" cap="flat" cmpd="sng">
            <a:solidFill>
              <a:schemeClr val="dk1"/>
            </a:solidFill>
            <a:prstDash val="solid"/>
            <a:miter lim="800000"/>
            <a:headEnd type="triangle" w="med" len="med"/>
            <a:tailEnd type="none" w="sm" len="sm"/>
          </a:ln>
        </p:spPr>
      </p:cxnSp>
      <p:cxnSp>
        <p:nvCxnSpPr>
          <p:cNvPr id="523" name="Google Shape;523;p52"/>
          <p:cNvCxnSpPr/>
          <p:nvPr/>
        </p:nvCxnSpPr>
        <p:spPr>
          <a:xfrm>
            <a:off x="6621462" y="3838575"/>
            <a:ext cx="581025" cy="511175"/>
          </a:xfrm>
          <a:prstGeom prst="straightConnector1">
            <a:avLst/>
          </a:prstGeom>
          <a:noFill/>
          <a:ln w="28575" cap="flat" cmpd="sng">
            <a:solidFill>
              <a:schemeClr val="dk1"/>
            </a:solidFill>
            <a:prstDash val="solid"/>
            <a:miter lim="800000"/>
            <a:headEnd type="triangle" w="med" len="med"/>
            <a:tailEnd type="none" w="sm" len="sm"/>
          </a:ln>
        </p:spPr>
      </p:cxnSp>
      <p:cxnSp>
        <p:nvCxnSpPr>
          <p:cNvPr id="524" name="Google Shape;524;p52"/>
          <p:cNvCxnSpPr/>
          <p:nvPr/>
        </p:nvCxnSpPr>
        <p:spPr>
          <a:xfrm>
            <a:off x="7180262" y="2925762"/>
            <a:ext cx="88900" cy="460375"/>
          </a:xfrm>
          <a:prstGeom prst="straightConnector1">
            <a:avLst/>
          </a:prstGeom>
          <a:noFill/>
          <a:ln w="57150" cap="flat" cmpd="sng">
            <a:solidFill>
              <a:schemeClr val="dk1"/>
            </a:solidFill>
            <a:prstDash val="solid"/>
            <a:miter lim="800000"/>
            <a:headEnd type="triangle" w="med" len="med"/>
            <a:tailEnd type="none" w="sm" len="sm"/>
          </a:ln>
        </p:spPr>
      </p:cxnSp>
      <p:cxnSp>
        <p:nvCxnSpPr>
          <p:cNvPr id="525" name="Google Shape;525;p52"/>
          <p:cNvCxnSpPr/>
          <p:nvPr/>
        </p:nvCxnSpPr>
        <p:spPr>
          <a:xfrm>
            <a:off x="7315200" y="2814637"/>
            <a:ext cx="849312" cy="614362"/>
          </a:xfrm>
          <a:prstGeom prst="straightConnector1">
            <a:avLst/>
          </a:prstGeom>
          <a:noFill/>
          <a:ln w="28575" cap="flat" cmpd="sng">
            <a:solidFill>
              <a:schemeClr val="dk1"/>
            </a:solidFill>
            <a:prstDash val="solid"/>
            <a:miter lim="800000"/>
            <a:headEnd type="triangle" w="med" len="med"/>
            <a:tailEnd type="none" w="sm" len="sm"/>
          </a:ln>
        </p:spPr>
      </p:cxnSp>
      <p:cxnSp>
        <p:nvCxnSpPr>
          <p:cNvPr id="526" name="Google Shape;526;p52"/>
          <p:cNvCxnSpPr/>
          <p:nvPr/>
        </p:nvCxnSpPr>
        <p:spPr>
          <a:xfrm flipH="1">
            <a:off x="5702300" y="3786187"/>
            <a:ext cx="492125" cy="563562"/>
          </a:xfrm>
          <a:prstGeom prst="straightConnector1">
            <a:avLst/>
          </a:prstGeom>
          <a:noFill/>
          <a:ln w="28575" cap="flat" cmpd="sng">
            <a:solidFill>
              <a:schemeClr val="dk1"/>
            </a:solidFill>
            <a:prstDash val="solid"/>
            <a:miter lim="800000"/>
            <a:headEnd type="triangle" w="med" len="med"/>
            <a:tailEnd type="none" w="sm" len="sm"/>
          </a:ln>
        </p:spPr>
      </p:cxnSp>
      <p:sp>
        <p:nvSpPr>
          <p:cNvPr id="527" name="Google Shape;527;p52"/>
          <p:cNvSpPr txBox="1"/>
          <p:nvPr/>
        </p:nvSpPr>
        <p:spPr>
          <a:xfrm>
            <a:off x="6499225" y="2919412"/>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 sz="1800" b="1" i="0" u="none" strike="noStrike" cap="none">
                <a:solidFill>
                  <a:srgbClr val="FF0000"/>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528" name="Google Shape;528;p52"/>
          <p:cNvSpPr txBox="1"/>
          <p:nvPr/>
        </p:nvSpPr>
        <p:spPr>
          <a:xfrm>
            <a:off x="7224712" y="3057525"/>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 sz="1800" b="1" i="0" u="none" strike="noStrike" cap="none">
                <a:solidFill>
                  <a:srgbClr val="FF0000"/>
                </a:solidFill>
                <a:latin typeface="Times New Roman"/>
                <a:ea typeface="Times New Roman"/>
                <a:cs typeface="Times New Roman"/>
                <a:sym typeface="Times New Roman"/>
              </a:rPr>
              <a:t>5</a:t>
            </a:r>
            <a:endParaRPr sz="1400" b="0" i="0" u="none" strike="noStrike" cap="none">
              <a:solidFill>
                <a:srgbClr val="000000"/>
              </a:solidFill>
              <a:latin typeface="Arial"/>
              <a:ea typeface="Arial"/>
              <a:cs typeface="Arial"/>
              <a:sym typeface="Arial"/>
            </a:endParaRPr>
          </a:p>
        </p:txBody>
      </p:sp>
      <p:sp>
        <p:nvSpPr>
          <p:cNvPr id="529" name="Google Shape;529;p52"/>
          <p:cNvSpPr txBox="1"/>
          <p:nvPr/>
        </p:nvSpPr>
        <p:spPr>
          <a:xfrm>
            <a:off x="6919912" y="3876675"/>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 sz="1800" b="1" i="0" u="none" strike="noStrike" cap="none">
                <a:solidFill>
                  <a:srgbClr val="FF0000"/>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30" name="Google Shape;530;p52"/>
          <p:cNvSpPr txBox="1"/>
          <p:nvPr/>
        </p:nvSpPr>
        <p:spPr>
          <a:xfrm>
            <a:off x="5651500" y="386715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 sz="1800" b="1" i="0" u="none" strike="noStrike" cap="none">
                <a:solidFill>
                  <a:srgbClr val="FF0000"/>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31" name="Google Shape;531;p52"/>
          <p:cNvSpPr txBox="1"/>
          <p:nvPr/>
        </p:nvSpPr>
        <p:spPr>
          <a:xfrm>
            <a:off x="6107112" y="4030662"/>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 sz="1800" b="1" i="0" u="none" strike="noStrike" cap="none">
                <a:solidFill>
                  <a:srgbClr val="FF0000"/>
                </a:solidFill>
                <a:latin typeface="Times New Roman"/>
                <a:ea typeface="Times New Roman"/>
                <a:cs typeface="Times New Roman"/>
                <a:sym typeface="Times New Roman"/>
              </a:rPr>
              <a:t>7</a:t>
            </a:r>
            <a:endParaRPr sz="1400" b="0" i="0" u="none" strike="noStrike" cap="none">
              <a:solidFill>
                <a:srgbClr val="000000"/>
              </a:solidFill>
              <a:latin typeface="Arial"/>
              <a:ea typeface="Arial"/>
              <a:cs typeface="Arial"/>
              <a:sym typeface="Arial"/>
            </a:endParaRPr>
          </a:p>
        </p:txBody>
      </p:sp>
      <p:sp>
        <p:nvSpPr>
          <p:cNvPr id="532" name="Google Shape;532;p52"/>
          <p:cNvSpPr/>
          <p:nvPr/>
        </p:nvSpPr>
        <p:spPr>
          <a:xfrm>
            <a:off x="7745412" y="4340225"/>
            <a:ext cx="528637" cy="611187"/>
          </a:xfrm>
          <a:prstGeom prst="ellipse">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3" name="Google Shape;533;p52"/>
          <p:cNvGrpSpPr/>
          <p:nvPr/>
        </p:nvGrpSpPr>
        <p:grpSpPr>
          <a:xfrm>
            <a:off x="7135812" y="4402137"/>
            <a:ext cx="363537" cy="409575"/>
            <a:chOff x="4657" y="2719"/>
            <a:chExt cx="229" cy="258"/>
          </a:xfrm>
        </p:grpSpPr>
        <p:sp>
          <p:nvSpPr>
            <p:cNvPr id="534" name="Google Shape;534;p52"/>
            <p:cNvSpPr txBox="1"/>
            <p:nvPr/>
          </p:nvSpPr>
          <p:spPr>
            <a:xfrm>
              <a:off x="4658" y="2739"/>
              <a:ext cx="22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1" i="0" u="none" strike="noStrike" cap="none">
                  <a:solidFill>
                    <a:schemeClr val="dk1"/>
                  </a:solidFill>
                  <a:latin typeface="Times New Roman"/>
                  <a:ea typeface="Times New Roman"/>
                  <a:cs typeface="Times New Roman"/>
                  <a:sym typeface="Times New Roman"/>
                </a:rPr>
                <a:t>G</a:t>
              </a:r>
              <a:endParaRPr sz="1400" b="0" i="0" u="none" strike="noStrike" cap="none">
                <a:solidFill>
                  <a:srgbClr val="000000"/>
                </a:solidFill>
                <a:latin typeface="Arial"/>
                <a:ea typeface="Arial"/>
                <a:cs typeface="Arial"/>
                <a:sym typeface="Arial"/>
              </a:endParaRPr>
            </a:p>
          </p:txBody>
        </p:sp>
        <p:sp>
          <p:nvSpPr>
            <p:cNvPr id="535" name="Google Shape;535;p52"/>
            <p:cNvSpPr/>
            <p:nvPr/>
          </p:nvSpPr>
          <p:spPr>
            <a:xfrm>
              <a:off x="4657" y="2719"/>
              <a:ext cx="226" cy="258"/>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6" name="Google Shape;536;p52"/>
          <p:cNvSpPr txBox="1"/>
          <p:nvPr/>
        </p:nvSpPr>
        <p:spPr>
          <a:xfrm>
            <a:off x="7804150" y="4471987"/>
            <a:ext cx="438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1" i="0" u="none" strike="noStrike" cap="none">
                <a:solidFill>
                  <a:schemeClr val="dk1"/>
                </a:solidFill>
                <a:latin typeface="Times New Roman"/>
                <a:ea typeface="Times New Roman"/>
                <a:cs typeface="Times New Roman"/>
                <a:sym typeface="Times New Roman"/>
              </a:rPr>
              <a:t>G’</a:t>
            </a:r>
            <a:endParaRPr sz="1400" b="0" i="0" u="none" strike="noStrike" cap="none">
              <a:solidFill>
                <a:srgbClr val="000000"/>
              </a:solidFill>
              <a:latin typeface="Arial"/>
              <a:ea typeface="Arial"/>
              <a:cs typeface="Arial"/>
              <a:sym typeface="Arial"/>
            </a:endParaRPr>
          </a:p>
        </p:txBody>
      </p:sp>
      <p:sp>
        <p:nvSpPr>
          <p:cNvPr id="537" name="Google Shape;537;p52"/>
          <p:cNvSpPr/>
          <p:nvPr/>
        </p:nvSpPr>
        <p:spPr>
          <a:xfrm>
            <a:off x="7831137" y="4440237"/>
            <a:ext cx="358775" cy="40957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8" name="Google Shape;538;p52"/>
          <p:cNvSpPr txBox="1"/>
          <p:nvPr/>
        </p:nvSpPr>
        <p:spPr>
          <a:xfrm>
            <a:off x="8370887" y="4452937"/>
            <a:ext cx="4762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 sz="1800" b="1" i="0" u="none" strike="noStrike" cap="none">
                <a:solidFill>
                  <a:schemeClr val="dk1"/>
                </a:solidFill>
                <a:latin typeface="Times New Roman"/>
                <a:ea typeface="Times New Roman"/>
                <a:cs typeface="Times New Roman"/>
                <a:sym typeface="Times New Roman"/>
              </a:rPr>
              <a:t>G”</a:t>
            </a:r>
            <a:endParaRPr sz="1400" b="0" i="0" u="none" strike="noStrike" cap="none">
              <a:solidFill>
                <a:srgbClr val="000000"/>
              </a:solidFill>
              <a:latin typeface="Arial"/>
              <a:ea typeface="Arial"/>
              <a:cs typeface="Arial"/>
              <a:sym typeface="Arial"/>
            </a:endParaRPr>
          </a:p>
        </p:txBody>
      </p:sp>
      <p:sp>
        <p:nvSpPr>
          <p:cNvPr id="539" name="Google Shape;539;p52"/>
          <p:cNvSpPr/>
          <p:nvPr/>
        </p:nvSpPr>
        <p:spPr>
          <a:xfrm>
            <a:off x="8426450" y="4421187"/>
            <a:ext cx="358775" cy="40957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540" name="Google Shape;540;p52"/>
          <p:cNvCxnSpPr/>
          <p:nvPr/>
        </p:nvCxnSpPr>
        <p:spPr>
          <a:xfrm>
            <a:off x="7381875" y="3810000"/>
            <a:ext cx="493712" cy="642937"/>
          </a:xfrm>
          <a:prstGeom prst="straightConnector1">
            <a:avLst/>
          </a:prstGeom>
          <a:noFill/>
          <a:ln w="57150" cap="flat" cmpd="sng">
            <a:solidFill>
              <a:schemeClr val="dk1"/>
            </a:solidFill>
            <a:prstDash val="solid"/>
            <a:miter lim="800000"/>
            <a:headEnd type="triangle" w="med" len="med"/>
            <a:tailEnd type="none" w="sm" len="sm"/>
          </a:ln>
        </p:spPr>
      </p:cxnSp>
      <p:cxnSp>
        <p:nvCxnSpPr>
          <p:cNvPr id="541" name="Google Shape;541;p52"/>
          <p:cNvCxnSpPr/>
          <p:nvPr/>
        </p:nvCxnSpPr>
        <p:spPr>
          <a:xfrm>
            <a:off x="8370887" y="3848100"/>
            <a:ext cx="160337" cy="544512"/>
          </a:xfrm>
          <a:prstGeom prst="straightConnector1">
            <a:avLst/>
          </a:prstGeom>
          <a:noFill/>
          <a:ln w="28575" cap="flat" cmpd="sng">
            <a:solidFill>
              <a:schemeClr val="dk1"/>
            </a:solidFill>
            <a:prstDash val="solid"/>
            <a:miter lim="800000"/>
            <a:headEnd type="triangle" w="med" len="med"/>
            <a:tailEnd type="none" w="sm" len="sm"/>
          </a:ln>
        </p:spPr>
      </p:cxnSp>
      <p:sp>
        <p:nvSpPr>
          <p:cNvPr id="542" name="Google Shape;542;p52"/>
          <p:cNvSpPr txBox="1"/>
          <p:nvPr/>
        </p:nvSpPr>
        <p:spPr>
          <a:xfrm>
            <a:off x="7816850" y="2954337"/>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 sz="1800" b="1" i="0" u="none" strike="noStrike" cap="none">
                <a:solidFill>
                  <a:srgbClr val="FF0000"/>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43" name="Google Shape;543;p52"/>
          <p:cNvSpPr txBox="1"/>
          <p:nvPr/>
        </p:nvSpPr>
        <p:spPr>
          <a:xfrm>
            <a:off x="8486775" y="3983037"/>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 sz="1800" b="1" i="0" u="none" strike="noStrike" cap="none">
                <a:solidFill>
                  <a:srgbClr val="FF0000"/>
                </a:solidFill>
                <a:latin typeface="Times New Roman"/>
                <a:ea typeface="Times New Roman"/>
                <a:cs typeface="Times New Roman"/>
                <a:sym typeface="Times New Roman"/>
              </a:rPr>
              <a:t>5</a:t>
            </a:r>
            <a:endParaRPr sz="1400" b="0" i="0" u="none" strike="noStrike" cap="none">
              <a:solidFill>
                <a:srgbClr val="000000"/>
              </a:solidFill>
              <a:latin typeface="Arial"/>
              <a:ea typeface="Arial"/>
              <a:cs typeface="Arial"/>
              <a:sym typeface="Arial"/>
            </a:endParaRPr>
          </a:p>
        </p:txBody>
      </p:sp>
      <p:sp>
        <p:nvSpPr>
          <p:cNvPr id="544" name="Google Shape;544;p52"/>
          <p:cNvSpPr txBox="1"/>
          <p:nvPr/>
        </p:nvSpPr>
        <p:spPr>
          <a:xfrm>
            <a:off x="7667625" y="3944937"/>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Times New Roman"/>
              <a:buNone/>
            </a:pPr>
            <a:r>
              <a:rPr lang="en" sz="1800" b="1" i="0" u="none" strike="noStrike" cap="none">
                <a:solidFill>
                  <a:srgbClr val="FF0000"/>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58178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3"/>
          <p:cNvSpPr txBox="1">
            <a:spLocks noGrp="1"/>
          </p:cNvSpPr>
          <p:nvPr>
            <p:ph type="title"/>
          </p:nvPr>
        </p:nvSpPr>
        <p:spPr>
          <a:xfrm>
            <a:off x="685800" y="228600"/>
            <a:ext cx="7772400" cy="7953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Bi-directional search</a:t>
            </a:r>
            <a:endParaRPr/>
          </a:p>
        </p:txBody>
      </p:sp>
      <p:sp>
        <p:nvSpPr>
          <p:cNvPr id="551" name="Google Shape;551;p53"/>
          <p:cNvSpPr txBox="1">
            <a:spLocks noGrp="1"/>
          </p:cNvSpPr>
          <p:nvPr>
            <p:ph type="body" idx="1"/>
          </p:nvPr>
        </p:nvSpPr>
        <p:spPr>
          <a:xfrm>
            <a:off x="609600" y="3581400"/>
            <a:ext cx="7772400" cy="2895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800"/>
              <a:buFont typeface="Noto Sans Symbols"/>
              <a:buChar char="■"/>
            </a:pPr>
            <a:r>
              <a:rPr lang="en" sz="2400" b="0" i="0" u="none">
                <a:solidFill>
                  <a:schemeClr val="dk1"/>
                </a:solidFill>
                <a:latin typeface="Arial"/>
                <a:ea typeface="Arial"/>
                <a:cs typeface="Arial"/>
                <a:sym typeface="Arial"/>
              </a:rPr>
              <a:t>Alternate searching from the start state toward the goal and from the goal state toward the start.</a:t>
            </a:r>
            <a:endParaRPr/>
          </a:p>
          <a:p>
            <a:pPr marL="342900" lvl="0" indent="-342900" algn="l" rtl="0">
              <a:lnSpc>
                <a:spcPct val="100000"/>
              </a:lnSpc>
              <a:spcBef>
                <a:spcPts val="480"/>
              </a:spcBef>
              <a:spcAft>
                <a:spcPts val="0"/>
              </a:spcAft>
              <a:buClr>
                <a:schemeClr val="lt2"/>
              </a:buClr>
              <a:buSzPts val="1800"/>
              <a:buFont typeface="Noto Sans Symbols"/>
              <a:buChar char="■"/>
            </a:pPr>
            <a:r>
              <a:rPr lang="en" sz="2400" b="0" i="0" u="none">
                <a:solidFill>
                  <a:schemeClr val="dk1"/>
                </a:solidFill>
                <a:latin typeface="Arial"/>
                <a:ea typeface="Arial"/>
                <a:cs typeface="Arial"/>
                <a:sym typeface="Arial"/>
              </a:rPr>
              <a:t>Stop when the frontiers intersect.</a:t>
            </a:r>
            <a:endParaRPr/>
          </a:p>
          <a:p>
            <a:pPr marL="342900" lvl="0" indent="-342900" algn="l" rtl="0">
              <a:lnSpc>
                <a:spcPct val="100000"/>
              </a:lnSpc>
              <a:spcBef>
                <a:spcPts val="480"/>
              </a:spcBef>
              <a:spcAft>
                <a:spcPts val="0"/>
              </a:spcAft>
              <a:buClr>
                <a:schemeClr val="lt2"/>
              </a:buClr>
              <a:buSzPts val="1800"/>
              <a:buFont typeface="Noto Sans Symbols"/>
              <a:buChar char="■"/>
            </a:pPr>
            <a:r>
              <a:rPr lang="en" sz="2400" b="0" i="0" u="none">
                <a:solidFill>
                  <a:schemeClr val="dk1"/>
                </a:solidFill>
                <a:latin typeface="Arial"/>
                <a:ea typeface="Arial"/>
                <a:cs typeface="Arial"/>
                <a:sym typeface="Arial"/>
              </a:rPr>
              <a:t>Works well only when there are unique start and goal states and </a:t>
            </a:r>
            <a:r>
              <a:rPr lang="en" sz="2400" b="0" i="0" u="none">
                <a:solidFill>
                  <a:schemeClr val="accent2"/>
                </a:solidFill>
                <a:latin typeface="Arial"/>
                <a:ea typeface="Arial"/>
                <a:cs typeface="Arial"/>
                <a:sym typeface="Arial"/>
              </a:rPr>
              <a:t>when actions are reversible</a:t>
            </a:r>
            <a:endParaRPr/>
          </a:p>
          <a:p>
            <a:pPr marL="342900" lvl="0" indent="-342900" algn="l" rtl="0">
              <a:lnSpc>
                <a:spcPct val="100000"/>
              </a:lnSpc>
              <a:spcBef>
                <a:spcPts val="480"/>
              </a:spcBef>
              <a:spcAft>
                <a:spcPts val="0"/>
              </a:spcAft>
              <a:buClr>
                <a:schemeClr val="lt2"/>
              </a:buClr>
              <a:buSzPts val="1800"/>
              <a:buFont typeface="Noto Sans Symbols"/>
              <a:buChar char="■"/>
            </a:pPr>
            <a:r>
              <a:rPr lang="en" sz="2400" b="0" i="0" u="none">
                <a:solidFill>
                  <a:schemeClr val="dk1"/>
                </a:solidFill>
                <a:latin typeface="Arial"/>
                <a:ea typeface="Arial"/>
                <a:cs typeface="Arial"/>
                <a:sym typeface="Arial"/>
              </a:rPr>
              <a:t>Can lead to finding a solution more quickly (but watch out for pathological situations).</a:t>
            </a:r>
            <a:endParaRPr/>
          </a:p>
        </p:txBody>
      </p:sp>
      <p:pic>
        <p:nvPicPr>
          <p:cNvPr id="552" name="Google Shape;552;p53" descr="bisearch"/>
          <p:cNvPicPr preferRelativeResize="0"/>
          <p:nvPr/>
        </p:nvPicPr>
        <p:blipFill rotWithShape="1">
          <a:blip r:embed="rId3">
            <a:alphaModFix/>
          </a:blip>
          <a:srcRect/>
          <a:stretch/>
        </p:blipFill>
        <p:spPr>
          <a:xfrm>
            <a:off x="2057400" y="914400"/>
            <a:ext cx="5060950" cy="2514600"/>
          </a:xfrm>
          <a:prstGeom prst="rect">
            <a:avLst/>
          </a:prstGeom>
          <a:noFill/>
          <a:ln>
            <a:noFill/>
          </a:ln>
        </p:spPr>
      </p:pic>
    </p:spTree>
    <p:extLst>
      <p:ext uri="{BB962C8B-B14F-4D97-AF65-F5344CB8AC3E}">
        <p14:creationId xmlns:p14="http://schemas.microsoft.com/office/powerpoint/2010/main" val="839633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 sz="4400" b="0" i="0" u="none">
                <a:solidFill>
                  <a:schemeClr val="dk1"/>
                </a:solidFill>
                <a:latin typeface="Arial"/>
                <a:ea typeface="Arial"/>
                <a:cs typeface="Arial"/>
                <a:sym typeface="Arial"/>
              </a:rPr>
              <a:t>Comparing Search Strategies </a:t>
            </a:r>
            <a:endParaRPr/>
          </a:p>
        </p:txBody>
      </p:sp>
      <p:pic>
        <p:nvPicPr>
          <p:cNvPr id="559" name="Google Shape;559;p54" descr="img20"/>
          <p:cNvPicPr preferRelativeResize="0"/>
          <p:nvPr/>
        </p:nvPicPr>
        <p:blipFill rotWithShape="1">
          <a:blip r:embed="rId3">
            <a:alphaModFix/>
          </a:blip>
          <a:srcRect/>
          <a:stretch/>
        </p:blipFill>
        <p:spPr>
          <a:xfrm>
            <a:off x="381000" y="2057400"/>
            <a:ext cx="8458200" cy="2286000"/>
          </a:xfrm>
          <a:prstGeom prst="rect">
            <a:avLst/>
          </a:prstGeom>
          <a:noFill/>
          <a:ln>
            <a:noFill/>
          </a:ln>
        </p:spPr>
      </p:pic>
    </p:spTree>
    <p:extLst>
      <p:ext uri="{BB962C8B-B14F-4D97-AF65-F5344CB8AC3E}">
        <p14:creationId xmlns:p14="http://schemas.microsoft.com/office/powerpoint/2010/main" val="3479421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34</a:t>
            </a:r>
            <a:endParaRPr sz="1200" b="0" i="0" u="none" strike="noStrike" cap="none">
              <a:solidFill>
                <a:schemeClr val="dk1"/>
              </a:solidFill>
              <a:latin typeface="Times New Roman"/>
              <a:ea typeface="Times New Roman"/>
              <a:cs typeface="Times New Roman"/>
              <a:sym typeface="Times New Roman"/>
            </a:endParaRPr>
          </a:p>
        </p:txBody>
      </p:sp>
      <p:sp>
        <p:nvSpPr>
          <p:cNvPr id="323" name="Google Shape;323;p30"/>
          <p:cNvSpPr txBox="1">
            <a:spLocks noGrp="1"/>
          </p:cNvSpPr>
          <p:nvPr>
            <p:ph type="title"/>
          </p:nvPr>
        </p:nvSpPr>
        <p:spPr>
          <a:xfrm>
            <a:off x="77215" y="230886"/>
            <a:ext cx="577405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smtClean="0">
                <a:solidFill>
                  <a:srgbClr val="660033"/>
                </a:solidFill>
              </a:rPr>
              <a:t>                 Examples</a:t>
            </a:r>
            <a:r>
              <a:rPr lang="en" sz="3200" dirty="0">
                <a:solidFill>
                  <a:srgbClr val="660033"/>
                </a:solidFill>
              </a:rPr>
              <a:t>: </a:t>
            </a:r>
            <a:r>
              <a:rPr lang="en" b="1" dirty="0"/>
              <a:t>water jug problem </a:t>
            </a:r>
            <a:endParaRPr sz="3200" dirty="0"/>
          </a:p>
        </p:txBody>
      </p:sp>
      <p:sp>
        <p:nvSpPr>
          <p:cNvPr id="324" name="Google Shape;324;p30"/>
          <p:cNvSpPr txBox="1"/>
          <p:nvPr/>
        </p:nvSpPr>
        <p:spPr>
          <a:xfrm>
            <a:off x="261365" y="1142492"/>
            <a:ext cx="8805417" cy="2397451"/>
          </a:xfrm>
          <a:prstGeom prst="rect">
            <a:avLst/>
          </a:prstGeom>
          <a:noFill/>
          <a:ln>
            <a:noFill/>
          </a:ln>
        </p:spPr>
        <p:txBody>
          <a:bodyPr spcFirstLastPara="1" wrap="square" lIns="0" tIns="12050" rIns="0" bIns="0" anchor="t" anchorCtr="0">
            <a:spAutoFit/>
          </a:bodyPr>
          <a:lstStyle/>
          <a:p>
            <a:pPr marL="340360" marR="0" lvl="0" indent="-327660" algn="l" rtl="0">
              <a:lnSpc>
                <a:spcPct val="112142"/>
              </a:lnSpc>
              <a:spcBef>
                <a:spcPts val="0"/>
              </a:spcBef>
              <a:spcAft>
                <a:spcPts val="0"/>
              </a:spcAft>
              <a:buClr>
                <a:schemeClr val="dk1"/>
              </a:buClr>
              <a:buSzPts val="2800"/>
              <a:buFont typeface="Calibri"/>
              <a:buChar char="•"/>
            </a:pPr>
            <a:r>
              <a:rPr lang="en" sz="2800" b="0" i="0" u="none" strike="noStrike" cap="none">
                <a:solidFill>
                  <a:schemeClr val="dk1"/>
                </a:solidFill>
                <a:latin typeface="Calibri"/>
                <a:ea typeface="Calibri"/>
                <a:cs typeface="Calibri"/>
                <a:sym typeface="Calibri"/>
              </a:rPr>
              <a:t>Consider the following problem: A Water Jug Problem: You are given two jugs, a 4-gallon one and a 3-gallon one, a pump which has unlimited water which you can use to fill the jug, and the ground on which water may be poured. Neither jug has any measuring markings on it. How can you get exactly 2 gallons of water in the 4-gallon jug?</a:t>
            </a:r>
            <a:endParaRPr sz="2400" b="0" i="0" u="none" strike="noStrike" cap="none">
              <a:solidFill>
                <a:schemeClr val="dk1"/>
              </a:solidFill>
              <a:latin typeface="Times New Roman"/>
              <a:ea typeface="Times New Roman"/>
              <a:cs typeface="Times New Roman"/>
              <a:sym typeface="Times New Roman"/>
            </a:endParaRPr>
          </a:p>
        </p:txBody>
      </p:sp>
      <p:pic>
        <p:nvPicPr>
          <p:cNvPr id="325" name="Google Shape;325;p30" descr="Water Jug Problem Algorithm - Webeduclick"/>
          <p:cNvPicPr preferRelativeResize="0"/>
          <p:nvPr/>
        </p:nvPicPr>
        <p:blipFill rotWithShape="1">
          <a:blip r:embed="rId3">
            <a:alphaModFix/>
          </a:blip>
          <a:srcRect/>
          <a:stretch/>
        </p:blipFill>
        <p:spPr>
          <a:xfrm>
            <a:off x="2964242" y="4419600"/>
            <a:ext cx="3481385" cy="1964825"/>
          </a:xfrm>
          <a:prstGeom prst="rect">
            <a:avLst/>
          </a:prstGeom>
          <a:noFill/>
          <a:ln>
            <a:noFill/>
          </a:ln>
        </p:spPr>
      </p:pic>
    </p:spTree>
    <p:extLst>
      <p:ext uri="{BB962C8B-B14F-4D97-AF65-F5344CB8AC3E}">
        <p14:creationId xmlns:p14="http://schemas.microsoft.com/office/powerpoint/2010/main" val="4175270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34</a:t>
            </a:r>
            <a:endParaRPr sz="1200" b="0" i="0" u="none" strike="noStrike" cap="none">
              <a:solidFill>
                <a:schemeClr val="dk1"/>
              </a:solidFill>
              <a:latin typeface="Times New Roman"/>
              <a:ea typeface="Times New Roman"/>
              <a:cs typeface="Times New Roman"/>
              <a:sym typeface="Times New Roman"/>
            </a:endParaRPr>
          </a:p>
        </p:txBody>
      </p:sp>
      <p:sp>
        <p:nvSpPr>
          <p:cNvPr id="331" name="Google Shape;331;p31"/>
          <p:cNvSpPr txBox="1">
            <a:spLocks noGrp="1"/>
          </p:cNvSpPr>
          <p:nvPr>
            <p:ph type="title"/>
          </p:nvPr>
        </p:nvSpPr>
        <p:spPr>
          <a:xfrm>
            <a:off x="77215" y="230886"/>
            <a:ext cx="577405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smtClean="0">
                <a:solidFill>
                  <a:srgbClr val="660033"/>
                </a:solidFill>
              </a:rPr>
              <a:t>                Examples</a:t>
            </a:r>
            <a:r>
              <a:rPr lang="en" sz="3200" dirty="0">
                <a:solidFill>
                  <a:srgbClr val="660033"/>
                </a:solidFill>
              </a:rPr>
              <a:t>: </a:t>
            </a:r>
            <a:r>
              <a:rPr lang="en" b="1" dirty="0"/>
              <a:t>water jug problem </a:t>
            </a:r>
            <a:endParaRPr sz="3200" dirty="0"/>
          </a:p>
        </p:txBody>
      </p:sp>
      <p:sp>
        <p:nvSpPr>
          <p:cNvPr id="332" name="Google Shape;332;p31"/>
          <p:cNvSpPr/>
          <p:nvPr/>
        </p:nvSpPr>
        <p:spPr>
          <a:xfrm>
            <a:off x="229618" y="1447800"/>
            <a:ext cx="8914382"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Calibri"/>
                <a:ea typeface="Calibri"/>
                <a:cs typeface="Calibri"/>
                <a:sym typeface="Calibri"/>
              </a:rPr>
              <a:t>we will represent a state of the problem as a tuple (x, y) where x represents the amount of water in the 4-gallon jug and y represents the amount of water in the 3-gallon jug. Note 0 ≤ x ≤ 4, and 0 ≤ y ≤ 3. Our initial state: (0,0) Goal Predicate – state = (2,y) where 0 ≤ y ≤ 3.</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405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2"/>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6</a:t>
            </a:r>
            <a:endParaRPr sz="1200" b="0" i="0" u="none" strike="noStrike" cap="none">
              <a:solidFill>
                <a:schemeClr val="dk1"/>
              </a:solidFill>
              <a:latin typeface="Times New Roman"/>
              <a:ea typeface="Times New Roman"/>
              <a:cs typeface="Times New Roman"/>
              <a:sym typeface="Times New Roman"/>
            </a:endParaRPr>
          </a:p>
        </p:txBody>
      </p:sp>
      <p:sp>
        <p:nvSpPr>
          <p:cNvPr id="86" name="Google Shape;86;p12"/>
          <p:cNvSpPr txBox="1">
            <a:spLocks noGrp="1"/>
          </p:cNvSpPr>
          <p:nvPr>
            <p:ph type="title"/>
          </p:nvPr>
        </p:nvSpPr>
        <p:spPr>
          <a:xfrm>
            <a:off x="2472072" y="224390"/>
            <a:ext cx="3843654"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a:solidFill>
                  <a:srgbClr val="660033"/>
                </a:solidFill>
              </a:rPr>
              <a:t>Problem solving agents</a:t>
            </a:r>
            <a:endParaRPr sz="3200" dirty="0"/>
          </a:p>
        </p:txBody>
      </p:sp>
      <p:sp>
        <p:nvSpPr>
          <p:cNvPr id="87" name="Google Shape;87;p12"/>
          <p:cNvSpPr txBox="1"/>
          <p:nvPr/>
        </p:nvSpPr>
        <p:spPr>
          <a:xfrm>
            <a:off x="112268" y="1204975"/>
            <a:ext cx="8859520" cy="3607435"/>
          </a:xfrm>
          <a:prstGeom prst="rect">
            <a:avLst/>
          </a:prstGeom>
          <a:noFill/>
          <a:ln>
            <a:noFill/>
          </a:ln>
        </p:spPr>
        <p:txBody>
          <a:bodyPr spcFirstLastPara="1" wrap="square" lIns="0" tIns="12050" rIns="0" bIns="0" anchor="t" anchorCtr="0">
            <a:spAutoFit/>
          </a:bodyPr>
          <a:lstStyle/>
          <a:p>
            <a:pPr marL="340360" marR="0" lvl="0" indent="-327660" algn="l" rtl="0">
              <a:lnSpc>
                <a:spcPct val="100000"/>
              </a:lnSpc>
              <a:spcBef>
                <a:spcPts val="0"/>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a:t>
            </a:r>
            <a:r>
              <a:rPr lang="en" sz="2800" b="0" i="0" u="none" strike="noStrike" cap="none">
                <a:solidFill>
                  <a:srgbClr val="CC0000"/>
                </a:solidFill>
                <a:latin typeface="Times New Roman"/>
                <a:ea typeface="Times New Roman"/>
                <a:cs typeface="Times New Roman"/>
                <a:sym typeface="Times New Roman"/>
              </a:rPr>
              <a:t>formulate, search, execute</a:t>
            </a:r>
            <a:r>
              <a:rPr lang="en" sz="2800" b="0" i="0" u="none" strike="noStrike" cap="none">
                <a:solidFill>
                  <a:schemeClr val="dk1"/>
                </a:solidFill>
                <a:latin typeface="Times New Roman"/>
                <a:ea typeface="Times New Roman"/>
                <a:cs typeface="Times New Roman"/>
                <a:sym typeface="Times New Roman"/>
              </a:rPr>
              <a:t>” design for the agent</a:t>
            </a:r>
            <a:endParaRPr sz="2800" b="0" i="0" u="none" strike="noStrike" cap="none">
              <a:solidFill>
                <a:schemeClr val="dk1"/>
              </a:solidFill>
              <a:latin typeface="Times New Roman"/>
              <a:ea typeface="Times New Roman"/>
              <a:cs typeface="Times New Roman"/>
              <a:sym typeface="Times New Roman"/>
            </a:endParaRPr>
          </a:p>
          <a:p>
            <a:pPr marL="340360" marR="344805" lvl="0" indent="-327660" algn="l" rtl="0">
              <a:lnSpc>
                <a:spcPct val="98214"/>
              </a:lnSpc>
              <a:spcBef>
                <a:spcPts val="69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After formulating a goal and a problem to solve the agent  calls a search procedure to solve it</a:t>
            </a:r>
            <a:endParaRPr sz="2800" b="0" i="0" u="none" strike="noStrike" cap="none">
              <a:solidFill>
                <a:schemeClr val="dk1"/>
              </a:solidFill>
              <a:latin typeface="Times New Roman"/>
              <a:ea typeface="Times New Roman"/>
              <a:cs typeface="Times New Roman"/>
              <a:sym typeface="Times New Roman"/>
            </a:endParaRPr>
          </a:p>
          <a:p>
            <a:pPr marL="340360" marR="5080" lvl="0" indent="-327660" algn="l" rtl="0">
              <a:lnSpc>
                <a:spcPct val="82200"/>
              </a:lnSpc>
              <a:spcBef>
                <a:spcPts val="70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It then uses the solution to guide its actions, doing whatever  the solution recommends as the next thing to do (typically  the first action in the sequence)</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8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Then removing that step from the sequence</a:t>
            </a:r>
            <a:endParaRPr sz="2800" b="0" i="0" u="none" strike="noStrike" cap="none">
              <a:solidFill>
                <a:schemeClr val="dk1"/>
              </a:solidFill>
              <a:latin typeface="Times New Roman"/>
              <a:ea typeface="Times New Roman"/>
              <a:cs typeface="Times New Roman"/>
              <a:sym typeface="Times New Roman"/>
            </a:endParaRPr>
          </a:p>
          <a:p>
            <a:pPr marL="340360" marR="1226820" lvl="0" indent="-327660" algn="l" rtl="0">
              <a:lnSpc>
                <a:spcPct val="98571"/>
              </a:lnSpc>
              <a:spcBef>
                <a:spcPts val="68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Once the solution has been executed, the agent will  formulate a new goal</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32"/>
          <p:cNvPicPr preferRelativeResize="0"/>
          <p:nvPr/>
        </p:nvPicPr>
        <p:blipFill rotWithShape="1">
          <a:blip r:embed="rId3">
            <a:alphaModFix/>
          </a:blip>
          <a:srcRect/>
          <a:stretch/>
        </p:blipFill>
        <p:spPr>
          <a:xfrm>
            <a:off x="909126" y="1299865"/>
            <a:ext cx="7325747" cy="4258269"/>
          </a:xfrm>
          <a:prstGeom prst="rect">
            <a:avLst/>
          </a:prstGeom>
          <a:noFill/>
          <a:ln>
            <a:noFill/>
          </a:ln>
        </p:spPr>
      </p:pic>
    </p:spTree>
    <p:extLst>
      <p:ext uri="{BB962C8B-B14F-4D97-AF65-F5344CB8AC3E}">
        <p14:creationId xmlns:p14="http://schemas.microsoft.com/office/powerpoint/2010/main" val="1059221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33"/>
          <p:cNvPicPr preferRelativeResize="0"/>
          <p:nvPr/>
        </p:nvPicPr>
        <p:blipFill rotWithShape="1">
          <a:blip r:embed="rId3">
            <a:alphaModFix/>
          </a:blip>
          <a:srcRect/>
          <a:stretch/>
        </p:blipFill>
        <p:spPr>
          <a:xfrm>
            <a:off x="832915" y="2081024"/>
            <a:ext cx="7478169" cy="2695951"/>
          </a:xfrm>
          <a:prstGeom prst="rect">
            <a:avLst/>
          </a:prstGeom>
          <a:noFill/>
          <a:ln>
            <a:noFill/>
          </a:ln>
        </p:spPr>
      </p:pic>
    </p:spTree>
    <p:extLst>
      <p:ext uri="{BB962C8B-B14F-4D97-AF65-F5344CB8AC3E}">
        <p14:creationId xmlns:p14="http://schemas.microsoft.com/office/powerpoint/2010/main" val="14321282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4"/>
          <p:cNvPicPr preferRelativeResize="0"/>
          <p:nvPr/>
        </p:nvPicPr>
        <p:blipFill rotWithShape="1">
          <a:blip r:embed="rId3">
            <a:alphaModFix/>
          </a:blip>
          <a:srcRect/>
          <a:stretch/>
        </p:blipFill>
        <p:spPr>
          <a:xfrm>
            <a:off x="2057400" y="1371600"/>
            <a:ext cx="4651572" cy="3048128"/>
          </a:xfrm>
          <a:prstGeom prst="rect">
            <a:avLst/>
          </a:prstGeom>
          <a:noFill/>
          <a:ln>
            <a:noFill/>
          </a:ln>
        </p:spPr>
      </p:pic>
    </p:spTree>
    <p:extLst>
      <p:ext uri="{BB962C8B-B14F-4D97-AF65-F5344CB8AC3E}">
        <p14:creationId xmlns:p14="http://schemas.microsoft.com/office/powerpoint/2010/main" val="70993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8</a:t>
            </a:r>
            <a:endParaRPr sz="1200" b="0" i="0" u="none" strike="noStrike" cap="none">
              <a:solidFill>
                <a:schemeClr val="dk1"/>
              </a:solidFill>
              <a:latin typeface="Times New Roman"/>
              <a:ea typeface="Times New Roman"/>
              <a:cs typeface="Times New Roman"/>
              <a:sym typeface="Times New Roman"/>
            </a:endParaRPr>
          </a:p>
        </p:txBody>
      </p:sp>
      <p:sp>
        <p:nvSpPr>
          <p:cNvPr id="100" name="Google Shape;100;p14"/>
          <p:cNvSpPr txBox="1">
            <a:spLocks noGrp="1"/>
          </p:cNvSpPr>
          <p:nvPr>
            <p:ph type="title"/>
          </p:nvPr>
        </p:nvSpPr>
        <p:spPr>
          <a:xfrm>
            <a:off x="1709058" y="225243"/>
            <a:ext cx="5280496"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a:solidFill>
                  <a:srgbClr val="660033"/>
                </a:solidFill>
              </a:rPr>
              <a:t>Environment Assumptions</a:t>
            </a:r>
            <a:endParaRPr sz="3200" dirty="0"/>
          </a:p>
        </p:txBody>
      </p:sp>
      <p:sp>
        <p:nvSpPr>
          <p:cNvPr id="101" name="Google Shape;101;p14"/>
          <p:cNvSpPr txBox="1"/>
          <p:nvPr/>
        </p:nvSpPr>
        <p:spPr>
          <a:xfrm>
            <a:off x="112268" y="1188211"/>
            <a:ext cx="7424420" cy="3715385"/>
          </a:xfrm>
          <a:prstGeom prst="rect">
            <a:avLst/>
          </a:prstGeom>
          <a:noFill/>
          <a:ln>
            <a:noFill/>
          </a:ln>
        </p:spPr>
        <p:txBody>
          <a:bodyPr spcFirstLastPara="1" wrap="square" lIns="0" tIns="105400" rIns="0" bIns="0" anchor="t" anchorCtr="0">
            <a:spAutoFit/>
          </a:bodyPr>
          <a:lstStyle/>
          <a:p>
            <a:pPr marL="340360" marR="5080" lvl="0" indent="-327660" algn="l" rtl="0">
              <a:lnSpc>
                <a:spcPct val="78100"/>
              </a:lnSpc>
              <a:spcBef>
                <a:spcPts val="0"/>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Static, formulating and solving the problem is  done without paying attention to any changes that  might be occurring in the environment</a:t>
            </a:r>
            <a:endParaRPr sz="2800" b="0" i="0" u="none" strike="noStrike" cap="none">
              <a:solidFill>
                <a:schemeClr val="dk1"/>
              </a:solidFill>
              <a:latin typeface="Times New Roman"/>
              <a:ea typeface="Times New Roman"/>
              <a:cs typeface="Times New Roman"/>
              <a:sym typeface="Times New Roman"/>
            </a:endParaRPr>
          </a:p>
          <a:p>
            <a:pPr marL="340360" marR="775335" lvl="0" indent="-327660" algn="l" rtl="0">
              <a:lnSpc>
                <a:spcPct val="78200"/>
              </a:lnSpc>
              <a:spcBef>
                <a:spcPts val="685"/>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Initial state is known and the environment is  observable</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17999"/>
              </a:lnSpc>
              <a:spcBef>
                <a:spcPts val="0"/>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Discrete, enumerate alternative courses of actions</a:t>
            </a:r>
            <a:endParaRPr sz="2800" b="0" i="0" u="none" strike="noStrike" cap="none">
              <a:solidFill>
                <a:schemeClr val="dk1"/>
              </a:solidFill>
              <a:latin typeface="Times New Roman"/>
              <a:ea typeface="Times New Roman"/>
              <a:cs typeface="Times New Roman"/>
              <a:sym typeface="Times New Roman"/>
            </a:endParaRPr>
          </a:p>
          <a:p>
            <a:pPr marL="340360" marR="295910" lvl="0" indent="-327660" algn="l" rtl="0">
              <a:lnSpc>
                <a:spcPct val="78100"/>
              </a:lnSpc>
              <a:spcBef>
                <a:spcPts val="710"/>
              </a:spcBef>
              <a:spcAft>
                <a:spcPts val="0"/>
              </a:spcAft>
              <a:buClr>
                <a:schemeClr val="dk1"/>
              </a:buClr>
              <a:buSzPts val="2800"/>
              <a:buFont typeface="Times New Roman"/>
              <a:buChar char="•"/>
            </a:pPr>
            <a:r>
              <a:rPr lang="en" sz="2800" b="0" i="0" u="none" strike="noStrike" cap="none">
                <a:solidFill>
                  <a:schemeClr val="dk1"/>
                </a:solidFill>
                <a:latin typeface="Times New Roman"/>
                <a:ea typeface="Times New Roman"/>
                <a:cs typeface="Times New Roman"/>
                <a:sym typeface="Times New Roman"/>
              </a:rPr>
              <a:t>Deterministic, solutions to problems are single  sequences of actions, so they cannot handle any  unexpected events, and solutions are executed  without paying attention to the percepts</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13</a:t>
            </a:r>
            <a:endParaRPr sz="1200" b="0" i="0" u="none" strike="noStrike" cap="none">
              <a:solidFill>
                <a:schemeClr val="dk1"/>
              </a:solidFill>
              <a:latin typeface="Times New Roman"/>
              <a:ea typeface="Times New Roman"/>
              <a:cs typeface="Times New Roman"/>
              <a:sym typeface="Times New Roman"/>
            </a:endParaRPr>
          </a:p>
        </p:txBody>
      </p:sp>
      <p:sp>
        <p:nvSpPr>
          <p:cNvPr id="107" name="Google Shape;107;p15"/>
          <p:cNvSpPr txBox="1">
            <a:spLocks noGrp="1"/>
          </p:cNvSpPr>
          <p:nvPr>
            <p:ph type="title"/>
          </p:nvPr>
        </p:nvSpPr>
        <p:spPr>
          <a:xfrm>
            <a:off x="1698172" y="208697"/>
            <a:ext cx="5013796"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SzPts val="1400"/>
              <a:buNone/>
            </a:pPr>
            <a:r>
              <a:rPr lang="en" sz="2800" dirty="0">
                <a:solidFill>
                  <a:srgbClr val="660033"/>
                </a:solidFill>
              </a:rPr>
              <a:t>Vacuum world state space graph</a:t>
            </a:r>
            <a:endParaRPr sz="2800" dirty="0"/>
          </a:p>
        </p:txBody>
      </p:sp>
      <p:sp>
        <p:nvSpPr>
          <p:cNvPr id="108" name="Google Shape;108;p15"/>
          <p:cNvSpPr txBox="1"/>
          <p:nvPr/>
        </p:nvSpPr>
        <p:spPr>
          <a:xfrm>
            <a:off x="534720" y="3885129"/>
            <a:ext cx="7908290" cy="2691130"/>
          </a:xfrm>
          <a:prstGeom prst="rect">
            <a:avLst/>
          </a:prstGeom>
          <a:noFill/>
          <a:ln>
            <a:noFill/>
          </a:ln>
        </p:spPr>
        <p:txBody>
          <a:bodyPr spcFirstLastPara="1" wrap="square" lIns="0" tIns="55225" rIns="0" bIns="0" anchor="t" anchorCtr="0">
            <a:spAutoFit/>
          </a:bodyPr>
          <a:lstStyle/>
          <a:p>
            <a:pPr marL="346075" marR="0" lvl="0" indent="-334010" algn="l" rtl="0">
              <a:lnSpc>
                <a:spcPct val="100000"/>
              </a:lnSpc>
              <a:spcBef>
                <a:spcPts val="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states</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integer dirt and robot location</a:t>
            </a:r>
            <a:r>
              <a:rPr lang="en" sz="3200" b="0" i="0" u="none" strike="noStrike" cap="none">
                <a:solidFill>
                  <a:schemeClr val="dk1"/>
                </a:solidFill>
                <a:latin typeface="Times New Roman"/>
                <a:ea typeface="Times New Roman"/>
                <a:cs typeface="Times New Roman"/>
                <a:sym typeface="Times New Roman"/>
              </a:rPr>
              <a:t>.</a:t>
            </a:r>
            <a:endParaRPr sz="3200" b="0" i="0" u="none" strike="noStrike" cap="none">
              <a:solidFill>
                <a:schemeClr val="dk1"/>
              </a:solidFill>
              <a:latin typeface="Times New Roman"/>
              <a:ea typeface="Times New Roman"/>
              <a:cs typeface="Times New Roman"/>
              <a:sym typeface="Times New Roman"/>
            </a:endParaRPr>
          </a:p>
          <a:p>
            <a:pPr marL="469900" marR="0" lvl="0" indent="0" algn="l" rtl="0">
              <a:lnSpc>
                <a:spcPct val="109250"/>
              </a:lnSpc>
              <a:spcBef>
                <a:spcPts val="215"/>
              </a:spcBef>
              <a:spcAft>
                <a:spcPts val="0"/>
              </a:spcAft>
              <a:buClr>
                <a:srgbClr val="000000"/>
              </a:buClr>
              <a:buSzPts val="2000"/>
              <a:buFont typeface="Arial"/>
              <a:buNone/>
            </a:pPr>
            <a:r>
              <a:rPr lang="en" sz="2000" b="0" i="0" u="none" strike="noStrike" cap="none">
                <a:solidFill>
                  <a:schemeClr val="dk1"/>
                </a:solidFill>
                <a:latin typeface="Times New Roman"/>
                <a:ea typeface="Times New Roman"/>
                <a:cs typeface="Times New Roman"/>
                <a:sym typeface="Times New Roman"/>
              </a:rPr>
              <a:t>– The agent is in one of two locations, each of which might or might not</a:t>
            </a:r>
            <a:endParaRPr sz="2000" b="0" i="0" u="none" strike="noStrike" cap="none">
              <a:solidFill>
                <a:schemeClr val="dk1"/>
              </a:solidFill>
              <a:latin typeface="Times New Roman"/>
              <a:ea typeface="Times New Roman"/>
              <a:cs typeface="Times New Roman"/>
              <a:sym typeface="Times New Roman"/>
            </a:endParaRPr>
          </a:p>
          <a:p>
            <a:pPr marL="745490" marR="0" lvl="0" indent="0" algn="l" rtl="0">
              <a:lnSpc>
                <a:spcPct val="109250"/>
              </a:lnSpc>
              <a:spcBef>
                <a:spcPts val="0"/>
              </a:spcBef>
              <a:spcAft>
                <a:spcPts val="0"/>
              </a:spcAft>
              <a:buClr>
                <a:srgbClr val="000000"/>
              </a:buClr>
              <a:buSzPts val="2000"/>
              <a:buFont typeface="Arial"/>
              <a:buNone/>
            </a:pPr>
            <a:r>
              <a:rPr lang="en" sz="2000" b="0" i="0" u="none" strike="noStrike" cap="none">
                <a:solidFill>
                  <a:schemeClr val="dk1"/>
                </a:solidFill>
                <a:latin typeface="Times New Roman"/>
                <a:ea typeface="Times New Roman"/>
                <a:cs typeface="Times New Roman"/>
                <a:sym typeface="Times New Roman"/>
              </a:rPr>
              <a:t>contain dirt – 8 possible states</a:t>
            </a:r>
            <a:endParaRPr sz="2000" b="0" i="0" u="none" strike="noStrike" cap="none">
              <a:solidFill>
                <a:schemeClr val="dk1"/>
              </a:solidFill>
              <a:latin typeface="Times New Roman"/>
              <a:ea typeface="Times New Roman"/>
              <a:cs typeface="Times New Roman"/>
              <a:sym typeface="Times New Roman"/>
            </a:endParaRPr>
          </a:p>
          <a:p>
            <a:pPr marL="346075" marR="0" lvl="0" indent="-334010" algn="l" rtl="0">
              <a:lnSpc>
                <a:spcPct val="100000"/>
              </a:lnSpc>
              <a:spcBef>
                <a:spcPts val="165"/>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Initial state:</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any state</a:t>
            </a:r>
            <a:endParaRPr sz="2400" b="0" i="0" u="none" strike="noStrike" cap="none">
              <a:solidFill>
                <a:schemeClr val="dk1"/>
              </a:solidFill>
              <a:latin typeface="Times New Roman"/>
              <a:ea typeface="Times New Roman"/>
              <a:cs typeface="Times New Roman"/>
              <a:sym typeface="Times New Roman"/>
            </a:endParaRPr>
          </a:p>
          <a:p>
            <a:pPr marL="346075" marR="0" lvl="0" indent="-334010" algn="l" rtl="0">
              <a:lnSpc>
                <a:spcPct val="100000"/>
              </a:lnSpc>
              <a:spcBef>
                <a:spcPts val="18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actions</a:t>
            </a:r>
            <a:r>
              <a:rPr lang="en" sz="2400" b="0" i="0" u="none" strike="noStrike" cap="none">
                <a:solidFill>
                  <a:srgbClr val="CC0099"/>
                </a:solidFill>
                <a:latin typeface="Times New Roman"/>
                <a:ea typeface="Times New Roman"/>
                <a:cs typeface="Times New Roman"/>
                <a:sym typeface="Times New Roman"/>
              </a:rPr>
              <a:t> </a:t>
            </a:r>
            <a:r>
              <a:rPr lang="en" sz="2400" b="0" i="1" u="none" strike="noStrike" cap="none">
                <a:solidFill>
                  <a:schemeClr val="dk1"/>
                </a:solidFill>
                <a:latin typeface="Times New Roman"/>
                <a:ea typeface="Times New Roman"/>
                <a:cs typeface="Times New Roman"/>
                <a:sym typeface="Times New Roman"/>
              </a:rPr>
              <a:t>Left</a:t>
            </a:r>
            <a:r>
              <a:rPr lang="en" sz="2400" b="0" i="0" u="none" strike="noStrike" cap="none">
                <a:solidFill>
                  <a:schemeClr val="dk1"/>
                </a:solidFill>
                <a:latin typeface="Times New Roman"/>
                <a:ea typeface="Times New Roman"/>
                <a:cs typeface="Times New Roman"/>
                <a:sym typeface="Times New Roman"/>
              </a:rPr>
              <a:t>, </a:t>
            </a:r>
            <a:r>
              <a:rPr lang="en" sz="2400" b="0" i="1" u="none" strike="noStrike" cap="none">
                <a:solidFill>
                  <a:schemeClr val="dk1"/>
                </a:solidFill>
                <a:latin typeface="Times New Roman"/>
                <a:ea typeface="Times New Roman"/>
                <a:cs typeface="Times New Roman"/>
                <a:sym typeface="Times New Roman"/>
              </a:rPr>
              <a:t>Right</a:t>
            </a:r>
            <a:r>
              <a:rPr lang="en" sz="2400" b="0" i="0" u="none" strike="noStrike" cap="none">
                <a:solidFill>
                  <a:schemeClr val="dk1"/>
                </a:solidFill>
                <a:latin typeface="Times New Roman"/>
                <a:ea typeface="Times New Roman"/>
                <a:cs typeface="Times New Roman"/>
                <a:sym typeface="Times New Roman"/>
              </a:rPr>
              <a:t>, </a:t>
            </a:r>
            <a:r>
              <a:rPr lang="en" sz="2400" b="0" i="1" u="none" strike="noStrike" cap="none">
                <a:solidFill>
                  <a:schemeClr val="dk1"/>
                </a:solidFill>
                <a:latin typeface="Times New Roman"/>
                <a:ea typeface="Times New Roman"/>
                <a:cs typeface="Times New Roman"/>
                <a:sym typeface="Times New Roman"/>
              </a:rPr>
              <a:t>Suck</a:t>
            </a:r>
            <a:endParaRPr sz="2400" b="0" i="0" u="none" strike="noStrike" cap="none">
              <a:solidFill>
                <a:schemeClr val="dk1"/>
              </a:solidFill>
              <a:latin typeface="Times New Roman"/>
              <a:ea typeface="Times New Roman"/>
              <a:cs typeface="Times New Roman"/>
              <a:sym typeface="Times New Roman"/>
            </a:endParaRPr>
          </a:p>
          <a:p>
            <a:pPr marL="346075" marR="0" lvl="0" indent="-334010" algn="l" rtl="0">
              <a:lnSpc>
                <a:spcPct val="100000"/>
              </a:lnSpc>
              <a:spcBef>
                <a:spcPts val="185"/>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goal test</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no dirt at all locations</a:t>
            </a:r>
            <a:endParaRPr sz="2400" b="0" i="0" u="none" strike="noStrike" cap="none">
              <a:solidFill>
                <a:schemeClr val="dk1"/>
              </a:solidFill>
              <a:latin typeface="Times New Roman"/>
              <a:ea typeface="Times New Roman"/>
              <a:cs typeface="Times New Roman"/>
              <a:sym typeface="Times New Roman"/>
            </a:endParaRPr>
          </a:p>
          <a:p>
            <a:pPr marL="346075" marR="0" lvl="0" indent="-334010" algn="l" rtl="0">
              <a:lnSpc>
                <a:spcPct val="100000"/>
              </a:lnSpc>
              <a:spcBef>
                <a:spcPts val="18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path cost</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1 per action</a:t>
            </a:r>
            <a:endParaRPr sz="2400" b="0" i="0" u="none" strike="noStrike" cap="none">
              <a:solidFill>
                <a:schemeClr val="dk1"/>
              </a:solidFill>
              <a:latin typeface="Times New Roman"/>
              <a:ea typeface="Times New Roman"/>
              <a:cs typeface="Times New Roman"/>
              <a:sym typeface="Times New Roman"/>
            </a:endParaRPr>
          </a:p>
        </p:txBody>
      </p:sp>
      <p:sp>
        <p:nvSpPr>
          <p:cNvPr id="109" name="Google Shape;109;p15"/>
          <p:cNvSpPr/>
          <p:nvPr/>
        </p:nvSpPr>
        <p:spPr>
          <a:xfrm>
            <a:off x="1771651" y="1151382"/>
            <a:ext cx="5667753" cy="2667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14</a:t>
            </a:r>
            <a:endParaRPr sz="1200" b="0" i="0" u="none" strike="noStrike" cap="none">
              <a:solidFill>
                <a:schemeClr val="dk1"/>
              </a:solidFill>
              <a:latin typeface="Times New Roman"/>
              <a:ea typeface="Times New Roman"/>
              <a:cs typeface="Times New Roman"/>
              <a:sym typeface="Times New Roman"/>
            </a:endParaRPr>
          </a:p>
        </p:txBody>
      </p:sp>
      <p:sp>
        <p:nvSpPr>
          <p:cNvPr id="115" name="Google Shape;115;p16"/>
          <p:cNvSpPr txBox="1">
            <a:spLocks noGrp="1"/>
          </p:cNvSpPr>
          <p:nvPr>
            <p:ph type="title"/>
          </p:nvPr>
        </p:nvSpPr>
        <p:spPr>
          <a:xfrm>
            <a:off x="2003986" y="180847"/>
            <a:ext cx="3815079"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200" dirty="0">
                <a:solidFill>
                  <a:srgbClr val="660033"/>
                </a:solidFill>
              </a:rPr>
              <a:t>Example: The 8-puzzle</a:t>
            </a:r>
            <a:endParaRPr sz="3200" dirty="0"/>
          </a:p>
        </p:txBody>
      </p:sp>
      <p:sp>
        <p:nvSpPr>
          <p:cNvPr id="116" name="Google Shape;116;p16"/>
          <p:cNvSpPr txBox="1"/>
          <p:nvPr/>
        </p:nvSpPr>
        <p:spPr>
          <a:xfrm>
            <a:off x="113792" y="2993516"/>
            <a:ext cx="5584190" cy="2341667"/>
          </a:xfrm>
          <a:prstGeom prst="rect">
            <a:avLst/>
          </a:prstGeom>
          <a:noFill/>
          <a:ln>
            <a:noFill/>
          </a:ln>
        </p:spPr>
        <p:txBody>
          <a:bodyPr spcFirstLastPara="1" wrap="square" lIns="0" tIns="12700" rIns="0" bIns="0" anchor="t" anchorCtr="0">
            <a:spAutoFit/>
          </a:bodyPr>
          <a:lstStyle/>
          <a:p>
            <a:pPr marL="340360" marR="0" lvl="0" indent="-327660" algn="l" rtl="0">
              <a:lnSpc>
                <a:spcPct val="100000"/>
              </a:lnSpc>
              <a:spcBef>
                <a:spcPts val="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states:</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locations of tiles</a:t>
            </a:r>
            <a:endParaRPr sz="1400" b="0" i="0" u="none" strike="noStrike" cap="none">
              <a:solidFill>
                <a:srgbClr val="000000"/>
              </a:solidFill>
              <a:latin typeface="Arial"/>
              <a:ea typeface="Arial"/>
              <a:cs typeface="Arial"/>
              <a:sym typeface="Arial"/>
            </a:endParaRPr>
          </a:p>
          <a:p>
            <a:pPr marL="340360" marR="0" lvl="0" indent="-327660" algn="l" rtl="0">
              <a:lnSpc>
                <a:spcPct val="100000"/>
              </a:lnSpc>
              <a:spcBef>
                <a:spcPts val="12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Initial state:</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any state</a:t>
            </a:r>
            <a:endParaRPr sz="1400" b="0" i="0" u="none" strike="noStrike" cap="none">
              <a:solidFill>
                <a:srgbClr val="000000"/>
              </a:solidFill>
              <a:latin typeface="Arial"/>
              <a:ea typeface="Arial"/>
              <a:cs typeface="Arial"/>
              <a:sym typeface="Arial"/>
            </a:endParaRPr>
          </a:p>
          <a:p>
            <a:pPr marL="340360" marR="0" lvl="0" indent="-327660" algn="l" rtl="0">
              <a:lnSpc>
                <a:spcPct val="100000"/>
              </a:lnSpc>
              <a:spcBef>
                <a:spcPts val="135"/>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actions:</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move blank left, right, up, down</a:t>
            </a:r>
            <a:endParaRPr sz="1400" b="0" i="0" u="none" strike="noStrike" cap="none">
              <a:solidFill>
                <a:srgbClr val="000000"/>
              </a:solidFill>
              <a:latin typeface="Arial"/>
              <a:ea typeface="Arial"/>
              <a:cs typeface="Arial"/>
              <a:sym typeface="Arial"/>
            </a:endParaRPr>
          </a:p>
          <a:p>
            <a:pPr marL="340360" marR="0" lvl="0" indent="-327660" algn="l" rtl="0">
              <a:lnSpc>
                <a:spcPct val="100000"/>
              </a:lnSpc>
              <a:spcBef>
                <a:spcPts val="12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goal test:</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goal state (given)</a:t>
            </a:r>
            <a:endParaRPr sz="1400" b="0" i="0" u="none" strike="noStrike" cap="none">
              <a:solidFill>
                <a:srgbClr val="000000"/>
              </a:solidFill>
              <a:latin typeface="Arial"/>
              <a:ea typeface="Arial"/>
              <a:cs typeface="Arial"/>
              <a:sym typeface="Arial"/>
            </a:endParaRPr>
          </a:p>
          <a:p>
            <a:pPr marL="340360" marR="0" lvl="0" indent="-327660" algn="l" rtl="0">
              <a:lnSpc>
                <a:spcPct val="100000"/>
              </a:lnSpc>
              <a:spcBef>
                <a:spcPts val="120"/>
              </a:spcBef>
              <a:spcAft>
                <a:spcPts val="0"/>
              </a:spcAft>
              <a:buClr>
                <a:srgbClr val="000000"/>
              </a:buClr>
              <a:buSzPts val="2400"/>
              <a:buFont typeface="Times New Roman"/>
              <a:buChar char="•"/>
            </a:pPr>
            <a:r>
              <a:rPr lang="en" sz="2400" b="0" i="0" u="sng" strike="noStrike" cap="none">
                <a:solidFill>
                  <a:srgbClr val="CC0099"/>
                </a:solidFill>
                <a:latin typeface="Times New Roman"/>
                <a:ea typeface="Times New Roman"/>
                <a:cs typeface="Times New Roman"/>
                <a:sym typeface="Times New Roman"/>
              </a:rPr>
              <a:t>path cost:</a:t>
            </a:r>
            <a:r>
              <a:rPr lang="en" sz="2400" b="0" i="0" u="none" strike="noStrike" cap="none">
                <a:solidFill>
                  <a:srgbClr val="CC0099"/>
                </a:solidFill>
                <a:latin typeface="Times New Roman"/>
                <a:ea typeface="Times New Roman"/>
                <a:cs typeface="Times New Roman"/>
                <a:sym typeface="Times New Roman"/>
              </a:rPr>
              <a:t> </a:t>
            </a:r>
            <a:r>
              <a:rPr lang="en" sz="2400" b="0" i="0" u="none" strike="noStrike" cap="none">
                <a:solidFill>
                  <a:schemeClr val="dk1"/>
                </a:solidFill>
                <a:latin typeface="Times New Roman"/>
                <a:ea typeface="Times New Roman"/>
                <a:cs typeface="Times New Roman"/>
                <a:sym typeface="Times New Roman"/>
              </a:rPr>
              <a:t>1 per move</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117" name="Google Shape;117;p16"/>
          <p:cNvSpPr/>
          <p:nvPr/>
        </p:nvSpPr>
        <p:spPr>
          <a:xfrm>
            <a:off x="2371725" y="878206"/>
            <a:ext cx="4248530" cy="208634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8" name="Google Shape;118;p16" descr="sol_b0.gif"/>
          <p:cNvPicPr preferRelativeResize="0"/>
          <p:nvPr/>
        </p:nvPicPr>
        <p:blipFill rotWithShape="1">
          <a:blip r:embed="rId4">
            <a:alphaModFix/>
          </a:blip>
          <a:srcRect/>
          <a:stretch/>
        </p:blipFill>
        <p:spPr>
          <a:xfrm>
            <a:off x="5486400" y="3733800"/>
            <a:ext cx="2740025" cy="27400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2033</Words>
  <Application>Microsoft Office PowerPoint</Application>
  <PresentationFormat>On-screen Show (4:3)</PresentationFormat>
  <Paragraphs>388</Paragraphs>
  <Slides>62</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Arial Black</vt:lpstr>
      <vt:lpstr>Calibri</vt:lpstr>
      <vt:lpstr>Comic Sans MS</vt:lpstr>
      <vt:lpstr>Noto Sans Symbols</vt:lpstr>
      <vt:lpstr>Times New Roman</vt:lpstr>
      <vt:lpstr>Office Theme</vt:lpstr>
      <vt:lpstr>Search</vt:lpstr>
      <vt:lpstr>PowerPoint Presentation</vt:lpstr>
      <vt:lpstr>PowerPoint Presentation</vt:lpstr>
      <vt:lpstr>Introduction</vt:lpstr>
      <vt:lpstr>Problem solving agents</vt:lpstr>
      <vt:lpstr>Problem solving agents</vt:lpstr>
      <vt:lpstr>Environment Assumptions</vt:lpstr>
      <vt:lpstr>Vacuum world state space graph</vt:lpstr>
      <vt:lpstr>Example: The 8-puzzle</vt:lpstr>
      <vt:lpstr>Example: 8-queens problem</vt:lpstr>
      <vt:lpstr>Example: Route finding problem</vt:lpstr>
      <vt:lpstr>Graphs</vt:lpstr>
      <vt:lpstr>PowerPoint Presentation</vt:lpstr>
      <vt:lpstr>PowerPoint Presentation</vt:lpstr>
      <vt:lpstr>PowerPoint Presentation</vt:lpstr>
      <vt:lpstr>Evaluating Search Strategies</vt:lpstr>
      <vt:lpstr>8-PUZZLE PROBLEM SOLVING</vt:lpstr>
      <vt:lpstr>Implementation: states vs. nodes</vt:lpstr>
      <vt:lpstr>Implementation: Components of a node</vt:lpstr>
      <vt:lpstr>PowerPoint Presentation</vt:lpstr>
      <vt:lpstr>PowerPoint Presentation</vt:lpstr>
      <vt:lpstr>PowerPoint Presentation</vt:lpstr>
      <vt:lpstr>PowerPoint Presentation</vt:lpstr>
      <vt:lpstr>Uninformed search strategies</vt:lpstr>
      <vt:lpstr>Breadth-first search</vt:lpstr>
      <vt:lpstr>Breadth-first search</vt:lpstr>
      <vt:lpstr>Breadth-first search</vt:lpstr>
      <vt:lpstr>Breadth-first search</vt:lpstr>
      <vt:lpstr>Properties of breadth-first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Properties of depth-first search</vt:lpstr>
      <vt:lpstr>8-puzzle problem</vt:lpstr>
      <vt:lpstr>Breadth-first search of the 8-puzzle</vt:lpstr>
      <vt:lpstr>Depth-first search of the 8-puzzle</vt:lpstr>
      <vt:lpstr>Depth-limited search</vt:lpstr>
      <vt:lpstr>Depth-first search of the 8-puzzle with a depth</vt:lpstr>
      <vt:lpstr>Iterative deepening search</vt:lpstr>
      <vt:lpstr>Iterative deepening search l =0</vt:lpstr>
      <vt:lpstr>Iterative deepening search l =1</vt:lpstr>
      <vt:lpstr>Iterative deepening search l =2</vt:lpstr>
      <vt:lpstr>Iterative deepening search l =3</vt:lpstr>
      <vt:lpstr>Properties of iterative deepening search</vt:lpstr>
      <vt:lpstr>Uniform-cost search</vt:lpstr>
      <vt:lpstr>Uniform-Cost Search </vt:lpstr>
      <vt:lpstr>Bi-directional search</vt:lpstr>
      <vt:lpstr>Comparing Search Strategies </vt:lpstr>
      <vt:lpstr>                 Examples: water jug problem </vt:lpstr>
      <vt:lpstr>                Examples: water jug problem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dc:title>
  <dc:creator>sarutigupta</dc:creator>
  <cp:lastModifiedBy>sarutigupta</cp:lastModifiedBy>
  <cp:revision>15</cp:revision>
  <dcterms:modified xsi:type="dcterms:W3CDTF">2024-01-30T05:38:37Z</dcterms:modified>
</cp:coreProperties>
</file>