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91" r:id="rId5"/>
    <p:sldId id="285" r:id="rId6"/>
    <p:sldId id="286" r:id="rId7"/>
    <p:sldId id="301" r:id="rId8"/>
    <p:sldId id="302" r:id="rId9"/>
    <p:sldId id="292" r:id="rId10"/>
    <p:sldId id="293" r:id="rId11"/>
    <p:sldId id="287" r:id="rId12"/>
    <p:sldId id="295" r:id="rId13"/>
    <p:sldId id="296" r:id="rId14"/>
    <p:sldId id="297" r:id="rId15"/>
    <p:sldId id="298" r:id="rId16"/>
    <p:sldId id="299" r:id="rId17"/>
    <p:sldId id="294" r:id="rId18"/>
    <p:sldId id="289" r:id="rId19"/>
    <p:sldId id="290" r:id="rId20"/>
    <p:sldId id="300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 smtClean="0"/>
              <a:t>12264 </a:t>
            </a:r>
            <a:r>
              <a:rPr lang="en-US" altLang="zh-TW" sz="2800" b="0" dirty="0"/>
              <a:t>– </a:t>
            </a:r>
            <a:r>
              <a:rPr lang="en-US" altLang="zh-TW" sz="2800" b="0" dirty="0" smtClean="0"/>
              <a:t>NPK-easy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 smtClean="0"/>
              <a:t>Therefore, there should be </a:t>
            </a:r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r>
              <a:rPr lang="en-US" altLang="zh-TW" sz="2400" dirty="0" smtClean="0"/>
              <a:t> container for the </a:t>
            </a:r>
            <a:r>
              <a:rPr lang="en-US" altLang="zh-TW" sz="2400" dirty="0" smtClean="0">
                <a:solidFill>
                  <a:srgbClr val="00B050"/>
                </a:solidFill>
              </a:rPr>
              <a:t>waiting line</a:t>
            </a:r>
            <a:r>
              <a:rPr lang="en-US" altLang="zh-TW" sz="2400" dirty="0" smtClean="0"/>
              <a:t>, and </a:t>
            </a:r>
            <a:r>
              <a:rPr lang="en-US" altLang="zh-TW" sz="2400" dirty="0" smtClean="0">
                <a:solidFill>
                  <a:srgbClr val="00B050"/>
                </a:solidFill>
              </a:rPr>
              <a:t>3</a:t>
            </a:r>
            <a:r>
              <a:rPr lang="en-US" altLang="zh-TW" sz="2400" dirty="0" smtClean="0"/>
              <a:t> containers for </a:t>
            </a:r>
            <a:r>
              <a:rPr lang="en-US" altLang="zh-TW" sz="2400" dirty="0" smtClean="0">
                <a:solidFill>
                  <a:srgbClr val="00B050"/>
                </a:solidFill>
              </a:rPr>
              <a:t>each country’s queue</a:t>
            </a:r>
          </a:p>
          <a:p>
            <a:r>
              <a:rPr lang="en-US" altLang="zh-TW" sz="2400" dirty="0" smtClean="0"/>
              <a:t>ENQUEUE</a:t>
            </a:r>
          </a:p>
          <a:p>
            <a:pPr lvl="1"/>
            <a:r>
              <a:rPr lang="en-US" altLang="zh-TW" sz="2000" dirty="0" smtClean="0">
                <a:solidFill>
                  <a:srgbClr val="00B050"/>
                </a:solidFill>
              </a:rPr>
              <a:t>Push</a:t>
            </a:r>
            <a:r>
              <a:rPr lang="en-US" altLang="zh-TW" sz="2000" dirty="0" smtClean="0"/>
              <a:t> the person into the </a:t>
            </a:r>
            <a:r>
              <a:rPr lang="en-US" altLang="zh-TW" sz="2000" dirty="0" smtClean="0">
                <a:solidFill>
                  <a:srgbClr val="00B050"/>
                </a:solidFill>
              </a:rPr>
              <a:t>queue</a:t>
            </a:r>
            <a:r>
              <a:rPr lang="en-US" altLang="zh-TW" sz="2000" dirty="0" smtClean="0"/>
              <a:t> of his country</a:t>
            </a:r>
          </a:p>
          <a:p>
            <a:pPr lvl="1"/>
            <a:r>
              <a:rPr lang="en-US" altLang="zh-TW" sz="2000" dirty="0" smtClean="0"/>
              <a:t>If that country is not waiting in line, </a:t>
            </a:r>
            <a:r>
              <a:rPr lang="en-US" altLang="zh-TW" sz="2000" dirty="0" smtClean="0">
                <a:solidFill>
                  <a:srgbClr val="00B050"/>
                </a:solidFill>
              </a:rPr>
              <a:t>push</a:t>
            </a:r>
            <a:r>
              <a:rPr lang="en-US" altLang="zh-TW" sz="2000" dirty="0" smtClean="0"/>
              <a:t> the country into back of line</a:t>
            </a:r>
          </a:p>
          <a:p>
            <a:r>
              <a:rPr lang="en-US" altLang="zh-TW" sz="2400" dirty="0" smtClean="0"/>
              <a:t>DEQUEUE</a:t>
            </a:r>
          </a:p>
          <a:p>
            <a:pPr lvl="1"/>
            <a:r>
              <a:rPr lang="en-US" altLang="zh-TW" sz="2000" dirty="0" smtClean="0"/>
              <a:t>Check which country is in the front of the line</a:t>
            </a:r>
          </a:p>
          <a:p>
            <a:pPr lvl="1"/>
            <a:r>
              <a:rPr lang="en-US" altLang="zh-TW" sz="2000" dirty="0" smtClean="0">
                <a:solidFill>
                  <a:srgbClr val="00B050"/>
                </a:solidFill>
              </a:rPr>
              <a:t>Pop</a:t>
            </a:r>
            <a:r>
              <a:rPr lang="en-US" altLang="zh-TW" sz="2000" dirty="0" smtClean="0"/>
              <a:t> </a:t>
            </a:r>
            <a:r>
              <a:rPr lang="en-US" altLang="zh-TW" sz="2000" smtClean="0"/>
              <a:t>the leading person </a:t>
            </a:r>
            <a:r>
              <a:rPr lang="en-US" altLang="zh-TW" sz="2000" dirty="0" smtClean="0"/>
              <a:t>from the </a:t>
            </a:r>
            <a:r>
              <a:rPr lang="en-US" altLang="zh-TW" sz="2000" dirty="0" smtClean="0">
                <a:solidFill>
                  <a:srgbClr val="00B050"/>
                </a:solidFill>
              </a:rPr>
              <a:t>queue</a:t>
            </a:r>
            <a:r>
              <a:rPr lang="en-US" altLang="zh-TW" sz="2000" dirty="0" smtClean="0"/>
              <a:t> of that country</a:t>
            </a:r>
          </a:p>
          <a:p>
            <a:pPr lvl="1"/>
            <a:r>
              <a:rPr lang="en-US" altLang="zh-TW" sz="2000" dirty="0" smtClean="0"/>
              <a:t>If there are no people in that country, </a:t>
            </a:r>
            <a:r>
              <a:rPr lang="en-US" altLang="zh-TW" sz="2000" dirty="0" smtClean="0">
                <a:solidFill>
                  <a:srgbClr val="00B050"/>
                </a:solidFill>
              </a:rPr>
              <a:t>pop</a:t>
            </a:r>
            <a:r>
              <a:rPr lang="en-US" altLang="zh-TW" sz="2000" dirty="0" smtClean="0"/>
              <a:t> the country from line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8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36789"/>
            <a:ext cx="1069830" cy="1069830"/>
          </a:xfrm>
          <a:prstGeom prst="rect">
            <a:avLst/>
          </a:prstGeom>
        </p:spPr>
      </p:pic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0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1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4244"/>
            <a:ext cx="1481138" cy="14811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2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46524"/>
            <a:ext cx="1410385" cy="141038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3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2372847"/>
            <a:ext cx="1281160" cy="10423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DEQUEUE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68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DEQUEUE</a:t>
            </a:r>
            <a:endParaRPr lang="pt-BR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95" y="1271284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3</a:t>
            </a:r>
            <a:endParaRPr lang="pt-BR" altLang="zh-TW" dirty="0"/>
          </a:p>
        </p:txBody>
      </p:sp>
    </p:spTree>
    <p:extLst>
      <p:ext uri="{BB962C8B-B14F-4D97-AF65-F5344CB8AC3E}">
        <p14:creationId xmlns:p14="http://schemas.microsoft.com/office/powerpoint/2010/main" val="9291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::queue and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::list</a:t>
            </a:r>
          </a:p>
          <a:p>
            <a:r>
              <a:rPr lang="en-US" altLang="zh-TW" sz="2400" dirty="0" smtClean="0"/>
              <a:t>Use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queue</a:t>
            </a:r>
            <a:r>
              <a:rPr lang="en-US" altLang="zh-TW" sz="2400" b="1" dirty="0" smtClean="0"/>
              <a:t>&lt;</a:t>
            </a:r>
            <a:r>
              <a:rPr lang="en-US" altLang="zh-TW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b="1" dirty="0" smtClean="0"/>
              <a:t>&gt; country[3] </a:t>
            </a:r>
            <a:r>
              <a:rPr lang="en-US" altLang="zh-TW" sz="2400" dirty="0" smtClean="0"/>
              <a:t>to represent each country’s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ountry[0] means America’s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ountry[1] means Africa’s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ountry[2] </a:t>
            </a:r>
            <a:r>
              <a:rPr lang="en-US" altLang="zh-TW" sz="2000" smtClean="0"/>
              <a:t>means Japan’s queue</a:t>
            </a:r>
            <a:endParaRPr lang="en-US" altLang="zh-TW" sz="2000" dirty="0" smtClean="0"/>
          </a:p>
          <a:p>
            <a:r>
              <a:rPr lang="en-US" altLang="zh-TW" sz="2400" dirty="0" smtClean="0"/>
              <a:t>Use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list</a:t>
            </a:r>
            <a:r>
              <a:rPr lang="en-US" altLang="zh-TW" sz="2400" b="1" dirty="0" smtClean="0"/>
              <a:t>&lt;</a:t>
            </a:r>
            <a:r>
              <a:rPr lang="en-US" altLang="zh-TW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b="1" dirty="0" smtClean="0"/>
              <a:t>&gt; line </a:t>
            </a:r>
            <a:r>
              <a:rPr lang="en-US" altLang="zh-TW" sz="2400" dirty="0" smtClean="0"/>
              <a:t>to represent the line for </a:t>
            </a:r>
            <a:r>
              <a:rPr lang="en-US" altLang="zh-TW" sz="2400" dirty="0" err="1" smtClean="0"/>
              <a:t>Jinkela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Each country in line is represented by a number.</a:t>
            </a:r>
          </a:p>
          <a:p>
            <a:pPr lvl="1"/>
            <a:r>
              <a:rPr lang="en-US" altLang="zh-TW" sz="2000" dirty="0" smtClean="0"/>
              <a:t>0 = America</a:t>
            </a:r>
          </a:p>
          <a:p>
            <a:pPr lvl="1"/>
            <a:r>
              <a:rPr lang="en-US" altLang="zh-TW" sz="2000" dirty="0" smtClean="0"/>
              <a:t>1 = Africa</a:t>
            </a:r>
          </a:p>
          <a:p>
            <a:pPr lvl="1"/>
            <a:r>
              <a:rPr lang="en-US" altLang="zh-TW" sz="2000" dirty="0" smtClean="0"/>
              <a:t>2 = Japan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– headers and declarations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</a:t>
            </a:r>
            <a:r>
              <a:rPr lang="en-US" altLang="zh-TW" sz="2400" dirty="0" err="1">
                <a:solidFill>
                  <a:srgbClr val="92D050"/>
                </a:solidFill>
              </a:rPr>
              <a:t>iostream</a:t>
            </a:r>
            <a:r>
              <a:rPr lang="en-US" altLang="zh-TW" sz="24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&lt;queue&gt;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92D050"/>
                </a:solidFill>
              </a:rPr>
              <a:t>#</a:t>
            </a:r>
            <a:r>
              <a:rPr lang="en-US" altLang="zh-TW" sz="2400" dirty="0">
                <a:solidFill>
                  <a:srgbClr val="92D050"/>
                </a:solidFill>
              </a:rPr>
              <a:t>include &lt;string&gt;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</a:t>
            </a:r>
            <a:r>
              <a:rPr lang="en-US" altLang="zh-TW" sz="2400" dirty="0" smtClean="0">
                <a:solidFill>
                  <a:srgbClr val="92D050"/>
                </a:solidFill>
              </a:rPr>
              <a:t>&lt;list&gt;</a:t>
            </a:r>
            <a:endParaRPr lang="en-US" altLang="zh-TW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&lt;algorithm&gt;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using namespace </a:t>
            </a:r>
            <a:r>
              <a:rPr lang="en-US" altLang="zh-TW" sz="2400" dirty="0" err="1">
                <a:solidFill>
                  <a:srgbClr val="00B050"/>
                </a:solidFill>
              </a:rPr>
              <a:t>std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list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line;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queue</a:t>
            </a:r>
            <a:r>
              <a:rPr lang="en-US" altLang="zh-TW" sz="2400" dirty="0"/>
              <a:t>&lt;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country[3];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string</a:t>
            </a:r>
            <a:r>
              <a:rPr lang="en-US" altLang="zh-TW" sz="1800" dirty="0"/>
              <a:t> s;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n, id;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n;</a:t>
            </a:r>
          </a:p>
          <a:p>
            <a:pPr marL="0" indent="0">
              <a:buNone/>
            </a:pPr>
            <a:r>
              <a:rPr lang="en-US" altLang="zh-TW" sz="1800" dirty="0"/>
              <a:t>    for(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&lt;n;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s;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smtClean="0">
                <a:solidFill>
                  <a:schemeClr val="accent2"/>
                </a:solidFill>
              </a:rPr>
              <a:t>if</a:t>
            </a:r>
            <a:r>
              <a:rPr lang="en-US" altLang="zh-TW" sz="1800" dirty="0" smtClean="0"/>
              <a:t>(s == </a:t>
            </a:r>
            <a:r>
              <a:rPr lang="en-US" altLang="zh-TW" sz="1800" dirty="0" smtClean="0">
                <a:solidFill>
                  <a:srgbClr val="00B0F0"/>
                </a:solidFill>
              </a:rPr>
              <a:t>"ENQUEUE</a:t>
            </a:r>
            <a:r>
              <a:rPr lang="en-US" altLang="zh-TW" sz="1800" dirty="0">
                <a:solidFill>
                  <a:srgbClr val="00B0F0"/>
                </a:solidFill>
              </a:rPr>
              <a:t> "</a:t>
            </a:r>
            <a:r>
              <a:rPr lang="en-US" altLang="zh-TW" sz="1800" dirty="0" smtClean="0"/>
              <a:t>){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id;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Find out the person's country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id%3;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Push the person into his country's queue</a:t>
            </a:r>
          </a:p>
          <a:p>
            <a:pPr marL="0" indent="0">
              <a:buNone/>
            </a:pPr>
            <a:r>
              <a:rPr lang="en-US" altLang="zh-TW" sz="1800" dirty="0"/>
              <a:t>            country[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].</a:t>
            </a:r>
            <a:r>
              <a:rPr lang="en-US" altLang="zh-TW" sz="1800" dirty="0">
                <a:solidFill>
                  <a:srgbClr val="00B050"/>
                </a:solidFill>
              </a:rPr>
              <a:t>push</a:t>
            </a:r>
            <a:r>
              <a:rPr lang="en-US" altLang="zh-TW" sz="1800" dirty="0"/>
              <a:t>(id);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If the country is not waiting in line, push the country into line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accent2"/>
                </a:solidFill>
              </a:rPr>
              <a:t>if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00B050"/>
                </a:solidFill>
              </a:rPr>
              <a:t>find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begin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)==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()) 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push_back</a:t>
            </a:r>
            <a:r>
              <a:rPr lang="en-US" altLang="zh-TW" sz="1800" dirty="0"/>
              <a:t>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</a:p>
          <a:p>
            <a:r>
              <a:rPr lang="en-US" altLang="zh-TW" dirty="0" smtClean="0"/>
              <a:t>Idea</a:t>
            </a:r>
          </a:p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accent2"/>
                </a:solidFill>
              </a:rPr>
              <a:t>        else if</a:t>
            </a:r>
            <a:r>
              <a:rPr lang="en-US" altLang="zh-TW" sz="2000" dirty="0" smtClean="0"/>
              <a:t>(s == </a:t>
            </a:r>
            <a:r>
              <a:rPr lang="en-US" altLang="zh-TW" sz="2000" dirty="0" smtClean="0">
                <a:solidFill>
                  <a:srgbClr val="00B0F0"/>
                </a:solidFill>
              </a:rPr>
              <a:t>"DEQUEUE"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Check which country is in the front of the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line.</a:t>
            </a:r>
            <a:r>
              <a:rPr lang="en-US" altLang="zh-TW" sz="2000" dirty="0" err="1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Output the person's ID from the front of the country's queue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rgbClr val="00B050"/>
                </a:solidFill>
              </a:rPr>
              <a:t>cout</a:t>
            </a:r>
            <a:r>
              <a:rPr lang="en-US" altLang="zh-TW" sz="2000" dirty="0"/>
              <a:t> &lt;&lt;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 &lt;&lt; </a:t>
            </a:r>
            <a:r>
              <a:rPr lang="en-US" altLang="zh-TW" sz="2000" dirty="0" err="1"/>
              <a:t>endl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Pop that person from queue</a:t>
            </a:r>
          </a:p>
          <a:p>
            <a:pPr marL="0" indent="0">
              <a:buNone/>
            </a:pPr>
            <a:r>
              <a:rPr lang="en-US" altLang="zh-TW" sz="2000" dirty="0"/>
              <a:t>           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pop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If there are no people in that country, </a:t>
            </a:r>
            <a:r>
              <a:rPr lang="en-US" altLang="zh-TW" sz="2000" dirty="0" smtClean="0">
                <a:solidFill>
                  <a:schemeClr val="bg2"/>
                </a:solidFill>
              </a:rPr>
              <a:t>pop </a:t>
            </a:r>
            <a:r>
              <a:rPr lang="en-US" altLang="zh-TW" sz="2000" dirty="0">
                <a:solidFill>
                  <a:schemeClr val="bg2"/>
                </a:solidFill>
              </a:rPr>
              <a:t>the country from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accent2"/>
                </a:solidFill>
              </a:rPr>
              <a:t>if</a:t>
            </a:r>
            <a:r>
              <a:rPr lang="en-US" altLang="zh-TW" sz="2000" dirty="0"/>
              <a:t>(country[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()) </a:t>
            </a:r>
            <a:r>
              <a:rPr lang="en-US" altLang="zh-TW" sz="2000" dirty="0" err="1" smtClean="0"/>
              <a:t>line.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pop_front</a:t>
            </a:r>
            <a:r>
              <a:rPr lang="en-US" altLang="zh-TW" sz="2000" dirty="0" smtClean="0"/>
              <a:t>();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smtClean="0">
                <a:solidFill>
                  <a:schemeClr val="accent2"/>
                </a:solidFill>
              </a:rPr>
              <a:t>return</a:t>
            </a:r>
            <a:r>
              <a:rPr lang="en-US" altLang="zh-TW" sz="2000" dirty="0" smtClean="0"/>
              <a:t> 0;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}    </a:t>
            </a:r>
            <a:r>
              <a:rPr lang="en-US" altLang="zh-TW" sz="1400" dirty="0"/>
              <a:t>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722313" y="2362201"/>
            <a:ext cx="7772400" cy="2044700"/>
          </a:xfrm>
        </p:spPr>
        <p:txBody>
          <a:bodyPr/>
          <a:lstStyle/>
          <a:p>
            <a:r>
              <a:rPr lang="en-US" altLang="zh-TW" sz="4000" dirty="0" smtClean="0"/>
              <a:t>How </a:t>
            </a:r>
            <a:r>
              <a:rPr lang="en-US" altLang="zh-TW" sz="4000" smtClean="0"/>
              <a:t>about solving </a:t>
            </a:r>
            <a:r>
              <a:rPr lang="en-US" altLang="zh-TW" sz="4000" dirty="0" smtClean="0"/>
              <a:t>the problem using a single container:</a:t>
            </a:r>
          </a:p>
          <a:p>
            <a:r>
              <a:rPr lang="en-US" altLang="zh-TW" sz="4000" dirty="0">
                <a:solidFill>
                  <a:srgbClr val="FF0000"/>
                </a:solidFill>
              </a:rPr>
              <a:t>list&lt;</a:t>
            </a:r>
            <a:r>
              <a:rPr lang="en-US" altLang="zh-TW" sz="4000" dirty="0">
                <a:solidFill>
                  <a:srgbClr val="00B050"/>
                </a:solidFill>
              </a:rPr>
              <a:t>queue&lt;</a:t>
            </a:r>
            <a:r>
              <a:rPr lang="en-US" altLang="zh-TW" sz="4000" dirty="0" err="1">
                <a:solidFill>
                  <a:srgbClr val="00B050"/>
                </a:solidFill>
              </a:rPr>
              <a:t>int</a:t>
            </a:r>
            <a:r>
              <a:rPr lang="en-US" altLang="zh-TW" sz="4000" dirty="0" smtClean="0">
                <a:solidFill>
                  <a:srgbClr val="00B050"/>
                </a:solidFill>
              </a:rPr>
              <a:t>&gt;</a:t>
            </a:r>
            <a:r>
              <a:rPr lang="en-US" altLang="zh-TW" sz="4000" dirty="0" smtClean="0">
                <a:solidFill>
                  <a:srgbClr val="FF0000"/>
                </a:solidFill>
              </a:rPr>
              <a:t>&gt;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04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People from America, Africa, Japan are lining up in a queue to buy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Each </a:t>
            </a:r>
            <a:r>
              <a:rPr lang="en-US" altLang="zh-TW" sz="2400" dirty="0"/>
              <a:t>person is given a unique id </a:t>
            </a:r>
            <a:r>
              <a:rPr lang="en-US" altLang="zh-TW" sz="2400" b="1" dirty="0"/>
              <a:t>x</a:t>
            </a:r>
            <a:r>
              <a:rPr lang="en-US" altLang="zh-TW" sz="2400" dirty="0"/>
              <a:t>. The country of each person can be identified by the remainder of his id divided by </a:t>
            </a:r>
            <a:r>
              <a:rPr lang="en-US" altLang="zh-TW" sz="2400" b="1" dirty="0"/>
              <a:t>3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3 = 0</a:t>
            </a:r>
            <a:r>
              <a:rPr lang="en-US" altLang="zh-TW" sz="2000" dirty="0"/>
              <a:t>, he is from America;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3 = 1</a:t>
            </a:r>
            <a:r>
              <a:rPr lang="en-US" altLang="zh-TW" sz="2000" dirty="0"/>
              <a:t>, he is from Africa;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</a:t>
            </a:r>
            <a:r>
              <a:rPr lang="en-US" altLang="zh-TW" sz="2000" b="1" dirty="0" smtClean="0"/>
              <a:t>3 = 2</a:t>
            </a:r>
            <a:r>
              <a:rPr lang="en-US" altLang="zh-TW" sz="2000" dirty="0"/>
              <a:t>, he is from Japan. </a:t>
            </a:r>
            <a:endParaRPr lang="en-US" altLang="zh-TW" sz="2000" b="1" dirty="0" smtClean="0"/>
          </a:p>
        </p:txBody>
      </p:sp>
      <p:pic>
        <p:nvPicPr>
          <p:cNvPr id="1026" name="Picture 2" descr="https://i.kym-cdn.com/entries/icons/original/000/001/780/JKLJ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18592"/>
            <a:ext cx="2762250" cy="32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/>
              <a:t>These American, African, and Japanese follow some </a:t>
            </a:r>
            <a:r>
              <a:rPr lang="en-US" altLang="zh-TW" sz="2400" dirty="0" smtClean="0"/>
              <a:t>rules </a:t>
            </a:r>
            <a:r>
              <a:rPr lang="en-US" altLang="zh-TW" sz="2400" dirty="0"/>
              <a:t>when they </a:t>
            </a:r>
            <a:r>
              <a:rPr lang="en-US" altLang="zh-TW" sz="2400" dirty="0">
                <a:solidFill>
                  <a:srgbClr val="FF0000"/>
                </a:solidFill>
              </a:rPr>
              <a:t>cut in line</a:t>
            </a:r>
            <a:r>
              <a:rPr lang="en-US" altLang="zh-TW" sz="2400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When a person enters the queue, </a:t>
            </a:r>
            <a:r>
              <a:rPr lang="en-US" altLang="zh-TW" sz="2000" dirty="0" smtClean="0"/>
              <a:t>if </a:t>
            </a:r>
            <a:r>
              <a:rPr lang="en-US" altLang="zh-TW" sz="2000" dirty="0"/>
              <a:t>the queue is </a:t>
            </a:r>
            <a:r>
              <a:rPr lang="en-US" altLang="zh-TW" sz="2000" b="1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first person </a:t>
            </a:r>
            <a:r>
              <a:rPr lang="en-US" altLang="zh-TW" sz="2000" dirty="0"/>
              <a:t>in the </a:t>
            </a:r>
            <a:r>
              <a:rPr lang="en-US" altLang="zh-TW" sz="2000" dirty="0" smtClean="0"/>
              <a:t>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/>
              <a:t>If </a:t>
            </a:r>
            <a:r>
              <a:rPr lang="en-US" altLang="zh-TW" sz="2000" dirty="0"/>
              <a:t>there </a:t>
            </a:r>
            <a:r>
              <a:rPr lang="en-US" altLang="zh-TW" sz="2000" b="1" dirty="0">
                <a:solidFill>
                  <a:srgbClr val="00B050"/>
                </a:solidFill>
              </a:rPr>
              <a:t>isn't</a:t>
            </a:r>
            <a:r>
              <a:rPr lang="en-US" altLang="zh-TW" sz="2000" dirty="0"/>
              <a:t> anyone who comes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</a:t>
            </a:r>
            <a:r>
              <a:rPr lang="en-US" altLang="zh-TW" sz="2000" dirty="0"/>
              <a:t> in the queue,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last person </a:t>
            </a:r>
            <a:r>
              <a:rPr lang="en-US" altLang="zh-TW" sz="2000" dirty="0"/>
              <a:t>in the </a:t>
            </a:r>
            <a:r>
              <a:rPr lang="en-US" altLang="zh-TW" sz="2000" dirty="0" smtClean="0"/>
              <a:t>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/>
              <a:t>Otherwise</a:t>
            </a:r>
            <a:r>
              <a:rPr lang="en-US" altLang="zh-TW" sz="2000" dirty="0"/>
              <a:t>, of all people coming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 </a:t>
            </a:r>
            <a:r>
              <a:rPr lang="en-US" altLang="zh-TW" sz="2000" dirty="0"/>
              <a:t>in the queue, he finds the </a:t>
            </a:r>
            <a:r>
              <a:rPr lang="en-US" altLang="zh-TW" sz="2000" b="1" dirty="0">
                <a:solidFill>
                  <a:srgbClr val="00B050"/>
                </a:solidFill>
              </a:rPr>
              <a:t>last of them </a:t>
            </a:r>
            <a:r>
              <a:rPr lang="en-US" altLang="zh-TW" sz="2000" dirty="0"/>
              <a:t>and </a:t>
            </a:r>
            <a:r>
              <a:rPr lang="en-US" altLang="zh-TW" sz="2000" b="1" dirty="0">
                <a:solidFill>
                  <a:srgbClr val="00B050"/>
                </a:solidFill>
              </a:rPr>
              <a:t>lines up after him </a:t>
            </a:r>
            <a:r>
              <a:rPr lang="en-US" altLang="zh-TW" sz="2000" dirty="0"/>
              <a:t>( and possibly cuts in line ).</a:t>
            </a:r>
          </a:p>
          <a:p>
            <a:r>
              <a:rPr lang="en-US" altLang="zh-TW" sz="2400" dirty="0"/>
              <a:t>After a person buys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, he leaves the queue immediately and will not enter the queue again.</a:t>
            </a:r>
          </a:p>
          <a:p>
            <a:r>
              <a:rPr lang="en-US" altLang="zh-TW" sz="2400" dirty="0" smtClean="0"/>
              <a:t>Whenever </a:t>
            </a:r>
            <a:r>
              <a:rPr lang="en-US" altLang="zh-TW" sz="2400" dirty="0"/>
              <a:t>someone </a:t>
            </a:r>
            <a:r>
              <a:rPr lang="en-US" altLang="zh-TW" sz="2400" b="1" dirty="0"/>
              <a:t>leaves the queue</a:t>
            </a:r>
            <a:r>
              <a:rPr lang="en-US" altLang="zh-TW" sz="2400" dirty="0"/>
              <a:t>, </a:t>
            </a:r>
            <a:r>
              <a:rPr lang="en-US" altLang="zh-TW" sz="2400" b="1" dirty="0"/>
              <a:t>output his id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The status of queue is represented as several </a:t>
            </a:r>
            <a:r>
              <a:rPr lang="en-US" altLang="zh-TW" sz="2400" dirty="0" smtClean="0"/>
              <a:t>commands.</a:t>
            </a:r>
            <a:endParaRPr lang="en-US" altLang="zh-TW" sz="2400" dirty="0"/>
          </a:p>
          <a:p>
            <a:r>
              <a:rPr lang="en-US" altLang="zh-TW" sz="2400" dirty="0"/>
              <a:t>The first line</a:t>
            </a:r>
            <a:r>
              <a:rPr lang="en-US" altLang="zh-TW" sz="2400" dirty="0" smtClean="0"/>
              <a:t>: </a:t>
            </a:r>
          </a:p>
          <a:p>
            <a:pPr lvl="1"/>
            <a:r>
              <a:rPr lang="en-US" altLang="zh-TW" sz="2000" dirty="0"/>
              <a:t>a single integer </a:t>
            </a:r>
            <a:r>
              <a:rPr lang="en-US" altLang="zh-TW" sz="2000" b="1" dirty="0"/>
              <a:t>n (n ≦ 10^6)</a:t>
            </a:r>
            <a:r>
              <a:rPr lang="en-US" altLang="zh-TW" sz="2000" dirty="0"/>
              <a:t>, indicating there are </a:t>
            </a:r>
            <a:r>
              <a:rPr lang="en-US" altLang="zh-TW" sz="2000" b="1" dirty="0"/>
              <a:t>n</a:t>
            </a:r>
            <a:r>
              <a:rPr lang="en-US" altLang="zh-TW" sz="2000" dirty="0"/>
              <a:t> commands in total.</a:t>
            </a:r>
          </a:p>
          <a:p>
            <a:r>
              <a:rPr lang="en-US" altLang="zh-TW" sz="2400" dirty="0"/>
              <a:t>The following </a:t>
            </a:r>
            <a:r>
              <a:rPr lang="en-US" altLang="zh-TW" sz="2400" b="1" dirty="0"/>
              <a:t>n</a:t>
            </a:r>
            <a:r>
              <a:rPr lang="en-US" altLang="zh-TW" sz="2400" dirty="0"/>
              <a:t> lines are the commands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zh-TW" altLang="zh-TW" sz="2000" b="1" dirty="0">
                <a:latin typeface="Arial" panose="020B0604020202020204" pitchFamily="34" charset="0"/>
              </a:rPr>
              <a:t>ENQUEUE x</a:t>
            </a:r>
            <a:r>
              <a:rPr lang="zh-TW" altLang="zh-TW" sz="2000" dirty="0">
                <a:latin typeface="Arial" panose="020B0604020202020204" pitchFamily="34" charset="0"/>
              </a:rPr>
              <a:t>: person with id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enters the queue.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is an integer, </a:t>
            </a:r>
            <a:r>
              <a:rPr lang="zh-TW" altLang="zh-TW" sz="2000" b="1" dirty="0">
                <a:latin typeface="Arial" panose="020B0604020202020204" pitchFamily="34" charset="0"/>
              </a:rPr>
              <a:t>0 ≦ x ≦ 10^</a:t>
            </a:r>
            <a:r>
              <a:rPr lang="zh-TW" altLang="zh-TW" sz="2000" b="1" dirty="0" smtClean="0">
                <a:latin typeface="Arial" panose="020B0604020202020204" pitchFamily="34" charset="0"/>
              </a:rPr>
              <a:t>6</a:t>
            </a:r>
            <a:endParaRPr lang="en-US" altLang="zh-TW" sz="2000" b="1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TW" sz="2000" b="1" dirty="0"/>
              <a:t>DEQUEUE</a:t>
            </a:r>
            <a:r>
              <a:rPr lang="en-US" altLang="zh-TW" sz="2000" dirty="0"/>
              <a:t>: the first person in the queue buys his </a:t>
            </a:r>
            <a:r>
              <a:rPr lang="en-US" altLang="zh-TW" sz="2000" dirty="0" err="1"/>
              <a:t>Jinkela</a:t>
            </a:r>
            <a:r>
              <a:rPr lang="en-US" altLang="zh-TW" sz="2000" dirty="0"/>
              <a:t> and leaves the </a:t>
            </a:r>
            <a:r>
              <a:rPr lang="en-US" altLang="zh-TW" sz="2000" dirty="0" smtClean="0"/>
              <a:t>queue</a:t>
            </a:r>
            <a:endParaRPr lang="zh-TW" altLang="en-US" sz="2000" dirty="0"/>
          </a:p>
          <a:p>
            <a:pPr marL="57150" indent="0"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4419600"/>
            <a:ext cx="2286000" cy="2287726"/>
            <a:chOff x="6667500" y="3124200"/>
            <a:chExt cx="2286000" cy="2287726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17543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5</a:t>
              </a:r>
            </a:p>
            <a:p>
              <a:r>
                <a:rPr lang="pt-BR" altLang="zh-TW" dirty="0"/>
                <a:t>ENQUEUE 0</a:t>
              </a:r>
            </a:p>
            <a:p>
              <a:r>
                <a:rPr lang="pt-BR" altLang="zh-TW" dirty="0"/>
                <a:t>ENQUEUE 1</a:t>
              </a:r>
            </a:p>
            <a:p>
              <a:r>
                <a:rPr lang="pt-BR" altLang="zh-TW" dirty="0"/>
                <a:t>ENQUEUE 3</a:t>
              </a:r>
            </a:p>
            <a:p>
              <a:r>
                <a:rPr lang="pt-BR" altLang="zh-TW" dirty="0"/>
                <a:t>ENQUEUE 6</a:t>
              </a:r>
            </a:p>
            <a:p>
              <a:r>
                <a:rPr lang="pt-BR" altLang="zh-TW" dirty="0"/>
                <a:t>DEQUEUE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For each </a:t>
            </a:r>
            <a:r>
              <a:rPr lang="en-US" altLang="zh-TW" sz="2400" b="1" dirty="0"/>
              <a:t>DEQUEUE</a:t>
            </a:r>
            <a:r>
              <a:rPr lang="en-US" altLang="zh-TW" sz="2400" dirty="0"/>
              <a:t> command, please output the id of </a:t>
            </a:r>
            <a:r>
              <a:rPr lang="en-US" altLang="zh-TW" sz="2400" dirty="0" smtClean="0"/>
              <a:t>the person </a:t>
            </a:r>
            <a:r>
              <a:rPr lang="en-US" altLang="zh-TW" sz="2400" dirty="0"/>
              <a:t>who leaves the queue.</a:t>
            </a:r>
          </a:p>
          <a:p>
            <a:r>
              <a:rPr lang="en-US" altLang="zh-TW" sz="2400" dirty="0"/>
              <a:t>Each output occupies a single line.</a:t>
            </a:r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3276600"/>
            <a:ext cx="2286000" cy="1179731"/>
            <a:chOff x="6667500" y="3124200"/>
            <a:chExt cx="2286000" cy="1179731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0</a:t>
              </a:r>
              <a:endParaRPr lang="pt-BR" altLang="zh-TW" dirty="0" smtClean="0"/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output: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 smtClean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 smtClean="0"/>
              <a:t>Implement with linked list</a:t>
            </a:r>
          </a:p>
          <a:p>
            <a:pPr lvl="1"/>
            <a:r>
              <a:rPr lang="en-US" altLang="zh-TW" sz="2000" dirty="0" smtClean="0"/>
              <a:t>Takes more time → needs more time in lab (not saying this problem will be in </a:t>
            </a:r>
            <a:r>
              <a:rPr lang="en-US" altLang="zh-TW" sz="2000" dirty="0"/>
              <a:t>the Final ( ͡° ͜ʖ ͡</a:t>
            </a:r>
            <a:r>
              <a:rPr lang="en-US" altLang="zh-TW" sz="2000" dirty="0" smtClean="0"/>
              <a:t>°) )</a:t>
            </a:r>
          </a:p>
          <a:p>
            <a:pPr lvl="1"/>
            <a:r>
              <a:rPr lang="en-US" altLang="zh-TW" sz="2000" dirty="0" smtClean="0"/>
              <a:t>More if statements </a:t>
            </a:r>
            <a:r>
              <a:rPr lang="en-US" altLang="zh-TW" sz="2000" dirty="0"/>
              <a:t>→</a:t>
            </a:r>
            <a:r>
              <a:rPr lang="en-US" altLang="zh-TW" sz="2000" dirty="0" smtClean="0"/>
              <a:t> more lines of code</a:t>
            </a:r>
          </a:p>
          <a:p>
            <a:pPr lvl="1"/>
            <a:r>
              <a:rPr lang="en-US" altLang="zh-TW" sz="2000" dirty="0" smtClean="0"/>
              <a:t>Needs to record where the last American/African/Japanese </a:t>
            </a:r>
            <a:r>
              <a:rPr lang="en-US" altLang="zh-TW" sz="2000" dirty="0"/>
              <a:t>is </a:t>
            </a:r>
            <a:r>
              <a:rPr lang="en-US" altLang="zh-TW" sz="2000" dirty="0" smtClean="0"/>
              <a:t>→ there might be some mistakes in the calculation (ex. nodes are not connected, recorded the wrong person, …)</a:t>
            </a:r>
            <a:endParaRPr lang="en-US" altLang="zh-TW" sz="2400" dirty="0"/>
          </a:p>
          <a:p>
            <a:r>
              <a:rPr lang="en-US" altLang="zh-TW" sz="2400" dirty="0" smtClean="0"/>
              <a:t>Use only one STL container to represent the line</a:t>
            </a:r>
          </a:p>
          <a:p>
            <a:pPr lvl="1"/>
            <a:r>
              <a:rPr lang="en-US" altLang="zh-TW" sz="2000" dirty="0" smtClean="0"/>
              <a:t>You have to find the last American/African/Japanese in the line</a:t>
            </a:r>
          </a:p>
          <a:p>
            <a:pPr lvl="1"/>
            <a:r>
              <a:rPr lang="en-US" altLang="zh-TW" sz="2000" dirty="0" smtClean="0"/>
              <a:t>Record the </a:t>
            </a:r>
            <a:r>
              <a:rPr lang="en-US" altLang="zh-TW" sz="2000" dirty="0"/>
              <a:t>position </a:t>
            </a:r>
            <a:r>
              <a:rPr lang="en-US" altLang="zh-TW" sz="2000" dirty="0" smtClean="0"/>
              <a:t>→ whenever someone cuts in line, the positions will change</a:t>
            </a:r>
          </a:p>
          <a:p>
            <a:pPr lvl="1"/>
            <a:r>
              <a:rPr lang="en-US" altLang="zh-TW" sz="2000" dirty="0" smtClean="0"/>
              <a:t>Use for </a:t>
            </a:r>
            <a:r>
              <a:rPr lang="en-US" altLang="zh-TW" sz="2000" dirty="0"/>
              <a:t>loop </a:t>
            </a:r>
            <a:r>
              <a:rPr lang="en-US" altLang="zh-TW" sz="2000" dirty="0" smtClean="0"/>
              <a:t>to find the position → not really efficient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 smtClean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 smtClean="0"/>
              <a:t>Some of you have already figured out you can use separate queues to record people from each country and use another container for the waiting line</a:t>
            </a:r>
          </a:p>
          <a:p>
            <a:pPr lvl="1"/>
            <a:r>
              <a:rPr lang="en-US" altLang="zh-TW" sz="2000" dirty="0" smtClean="0"/>
              <a:t>However, maintaining a line of people can still be cumbersome (You still need to know where to insert the person)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We now introduce you an idea for this problem!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87" y="4152027"/>
            <a:ext cx="4000626" cy="2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 smtClean="0"/>
              <a:t>Since people from the same country line up together, we can think that it is actually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countries</a:t>
            </a:r>
            <a:r>
              <a:rPr lang="en-US" altLang="zh-TW" sz="2400" dirty="0" smtClean="0"/>
              <a:t> waiting in line.</a:t>
            </a:r>
          </a:p>
          <a:p>
            <a:r>
              <a:rPr lang="en-US" altLang="zh-TW" sz="2400" dirty="0" smtClean="0"/>
              <a:t>For people from the same country, they wait in their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country’s own queue</a:t>
            </a:r>
            <a:r>
              <a:rPr lang="en-US" altLang="zh-TW" sz="2400" dirty="0" smtClean="0"/>
              <a:t>.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10000"/>
            <a:ext cx="1657350" cy="1581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43767"/>
            <a:ext cx="1600200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2890"/>
            <a:ext cx="1667735" cy="166773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 flipH="1">
            <a:off x="2344310" y="42195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右彎箭號 9"/>
          <p:cNvSpPr/>
          <p:nvPr/>
        </p:nvSpPr>
        <p:spPr bwMode="auto">
          <a:xfrm>
            <a:off x="4257675" y="3006952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右彎箭號 10"/>
          <p:cNvSpPr/>
          <p:nvPr/>
        </p:nvSpPr>
        <p:spPr bwMode="auto">
          <a:xfrm flipV="1">
            <a:off x="6019800" y="5638800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2735553"/>
            <a:ext cx="919162" cy="9191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44" y="2735553"/>
            <a:ext cx="919162" cy="9191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2735553"/>
            <a:ext cx="919162" cy="9191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68" y="5642192"/>
            <a:ext cx="919162" cy="919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6" y="5642192"/>
            <a:ext cx="919162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1182</TotalTime>
  <Words>973</Words>
  <Application>Microsoft Office PowerPoint</Application>
  <PresentationFormat>如螢幕大小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pptTheme</vt:lpstr>
      <vt:lpstr> 12264 – NPK-easy </vt:lpstr>
      <vt:lpstr>Outline </vt:lpstr>
      <vt:lpstr>Description </vt:lpstr>
      <vt:lpstr>Description </vt:lpstr>
      <vt:lpstr>Input</vt:lpstr>
      <vt:lpstr>Output</vt:lpstr>
      <vt:lpstr>Problems you might have encountered</vt:lpstr>
      <vt:lpstr>Problems you might have encountered</vt:lpstr>
      <vt:lpstr>Idea</vt:lpstr>
      <vt:lpstr>Idea</vt:lpstr>
      <vt:lpstr>Example</vt:lpstr>
      <vt:lpstr>Example</vt:lpstr>
      <vt:lpstr>Example</vt:lpstr>
      <vt:lpstr>Example</vt:lpstr>
      <vt:lpstr>Example</vt:lpstr>
      <vt:lpstr>Example</vt:lpstr>
      <vt:lpstr>Implementation</vt:lpstr>
      <vt:lpstr>Code – headers and declarations</vt:lpstr>
      <vt:lpstr>Code – main() function</vt:lpstr>
      <vt:lpstr>Code – main() function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shunrenyang</cp:lastModifiedBy>
  <cp:revision>126</cp:revision>
  <dcterms:created xsi:type="dcterms:W3CDTF">2006-08-16T00:00:00Z</dcterms:created>
  <dcterms:modified xsi:type="dcterms:W3CDTF">2022-05-30T08:19:08Z</dcterms:modified>
</cp:coreProperties>
</file>