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79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2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8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92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64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HK" sz="4400" dirty="0"/>
              <a:t>13539 - Pac-Man</a:t>
            </a:r>
            <a:endParaRPr lang="zh-HK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87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5672307"/>
            <a:ext cx="11074400" cy="1033287"/>
          </a:xfrm>
        </p:spPr>
        <p:txBody>
          <a:bodyPr/>
          <a:lstStyle/>
          <a:p>
            <a:r>
              <a:rPr lang="en-US" altLang="zh-TW" dirty="0"/>
              <a:t>Your goal is to find </a:t>
            </a:r>
            <a:r>
              <a:rPr lang="en-US" altLang="zh-TW" dirty="0">
                <a:solidFill>
                  <a:srgbClr val="FF0000"/>
                </a:solidFill>
              </a:rPr>
              <a:t>the minimum number of steps to eat all the dots </a:t>
            </a:r>
            <a:r>
              <a:rPr lang="en-US" altLang="zh-TW" dirty="0"/>
              <a:t>inside an enclosed maze </a:t>
            </a:r>
            <a:r>
              <a:rPr lang="en-US" altLang="zh-TW" dirty="0">
                <a:solidFill>
                  <a:srgbClr val="00B050"/>
                </a:solidFill>
              </a:rPr>
              <a:t>without ghosts</a:t>
            </a:r>
            <a:r>
              <a:rPr lang="en-US" altLang="zh-TW" dirty="0"/>
              <a:t>.</a:t>
            </a:r>
          </a:p>
        </p:txBody>
      </p:sp>
      <p:pic>
        <p:nvPicPr>
          <p:cNvPr id="1026" name="Picture 2" descr="Ghosts in the machine … Pac-M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27" y="1153296"/>
            <a:ext cx="7246307" cy="43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err="1"/>
              <a:t>Input/Output</a:t>
            </a:r>
            <a:endParaRPr lang="zh-HK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211058" y="1243923"/>
            <a:ext cx="5934737" cy="54040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800" kern="0" dirty="0" smtClean="0"/>
              <a:t>Possible tiles:</a:t>
            </a:r>
            <a:endParaRPr lang="en-US" altLang="zh-TW" sz="28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'</a:t>
            </a:r>
            <a:r>
              <a:rPr lang="en-US" altLang="zh-TW" sz="2400" b="1" kern="0" dirty="0" smtClean="0">
                <a:solidFill>
                  <a:srgbClr val="FF0000"/>
                </a:solidFill>
              </a:rPr>
              <a:t>o</a:t>
            </a:r>
            <a:r>
              <a:rPr lang="en-US" altLang="zh-TW" sz="2400" kern="0" dirty="0"/>
              <a:t>': The </a:t>
            </a:r>
            <a:r>
              <a:rPr lang="en-US" altLang="zh-TW" sz="2400" kern="0" dirty="0" err="1"/>
              <a:t>PacMan</a:t>
            </a:r>
            <a:r>
              <a:rPr lang="en-US" altLang="zh-TW" sz="2400" kern="0" dirty="0"/>
              <a:t> on a tile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'</a:t>
            </a:r>
            <a:r>
              <a:rPr lang="en-US" altLang="zh-TW" sz="2400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kern="0" dirty="0"/>
              <a:t>': Nothing on a tile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'</a:t>
            </a:r>
            <a:r>
              <a:rPr lang="en-US" altLang="zh-TW" sz="2400" b="1" kern="0" dirty="0" smtClean="0">
                <a:solidFill>
                  <a:srgbClr val="FF0000"/>
                </a:solidFill>
              </a:rPr>
              <a:t>.</a:t>
            </a:r>
            <a:r>
              <a:rPr lang="en-US" altLang="zh-TW" sz="2400" kern="0" dirty="0" smtClean="0"/>
              <a:t>': </a:t>
            </a:r>
            <a:r>
              <a:rPr lang="en-US" altLang="zh-TW" sz="2400" kern="0" dirty="0"/>
              <a:t>A dot on a tile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'</a:t>
            </a:r>
            <a:r>
              <a:rPr lang="en-US" altLang="zh-TW" sz="2400" b="1" kern="0" dirty="0" smtClean="0">
                <a:solidFill>
                  <a:srgbClr val="FF0000"/>
                </a:solidFill>
              </a:rPr>
              <a:t>#</a:t>
            </a:r>
            <a:r>
              <a:rPr lang="en-US" altLang="zh-TW" sz="2400" kern="0" dirty="0" smtClean="0"/>
              <a:t>': Wall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kern="0" dirty="0" smtClean="0"/>
              <a:t>All valid </a:t>
            </a:r>
            <a:r>
              <a:rPr lang="en-US" altLang="zh-TW" sz="2800" kern="0" dirty="0"/>
              <a:t>inputs. </a:t>
            </a:r>
            <a:r>
              <a:rPr lang="en-US" altLang="zh-TW" sz="2800" kern="0" dirty="0" smtClean="0"/>
              <a:t>Guaranteed </a:t>
            </a:r>
            <a:r>
              <a:rPr lang="en-US" altLang="zh-TW" sz="2800" kern="0" dirty="0"/>
              <a:t>that</a:t>
            </a:r>
            <a:r>
              <a:rPr lang="en-US" altLang="zh-TW" sz="2800" kern="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​</a:t>
            </a:r>
            <a:r>
              <a:rPr lang="en-US" altLang="zh-TW" sz="2400" dirty="0"/>
              <a:t>all tiles other than wall tiles are within an enclosed area formed by wall tiles;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no more than 5 dots;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there is at least one solution</a:t>
            </a:r>
            <a:r>
              <a:rPr lang="en-US" altLang="zh-TW" sz="2400" dirty="0" smtClean="0"/>
              <a:t>.</a:t>
            </a:r>
            <a:endParaRPr lang="en-US" altLang="zh-TW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kern="0" dirty="0"/>
              <a:t>Sequence of steps</a:t>
            </a:r>
            <a:r>
              <a:rPr lang="en-US" altLang="zh-TW" sz="2800" kern="0" dirty="0" smtClean="0"/>
              <a:t>: 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dirty="0">
                <a:solidFill>
                  <a:srgbClr val="FFC000"/>
                </a:solidFill>
              </a:rPr>
              <a:t>S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0070C0"/>
                </a:solidFill>
              </a:rPr>
              <a:t>DDDDD</a:t>
            </a:r>
            <a:endParaRPr lang="en-US" altLang="zh-TW" sz="2800" kern="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kern="0" dirty="0" smtClean="0"/>
              <a:t>​</a:t>
            </a:r>
            <a:r>
              <a:rPr lang="en-US" altLang="zh-TW" sz="2400" dirty="0">
                <a:solidFill>
                  <a:srgbClr val="FF0000"/>
                </a:solidFill>
              </a:rPr>
              <a:t>W</a:t>
            </a:r>
            <a:r>
              <a:rPr lang="en-US" altLang="zh-TW" sz="2400" dirty="0"/>
              <a:t>: move the </a:t>
            </a:r>
            <a:r>
              <a:rPr lang="en-US" altLang="zh-TW" sz="2400" dirty="0" err="1"/>
              <a:t>PacMan</a:t>
            </a:r>
            <a:r>
              <a:rPr lang="en-US" altLang="zh-TW" sz="2400" dirty="0"/>
              <a:t> 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B050"/>
                </a:solidFill>
              </a:rPr>
              <a:t>A</a:t>
            </a:r>
            <a:r>
              <a:rPr lang="en-US" altLang="zh-TW" sz="2400" dirty="0"/>
              <a:t>: move the </a:t>
            </a:r>
            <a:r>
              <a:rPr lang="en-US" altLang="zh-TW" sz="2400" dirty="0" err="1"/>
              <a:t>PacMan</a:t>
            </a:r>
            <a:r>
              <a:rPr lang="en-US" altLang="zh-TW" sz="2400" dirty="0"/>
              <a:t> left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C000"/>
                </a:solidFill>
              </a:rPr>
              <a:t>S</a:t>
            </a:r>
            <a:r>
              <a:rPr lang="en-US" altLang="zh-TW" sz="2400" dirty="0"/>
              <a:t>: move the </a:t>
            </a:r>
            <a:r>
              <a:rPr lang="en-US" altLang="zh-TW" sz="2400" dirty="0" err="1"/>
              <a:t>PacMan</a:t>
            </a:r>
            <a:r>
              <a:rPr lang="en-US" altLang="zh-TW" sz="2400" dirty="0"/>
              <a:t> 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r>
              <a:rPr lang="en-US" altLang="zh-TW" sz="2400" dirty="0"/>
              <a:t>: move the </a:t>
            </a:r>
            <a:r>
              <a:rPr lang="en-US" altLang="zh-TW" sz="2400" dirty="0" err="1"/>
              <a:t>PacMan</a:t>
            </a:r>
            <a:r>
              <a:rPr lang="en-US" altLang="zh-TW" sz="2400" dirty="0"/>
              <a:t> right</a:t>
            </a:r>
            <a:endParaRPr lang="en-US" altLang="zh-TW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7" y="1106079"/>
            <a:ext cx="3494967" cy="553093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 bwMode="auto">
          <a:xfrm flipH="1">
            <a:off x="1519775" y="2224760"/>
            <a:ext cx="96303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2579835" y="2040094"/>
            <a:ext cx="175097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test cases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 bwMode="auto">
          <a:xfrm>
            <a:off x="2746445" y="2519462"/>
            <a:ext cx="531776" cy="185798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23364" y="3136074"/>
            <a:ext cx="742292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test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9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Another BSF: State Definition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170" y="1219200"/>
            <a:ext cx="5313736" cy="5304692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struct state{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char </a:t>
            </a:r>
            <a:r>
              <a:rPr lang="pt-BR" altLang="zh-TW" sz="2000" dirty="0">
                <a:solidFill>
                  <a:srgbClr val="FF0000"/>
                </a:solidFill>
              </a:rPr>
              <a:t>Board</a:t>
            </a:r>
            <a:r>
              <a:rPr lang="pt-BR" altLang="zh-TW" sz="2000" dirty="0">
                <a:solidFill>
                  <a:srgbClr val="222222"/>
                </a:solidFill>
              </a:rPr>
              <a:t>[256][256];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int </a:t>
            </a:r>
            <a:r>
              <a:rPr lang="pt-BR" altLang="zh-TW" sz="2000" dirty="0">
                <a:solidFill>
                  <a:srgbClr val="00B050"/>
                </a:solidFill>
              </a:rPr>
              <a:t>PacManX</a:t>
            </a:r>
            <a:r>
              <a:rPr lang="pt-BR" altLang="zh-TW" sz="2000" dirty="0">
                <a:solidFill>
                  <a:srgbClr val="222222"/>
                </a:solidFill>
              </a:rPr>
              <a:t>, </a:t>
            </a:r>
            <a:r>
              <a:rPr lang="pt-BR" altLang="zh-TW" sz="2000" dirty="0">
                <a:solidFill>
                  <a:srgbClr val="00B050"/>
                </a:solidFill>
              </a:rPr>
              <a:t>PacManY</a:t>
            </a:r>
            <a:r>
              <a:rPr lang="pt-BR" altLang="zh-TW" sz="2000" dirty="0">
                <a:solidFill>
                  <a:srgbClr val="222222"/>
                </a:solidFill>
              </a:rPr>
              <a:t>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int </a:t>
            </a:r>
            <a:r>
              <a:rPr lang="pt-BR" altLang="zh-TW" sz="2000" dirty="0">
                <a:solidFill>
                  <a:srgbClr val="FFC000"/>
                </a:solidFill>
              </a:rPr>
              <a:t>cntDot</a:t>
            </a:r>
            <a:r>
              <a:rPr lang="pt-BR" altLang="zh-TW" sz="2000" dirty="0">
                <a:solidFill>
                  <a:srgbClr val="222222"/>
                </a:solidFill>
              </a:rPr>
              <a:t>, </a:t>
            </a:r>
            <a:r>
              <a:rPr lang="pt-BR" altLang="zh-TW" sz="2000" dirty="0">
                <a:solidFill>
                  <a:srgbClr val="FFC000"/>
                </a:solidFill>
              </a:rPr>
              <a:t>cntStep</a:t>
            </a:r>
            <a:r>
              <a:rPr lang="pt-BR" altLang="zh-TW" sz="2000" dirty="0">
                <a:solidFill>
                  <a:srgbClr val="222222"/>
                </a:solidFill>
              </a:rPr>
              <a:t>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state():cntDot{0},cntStep{0}{}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bool </a:t>
            </a:r>
            <a:r>
              <a:rPr lang="pt-BR" altLang="zh-TW" sz="2000" dirty="0">
                <a:solidFill>
                  <a:srgbClr val="00B0F0"/>
                </a:solidFill>
              </a:rPr>
              <a:t>operator &lt;</a:t>
            </a:r>
            <a:r>
              <a:rPr lang="pt-BR" altLang="zh-TW" sz="2000" dirty="0">
                <a:solidFill>
                  <a:srgbClr val="222222"/>
                </a:solidFill>
              </a:rPr>
              <a:t>(const state &amp;r) const {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for(int i=0;i&lt;n;i++)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    for(int j=0;j&lt;m;j++)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        if(Board[i][j]</a:t>
            </a:r>
            <a:r>
              <a:rPr lang="pt-BR" altLang="zh-TW" sz="2000" b="1" dirty="0">
                <a:solidFill>
                  <a:srgbClr val="00B0F0"/>
                </a:solidFill>
              </a:rPr>
              <a:t>!=</a:t>
            </a:r>
            <a:r>
              <a:rPr lang="pt-BR" altLang="zh-TW" sz="2000" dirty="0">
                <a:solidFill>
                  <a:srgbClr val="222222"/>
                </a:solidFill>
              </a:rPr>
              <a:t>r.Board[i][j]) </a:t>
            </a:r>
            <a:endParaRPr lang="pt-BR" altLang="zh-TW" sz="2000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	 </a:t>
            </a:r>
            <a:r>
              <a:rPr lang="pt-BR" altLang="zh-TW" sz="2000" dirty="0" smtClean="0">
                <a:solidFill>
                  <a:srgbClr val="222222"/>
                </a:solidFill>
              </a:rPr>
              <a:t>      return </a:t>
            </a:r>
            <a:r>
              <a:rPr lang="pt-BR" altLang="zh-TW" sz="2000" dirty="0">
                <a:solidFill>
                  <a:srgbClr val="222222"/>
                </a:solidFill>
              </a:rPr>
              <a:t>Board[i][j] </a:t>
            </a:r>
            <a:r>
              <a:rPr lang="pt-BR" altLang="zh-TW" sz="2000" b="1" dirty="0">
                <a:solidFill>
                  <a:srgbClr val="00B0F0"/>
                </a:solidFill>
              </a:rPr>
              <a:t>&lt;</a:t>
            </a:r>
            <a:r>
              <a:rPr lang="pt-BR" altLang="zh-TW" sz="2000" dirty="0">
                <a:solidFill>
                  <a:srgbClr val="222222"/>
                </a:solidFill>
              </a:rPr>
              <a:t> r.Board[i][j];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};</a:t>
            </a:r>
            <a:endParaRPr lang="pt-BR" altLang="zh-TW" sz="2000" dirty="0">
              <a:solidFill>
                <a:srgbClr val="222222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149200" y="1223316"/>
            <a:ext cx="5313736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60405020304" pitchFamily="18" charset="0"/>
              <a:buNone/>
            </a:pPr>
            <a:r>
              <a:rPr lang="pt-BR" altLang="zh-TW" sz="3800" kern="0" dirty="0" smtClean="0">
                <a:solidFill>
                  <a:srgbClr val="222222"/>
                </a:solidFill>
              </a:rPr>
              <a:t>Main data structures: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queue&lt;state</a:t>
            </a:r>
            <a:r>
              <a:rPr lang="en-US" altLang="zh-TW" dirty="0">
                <a:solidFill>
                  <a:srgbClr val="FF0000"/>
                </a:solidFill>
              </a:rPr>
              <a:t>&gt; Q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00B050"/>
                </a:solidFill>
              </a:rPr>
              <a:t>set&lt;state</a:t>
            </a:r>
            <a:r>
              <a:rPr lang="en-US" altLang="zh-TW" dirty="0">
                <a:solidFill>
                  <a:srgbClr val="00B050"/>
                </a:solidFill>
              </a:rPr>
              <a:t>&gt; S</a:t>
            </a:r>
            <a:r>
              <a:rPr lang="en-US" altLang="zh-TW" dirty="0" smtClean="0"/>
              <a:t>;//the set storing visited states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Q.push</a:t>
            </a:r>
            <a:r>
              <a:rPr lang="en-US" altLang="zh-TW" dirty="0" smtClean="0">
                <a:solidFill>
                  <a:srgbClr val="FF0000"/>
                </a:solidFill>
              </a:rPr>
              <a:t>(start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00B050"/>
                </a:solidFill>
              </a:rPr>
              <a:t>S.insert</a:t>
            </a:r>
            <a:r>
              <a:rPr lang="en-US" altLang="zh-TW" dirty="0" smtClean="0">
                <a:solidFill>
                  <a:srgbClr val="00B050"/>
                </a:solidFill>
              </a:rPr>
              <a:t>(start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while(</a:t>
            </a:r>
            <a:r>
              <a:rPr lang="en-US" altLang="zh-TW" dirty="0" err="1" smtClean="0">
                <a:solidFill>
                  <a:srgbClr val="FF0000"/>
                </a:solidFill>
              </a:rPr>
              <a:t>Q.size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    state </a:t>
            </a:r>
            <a:r>
              <a:rPr lang="en-US" altLang="zh-TW" dirty="0"/>
              <a:t>now = </a:t>
            </a:r>
            <a:r>
              <a:rPr lang="en-US" altLang="zh-TW" dirty="0" err="1"/>
              <a:t>Q.front</a:t>
            </a:r>
            <a:r>
              <a:rPr lang="en-US" altLang="zh-TW" dirty="0"/>
              <a:t>(); </a:t>
            </a:r>
            <a:r>
              <a:rPr lang="en-US" altLang="zh-TW" dirty="0" err="1"/>
              <a:t>Q.pop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=0;i&lt;4;i</a:t>
            </a:r>
            <a:r>
              <a:rPr lang="en-US" altLang="zh-TW" dirty="0" smtClean="0"/>
              <a:t>++){//try 4 directions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    state </a:t>
            </a:r>
            <a:r>
              <a:rPr lang="en-US" altLang="zh-TW" dirty="0"/>
              <a:t>next = now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        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    //</a:t>
            </a:r>
            <a:r>
              <a:rPr lang="en-US" altLang="zh-TW" dirty="0"/>
              <a:t>push to queue if never appeared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       </a:t>
            </a:r>
            <a:r>
              <a:rPr lang="en-US" altLang="zh-TW" dirty="0" smtClean="0"/>
              <a:t>    if(</a:t>
            </a:r>
            <a:r>
              <a:rPr lang="en-US" altLang="zh-TW" dirty="0" err="1" smtClean="0">
                <a:solidFill>
                  <a:srgbClr val="00B050"/>
                </a:solidFill>
              </a:rPr>
              <a:t>S.find</a:t>
            </a:r>
            <a:r>
              <a:rPr lang="en-US" altLang="zh-TW" dirty="0" smtClean="0">
                <a:solidFill>
                  <a:srgbClr val="00B050"/>
                </a:solidFill>
              </a:rPr>
              <a:t>(next</a:t>
            </a:r>
            <a:r>
              <a:rPr lang="en-US" altLang="zh-TW" dirty="0">
                <a:solidFill>
                  <a:srgbClr val="00B050"/>
                </a:solidFill>
              </a:rPr>
              <a:t>)==</a:t>
            </a:r>
            <a:r>
              <a:rPr lang="en-US" altLang="zh-TW" dirty="0" err="1">
                <a:solidFill>
                  <a:srgbClr val="00B050"/>
                </a:solidFill>
              </a:rPr>
              <a:t>S.end</a:t>
            </a:r>
            <a:r>
              <a:rPr lang="en-US" altLang="zh-TW" dirty="0">
                <a:solidFill>
                  <a:srgbClr val="00B050"/>
                </a:solidFill>
              </a:rPr>
              <a:t>()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 </a:t>
            </a:r>
            <a:r>
              <a:rPr lang="en-US" altLang="zh-TW" dirty="0"/>
              <a:t>  </a:t>
            </a: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Q.push</a:t>
            </a:r>
            <a:r>
              <a:rPr lang="en-US" altLang="zh-TW" dirty="0" smtClean="0">
                <a:solidFill>
                  <a:srgbClr val="FF0000"/>
                </a:solidFill>
              </a:rPr>
              <a:t>(next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 </a:t>
            </a:r>
            <a:r>
              <a:rPr lang="en-US" altLang="zh-TW" dirty="0"/>
              <a:t>  </a:t>
            </a: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00B050"/>
                </a:solidFill>
              </a:rPr>
              <a:t>S.insert</a:t>
            </a:r>
            <a:r>
              <a:rPr lang="en-US" altLang="zh-TW" dirty="0" smtClean="0">
                <a:solidFill>
                  <a:srgbClr val="00B050"/>
                </a:solidFill>
              </a:rPr>
              <a:t>(next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33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75169" y="1219200"/>
            <a:ext cx="10470625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121917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828754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2438339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3047924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3657509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4267093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4876678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zh-TW" sz="4400" kern="0" dirty="0" smtClean="0">
                <a:solidFill>
                  <a:srgbClr val="222222"/>
                </a:solidFill>
              </a:rPr>
              <a:t>This basic version can lead to MLE and/or TLE.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altLang="zh-TW" sz="1000" kern="0" dirty="0" smtClean="0">
              <a:solidFill>
                <a:srgbClr val="22222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zh-TW" sz="4400" kern="0" dirty="0" smtClean="0">
                <a:solidFill>
                  <a:srgbClr val="222222"/>
                </a:solidFill>
              </a:rPr>
              <a:t>Can we do better?</a:t>
            </a:r>
            <a:endParaRPr lang="pt-BR" altLang="zh-TW" sz="4400" kern="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Enhanced State Definition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170" y="1219200"/>
            <a:ext cx="4662949" cy="5304692"/>
          </a:xfrm>
          <a:ln w="31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char </a:t>
            </a:r>
            <a:r>
              <a:rPr lang="pt-BR" altLang="zh-TW" sz="2000" dirty="0">
                <a:solidFill>
                  <a:srgbClr val="FF0000"/>
                </a:solidFill>
              </a:rPr>
              <a:t>Board</a:t>
            </a:r>
            <a:r>
              <a:rPr lang="pt-BR" altLang="zh-TW" sz="2000" dirty="0">
                <a:solidFill>
                  <a:srgbClr val="222222"/>
                </a:solidFill>
              </a:rPr>
              <a:t>[256][256];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int </a:t>
            </a:r>
            <a:r>
              <a:rPr lang="pt-BR" altLang="zh-TW" sz="2000" dirty="0">
                <a:solidFill>
                  <a:srgbClr val="FF0000"/>
                </a:solidFill>
              </a:rPr>
              <a:t>DotX</a:t>
            </a:r>
            <a:r>
              <a:rPr lang="pt-BR" altLang="zh-TW" sz="2000" dirty="0">
                <a:solidFill>
                  <a:srgbClr val="222222"/>
                </a:solidFill>
              </a:rPr>
              <a:t>[5], </a:t>
            </a:r>
            <a:r>
              <a:rPr lang="pt-BR" altLang="zh-TW" sz="2000" dirty="0">
                <a:solidFill>
                  <a:srgbClr val="FF0000"/>
                </a:solidFill>
              </a:rPr>
              <a:t>DotY</a:t>
            </a:r>
            <a:r>
              <a:rPr lang="pt-BR" altLang="zh-TW" sz="2000" dirty="0">
                <a:solidFill>
                  <a:srgbClr val="222222"/>
                </a:solidFill>
              </a:rPr>
              <a:t>[5</a:t>
            </a:r>
            <a:r>
              <a:rPr lang="pt-BR" altLang="zh-TW" sz="2000" dirty="0" smtClean="0">
                <a:solidFill>
                  <a:srgbClr val="222222"/>
                </a:solidFill>
              </a:rPr>
              <a:t>];</a:t>
            </a:r>
            <a:endParaRPr lang="pt-BR" altLang="zh-TW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struct state{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int </a:t>
            </a:r>
            <a:r>
              <a:rPr lang="pt-BR" altLang="zh-TW" sz="2000" dirty="0">
                <a:solidFill>
                  <a:srgbClr val="00B050"/>
                </a:solidFill>
              </a:rPr>
              <a:t>PacManX</a:t>
            </a:r>
            <a:r>
              <a:rPr lang="pt-BR" altLang="zh-TW" sz="2000" dirty="0">
                <a:solidFill>
                  <a:srgbClr val="222222"/>
                </a:solidFill>
              </a:rPr>
              <a:t>, </a:t>
            </a:r>
            <a:r>
              <a:rPr lang="pt-BR" altLang="zh-TW" sz="2000" dirty="0">
                <a:solidFill>
                  <a:srgbClr val="00B050"/>
                </a:solidFill>
              </a:rPr>
              <a:t>PacManY</a:t>
            </a:r>
            <a:r>
              <a:rPr lang="pt-BR" altLang="zh-TW" sz="2000" dirty="0">
                <a:solidFill>
                  <a:srgbClr val="222222"/>
                </a:solidFill>
              </a:rPr>
              <a:t>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int </a:t>
            </a:r>
            <a:r>
              <a:rPr lang="pt-BR" altLang="zh-TW" sz="2000" dirty="0" smtClean="0">
                <a:solidFill>
                  <a:srgbClr val="FFC000"/>
                </a:solidFill>
              </a:rPr>
              <a:t>cntDot</a:t>
            </a:r>
            <a:r>
              <a:rPr lang="pt-BR" altLang="zh-TW" sz="2000" dirty="0" smtClean="0">
                <a:solidFill>
                  <a:srgbClr val="222222"/>
                </a:solidFill>
              </a:rPr>
              <a:t>, </a:t>
            </a:r>
            <a:r>
              <a:rPr lang="pt-BR" altLang="zh-TW" sz="2000" dirty="0" smtClean="0">
                <a:solidFill>
                  <a:srgbClr val="FFC000"/>
                </a:solidFill>
              </a:rPr>
              <a:t>cntStep</a:t>
            </a:r>
            <a:r>
              <a:rPr lang="pt-BR" altLang="zh-TW" sz="2000" dirty="0" smtClean="0">
                <a:solidFill>
                  <a:srgbClr val="222222"/>
                </a:solidFill>
              </a:rPr>
              <a:t>;</a:t>
            </a:r>
            <a:endParaRPr lang="pt-BR" altLang="zh-TW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int </a:t>
            </a:r>
            <a:r>
              <a:rPr lang="pt-BR" altLang="zh-TW" sz="2000" dirty="0" smtClean="0">
                <a:solidFill>
                  <a:srgbClr val="7030A0"/>
                </a:solidFill>
              </a:rPr>
              <a:t>Dot</a:t>
            </a:r>
            <a:r>
              <a:rPr lang="pt-BR" altLang="zh-TW" sz="2000" dirty="0" smtClean="0">
                <a:solidFill>
                  <a:srgbClr val="222222"/>
                </a:solidFill>
              </a:rPr>
              <a:t>; </a:t>
            </a:r>
            <a:r>
              <a:rPr lang="pt-BR" altLang="zh-TW" sz="2000" dirty="0">
                <a:solidFill>
                  <a:srgbClr val="222222"/>
                </a:solidFill>
              </a:rPr>
              <a:t>//Use binary to indicate which dot was </a:t>
            </a:r>
            <a:r>
              <a:rPr lang="pt-BR" altLang="zh-TW" sz="2000" dirty="0" smtClean="0">
                <a:solidFill>
                  <a:srgbClr val="222222"/>
                </a:solidFill>
              </a:rPr>
              <a:t>eaten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state():cntDot{0},cntStep{0},Dot{0}{}</a:t>
            </a:r>
            <a:endParaRPr lang="pt-BR" altLang="zh-TW" sz="2000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 smtClean="0">
                <a:solidFill>
                  <a:srgbClr val="222222"/>
                </a:solidFill>
              </a:rPr>
              <a:t>    </a:t>
            </a:r>
            <a:r>
              <a:rPr lang="pt-BR" altLang="zh-TW" sz="2000" dirty="0">
                <a:solidFill>
                  <a:srgbClr val="222222"/>
                </a:solidFill>
              </a:rPr>
              <a:t>bool </a:t>
            </a:r>
            <a:r>
              <a:rPr lang="pt-BR" altLang="zh-TW" sz="2000" dirty="0">
                <a:solidFill>
                  <a:srgbClr val="00B0F0"/>
                </a:solidFill>
              </a:rPr>
              <a:t>operator &lt;</a:t>
            </a:r>
            <a:r>
              <a:rPr lang="pt-BR" altLang="zh-TW" sz="2000" dirty="0">
                <a:solidFill>
                  <a:srgbClr val="222222"/>
                </a:solidFill>
              </a:rPr>
              <a:t>(const state &amp;r) const {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if(PacManX != r.PacManX) </a:t>
            </a:r>
            <a:endParaRPr lang="pt-BR" altLang="zh-TW" sz="2000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</a:t>
            </a:r>
            <a:r>
              <a:rPr lang="pt-BR" altLang="zh-TW" sz="2000" dirty="0" smtClean="0">
                <a:solidFill>
                  <a:srgbClr val="222222"/>
                </a:solidFill>
              </a:rPr>
              <a:t>           return </a:t>
            </a:r>
            <a:r>
              <a:rPr lang="pt-BR" altLang="zh-TW" sz="2000" dirty="0">
                <a:solidFill>
                  <a:srgbClr val="222222"/>
                </a:solidFill>
              </a:rPr>
              <a:t>PacManX &lt; r.PacManX;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if(PacManY != r.PacManY) </a:t>
            </a:r>
            <a:endParaRPr lang="pt-BR" altLang="zh-TW" sz="2000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</a:t>
            </a:r>
            <a:r>
              <a:rPr lang="pt-BR" altLang="zh-TW" sz="2000" dirty="0" smtClean="0">
                <a:solidFill>
                  <a:srgbClr val="222222"/>
                </a:solidFill>
              </a:rPr>
              <a:t>           return </a:t>
            </a:r>
            <a:r>
              <a:rPr lang="pt-BR" altLang="zh-TW" sz="2000" dirty="0">
                <a:solidFill>
                  <a:srgbClr val="222222"/>
                </a:solidFill>
              </a:rPr>
              <a:t>PacManY &lt; r.PacManY;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if(Dot != r.Dot) return Dot &lt; r.Dot; 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222222"/>
                </a:solidFill>
              </a:rPr>
              <a:t>};</a:t>
            </a:r>
            <a:endParaRPr lang="pt-BR" altLang="zh-TW" sz="2000" dirty="0">
              <a:solidFill>
                <a:srgbClr val="222222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527589" y="1223316"/>
            <a:ext cx="5935347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222222"/>
                </a:solidFill>
              </a:rPr>
              <a:t>What are the differences?</a:t>
            </a:r>
          </a:p>
          <a:p>
            <a:r>
              <a:rPr lang="en-US" altLang="zh-TW" sz="2400" kern="0" dirty="0" smtClean="0">
                <a:solidFill>
                  <a:srgbClr val="222222"/>
                </a:solidFill>
              </a:rPr>
              <a:t>A</a:t>
            </a:r>
            <a:r>
              <a:rPr lang="zh-TW" altLang="en-US" sz="2400" kern="0" dirty="0" smtClean="0">
                <a:solidFill>
                  <a:srgbClr val="222222"/>
                </a:solidFill>
              </a:rPr>
              <a:t> </a:t>
            </a:r>
            <a:r>
              <a:rPr lang="en-US" altLang="zh-TW" sz="2400" kern="0" dirty="0" smtClean="0">
                <a:solidFill>
                  <a:srgbClr val="222222"/>
                </a:solidFill>
              </a:rPr>
              <a:t>single </a:t>
            </a:r>
            <a:r>
              <a:rPr lang="pt-BR" altLang="zh-TW" sz="2400" dirty="0">
                <a:solidFill>
                  <a:srgbClr val="FF0000"/>
                </a:solidFill>
              </a:rPr>
              <a:t>Board</a:t>
            </a:r>
            <a:r>
              <a:rPr lang="pt-BR" altLang="zh-TW" sz="2400" dirty="0">
                <a:solidFill>
                  <a:srgbClr val="222222"/>
                </a:solidFill>
              </a:rPr>
              <a:t>[256][256</a:t>
            </a:r>
            <a:r>
              <a:rPr lang="pt-BR" altLang="zh-TW" sz="2400" dirty="0" smtClean="0">
                <a:solidFill>
                  <a:srgbClr val="222222"/>
                </a:solidFill>
              </a:rPr>
              <a:t>] </a:t>
            </a:r>
            <a:r>
              <a:rPr lang="en-US" altLang="zh-TW" sz="2400" kern="0" dirty="0" smtClean="0">
                <a:solidFill>
                  <a:srgbClr val="222222"/>
                </a:solidFill>
              </a:rPr>
              <a:t>array</a:t>
            </a:r>
          </a:p>
          <a:p>
            <a:r>
              <a:rPr lang="pt-BR" altLang="zh-TW" sz="2400" dirty="0">
                <a:solidFill>
                  <a:srgbClr val="222222"/>
                </a:solidFill>
              </a:rPr>
              <a:t>int </a:t>
            </a:r>
            <a:r>
              <a:rPr lang="pt-BR" altLang="zh-TW" sz="2400" dirty="0">
                <a:solidFill>
                  <a:srgbClr val="FF0000"/>
                </a:solidFill>
              </a:rPr>
              <a:t>DotX</a:t>
            </a:r>
            <a:r>
              <a:rPr lang="pt-BR" altLang="zh-TW" sz="2400" dirty="0">
                <a:solidFill>
                  <a:srgbClr val="222222"/>
                </a:solidFill>
              </a:rPr>
              <a:t>[5], </a:t>
            </a:r>
            <a:r>
              <a:rPr lang="pt-BR" altLang="zh-TW" sz="2400" dirty="0">
                <a:solidFill>
                  <a:srgbClr val="FF0000"/>
                </a:solidFill>
              </a:rPr>
              <a:t>DotY</a:t>
            </a:r>
            <a:r>
              <a:rPr lang="pt-BR" altLang="zh-TW" sz="2400" dirty="0">
                <a:solidFill>
                  <a:srgbClr val="222222"/>
                </a:solidFill>
              </a:rPr>
              <a:t>[5];</a:t>
            </a:r>
          </a:p>
          <a:p>
            <a:pPr lvl="1"/>
            <a:r>
              <a:rPr lang="en-US" altLang="zh-TW" sz="2000" kern="0" dirty="0" smtClean="0">
                <a:solidFill>
                  <a:srgbClr val="222222"/>
                </a:solidFill>
              </a:rPr>
              <a:t>To record the dot positions</a:t>
            </a:r>
          </a:p>
          <a:p>
            <a:r>
              <a:rPr lang="en-US" altLang="zh-TW" sz="2400" kern="0" dirty="0" smtClean="0">
                <a:solidFill>
                  <a:srgbClr val="222222"/>
                </a:solidFill>
              </a:rPr>
              <a:t>In </a:t>
            </a:r>
            <a:r>
              <a:rPr lang="pt-BR" altLang="zh-TW" sz="2400" dirty="0">
                <a:solidFill>
                  <a:srgbClr val="222222"/>
                </a:solidFill>
              </a:rPr>
              <a:t>struct </a:t>
            </a:r>
            <a:r>
              <a:rPr lang="pt-BR" altLang="zh-TW" sz="2400" dirty="0" smtClean="0">
                <a:solidFill>
                  <a:srgbClr val="222222"/>
                </a:solidFill>
              </a:rPr>
              <a:t>state</a:t>
            </a:r>
          </a:p>
          <a:p>
            <a:pPr lvl="1"/>
            <a:r>
              <a:rPr lang="pt-BR" altLang="zh-TW" sz="2000" dirty="0" smtClean="0">
                <a:solidFill>
                  <a:srgbClr val="222222"/>
                </a:solidFill>
              </a:rPr>
              <a:t>Use each bit of “</a:t>
            </a:r>
            <a:r>
              <a:rPr lang="pt-BR" altLang="zh-TW" sz="2000" dirty="0">
                <a:solidFill>
                  <a:srgbClr val="222222"/>
                </a:solidFill>
              </a:rPr>
              <a:t>int </a:t>
            </a:r>
            <a:r>
              <a:rPr lang="pt-BR" altLang="zh-TW" sz="2000" dirty="0">
                <a:solidFill>
                  <a:srgbClr val="7030A0"/>
                </a:solidFill>
              </a:rPr>
              <a:t>Dot</a:t>
            </a:r>
            <a:r>
              <a:rPr lang="pt-BR" altLang="zh-TW" sz="2000" dirty="0">
                <a:solidFill>
                  <a:srgbClr val="222222"/>
                </a:solidFill>
              </a:rPr>
              <a:t>;</a:t>
            </a:r>
            <a:r>
              <a:rPr lang="pt-BR" altLang="zh-TW" sz="2000" dirty="0" smtClean="0">
                <a:solidFill>
                  <a:srgbClr val="222222"/>
                </a:solidFill>
              </a:rPr>
              <a:t>” to represent if each corresponding dot has been eaten or not.</a:t>
            </a:r>
          </a:p>
          <a:p>
            <a:pPr marL="0" indent="0">
              <a:buNone/>
            </a:pPr>
            <a:endParaRPr lang="pt-BR" altLang="zh-TW" sz="2400" dirty="0">
              <a:solidFill>
                <a:srgbClr val="222222"/>
              </a:solidFill>
            </a:endParaRPr>
          </a:p>
          <a:p>
            <a:pPr marL="57150" indent="0">
              <a:buNone/>
            </a:pPr>
            <a:endParaRPr lang="pt-BR" altLang="zh-TW" sz="2400" dirty="0" smtClean="0">
              <a:solidFill>
                <a:srgbClr val="222222"/>
              </a:solidFill>
            </a:endParaRPr>
          </a:p>
          <a:p>
            <a:pPr marL="57150" indent="0">
              <a:buNone/>
            </a:pPr>
            <a:endParaRPr lang="pt-BR" altLang="zh-TW" sz="2400" dirty="0" smtClean="0">
              <a:solidFill>
                <a:srgbClr val="222222"/>
              </a:solidFill>
            </a:endParaRPr>
          </a:p>
          <a:p>
            <a:endParaRPr lang="pt-BR" altLang="zh-TW" sz="2400" kern="0" dirty="0" smtClean="0">
              <a:solidFill>
                <a:srgbClr val="222222"/>
              </a:solidFill>
            </a:endParaRPr>
          </a:p>
          <a:p>
            <a:r>
              <a:rPr lang="pt-BR" altLang="zh-TW" sz="2400" dirty="0">
                <a:solidFill>
                  <a:srgbClr val="222222"/>
                </a:solidFill>
              </a:rPr>
              <a:t>bool </a:t>
            </a:r>
            <a:r>
              <a:rPr lang="pt-BR" altLang="zh-TW" sz="2400" dirty="0">
                <a:solidFill>
                  <a:srgbClr val="00B0F0"/>
                </a:solidFill>
              </a:rPr>
              <a:t>operator &lt;</a:t>
            </a:r>
            <a:r>
              <a:rPr lang="pt-BR" altLang="zh-TW" sz="2400" dirty="0">
                <a:solidFill>
                  <a:srgbClr val="222222"/>
                </a:solidFill>
              </a:rPr>
              <a:t>(const state &amp;r) </a:t>
            </a:r>
            <a:r>
              <a:rPr lang="pt-BR" altLang="zh-TW" sz="2400" dirty="0" smtClean="0">
                <a:solidFill>
                  <a:srgbClr val="222222"/>
                </a:solidFill>
              </a:rPr>
              <a:t>const;</a:t>
            </a:r>
            <a:endParaRPr lang="pt-BR" altLang="zh-TW" sz="2400" kern="0" dirty="0" smtClean="0">
              <a:solidFill>
                <a:srgbClr val="22222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4136891"/>
            <a:ext cx="6359611" cy="1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1608</TotalTime>
  <Words>384</Words>
  <Application>Microsoft Office PowerPoint</Application>
  <PresentationFormat>寬螢幕</PresentationFormat>
  <Paragraphs>82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Wingdings</vt:lpstr>
      <vt:lpstr>佈景主題1</vt:lpstr>
      <vt:lpstr>13539 - Pac-Man</vt:lpstr>
      <vt:lpstr>Description</vt:lpstr>
      <vt:lpstr>Input/Output</vt:lpstr>
      <vt:lpstr>Another BSF: State Definition</vt:lpstr>
      <vt:lpstr>PowerPoint 簡報</vt:lpstr>
      <vt:lpstr>An Enhanced State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淯崴 楊</cp:lastModifiedBy>
  <cp:revision>401</cp:revision>
  <dcterms:created xsi:type="dcterms:W3CDTF">2015-11-24T13:55:54Z</dcterms:created>
  <dcterms:modified xsi:type="dcterms:W3CDTF">2022-06-04T15:12:14Z</dcterms:modified>
</cp:coreProperties>
</file>