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27"/>
  </p:notesMasterIdLst>
  <p:sldIdLst>
    <p:sldId id="409" r:id="rId2"/>
    <p:sldId id="403" r:id="rId3"/>
    <p:sldId id="404" r:id="rId4"/>
    <p:sldId id="373" r:id="rId5"/>
    <p:sldId id="401" r:id="rId6"/>
    <p:sldId id="405" r:id="rId7"/>
    <p:sldId id="402" r:id="rId8"/>
    <p:sldId id="396" r:id="rId9"/>
    <p:sldId id="399" r:id="rId10"/>
    <p:sldId id="400" r:id="rId11"/>
    <p:sldId id="406" r:id="rId12"/>
    <p:sldId id="377" r:id="rId13"/>
    <p:sldId id="378" r:id="rId14"/>
    <p:sldId id="379" r:id="rId15"/>
    <p:sldId id="391" r:id="rId16"/>
    <p:sldId id="392" r:id="rId17"/>
    <p:sldId id="384" r:id="rId18"/>
    <p:sldId id="390" r:id="rId19"/>
    <p:sldId id="376" r:id="rId20"/>
    <p:sldId id="382" r:id="rId21"/>
    <p:sldId id="381" r:id="rId22"/>
    <p:sldId id="389" r:id="rId23"/>
    <p:sldId id="407" r:id="rId24"/>
    <p:sldId id="408" r:id="rId25"/>
    <p:sldId id="3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545454"/>
    <a:srgbClr val="969696"/>
    <a:srgbClr val="9A3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2994" autoAdjust="0"/>
  </p:normalViewPr>
  <p:slideViewPr>
    <p:cSldViewPr snapToGrid="0" snapToObjects="1">
      <p:cViewPr varScale="1">
        <p:scale>
          <a:sx n="81" d="100"/>
          <a:sy n="81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2017/5/11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28725" y="3354817"/>
            <a:ext cx="6800850" cy="125528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11020 </a:t>
            </a:r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- Binary search trees using polymorphism</a:t>
            </a:r>
            <a:endParaRPr lang="en-US" altLang="zh-TW" dirty="0" smtClean="0">
              <a:solidFill>
                <a:schemeClr val="tx1"/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6084" y="10875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577936" y="1572488"/>
            <a:ext cx="678873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714009" y="1572488"/>
            <a:ext cx="720436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1575" y="209896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92883" y="212220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686299" y="2611349"/>
            <a:ext cx="678873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739247" y="2607108"/>
            <a:ext cx="720436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5409" y="318854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552702" y="2465147"/>
            <a:ext cx="678873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6341" y="30542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5046" y="3193463"/>
            <a:ext cx="64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89412"/>
              </p:ext>
            </p:extLst>
          </p:nvPr>
        </p:nvGraphicFramePr>
        <p:xfrm>
          <a:off x="120075" y="4296452"/>
          <a:ext cx="98828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endCxn id="21" idx="1"/>
          </p:cNvCxnSpPr>
          <p:nvPr/>
        </p:nvCxnSpPr>
        <p:spPr>
          <a:xfrm>
            <a:off x="524156" y="4454229"/>
            <a:ext cx="1078349" cy="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03348"/>
              </p:ext>
            </p:extLst>
          </p:nvPr>
        </p:nvGraphicFramePr>
        <p:xfrm>
          <a:off x="1771077" y="4334552"/>
          <a:ext cx="298103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2172"/>
              </p:ext>
            </p:extLst>
          </p:nvPr>
        </p:nvGraphicFramePr>
        <p:xfrm>
          <a:off x="5465617" y="4334552"/>
          <a:ext cx="298103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1659"/>
              </p:ext>
            </p:extLst>
          </p:nvPr>
        </p:nvGraphicFramePr>
        <p:xfrm>
          <a:off x="101609" y="5251344"/>
          <a:ext cx="298103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83898"/>
              </p:ext>
            </p:extLst>
          </p:nvPr>
        </p:nvGraphicFramePr>
        <p:xfrm>
          <a:off x="3223493" y="5213244"/>
          <a:ext cx="298103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2298"/>
              </p:ext>
            </p:extLst>
          </p:nvPr>
        </p:nvGraphicFramePr>
        <p:xfrm>
          <a:off x="6094846" y="5834929"/>
          <a:ext cx="298103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02336"/>
              </p:ext>
            </p:extLst>
          </p:nvPr>
        </p:nvGraphicFramePr>
        <p:xfrm>
          <a:off x="1901549" y="6433146"/>
          <a:ext cx="298103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752108" y="4516581"/>
            <a:ext cx="713509" cy="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2728" y="4705392"/>
            <a:ext cx="2466113" cy="57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71077" y="5646436"/>
            <a:ext cx="611905" cy="786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591300" y="4705392"/>
            <a:ext cx="1458193" cy="1129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749960" y="4705392"/>
            <a:ext cx="3170386" cy="50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38827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pointer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A linked-list-based 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Definition of Binary Search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Trees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the BST Data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Structure</a:t>
            </a:r>
          </a:p>
          <a:p>
            <a:r>
              <a:rPr lang="en-US" altLang="zh-TW" b="1" dirty="0"/>
              <a:t>Detailed C++ Implementation for BST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4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6197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class BST{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public: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BST():Height(0){}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virtual ~BST() {}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virtual void insert(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&amp;) = 0;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virtual bool search(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&amp;)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virtual void print()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height()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{ return Height; } // An empty tree has height of 0. A tree with only root node has height of 1.</a:t>
            </a:r>
          </a:p>
          <a:p>
            <a:pPr marL="0" indent="0">
              <a:buNone/>
            </a:pPr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protected: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24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 Height;</a:t>
            </a:r>
          </a:p>
          <a:p>
            <a:pPr marL="0" indent="0">
              <a:buNone/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90900" y="5200650"/>
            <a:ext cx="5314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Abstract </a:t>
            </a:r>
            <a:r>
              <a:rPr lang="en-US" altLang="zh-TW" sz="2400" dirty="0"/>
              <a:t>base class </a:t>
            </a:r>
            <a:r>
              <a:rPr lang="en-US" altLang="zh-TW" sz="2400" dirty="0" smtClean="0"/>
              <a:t>BST </a:t>
            </a:r>
            <a:r>
              <a:rPr lang="en-US" altLang="zh-TW" sz="2400" dirty="0"/>
              <a:t>declares the “</a:t>
            </a:r>
            <a:r>
              <a:rPr lang="en-US" altLang="zh-TW" sz="2400" dirty="0">
                <a:solidFill>
                  <a:srgbClr val="FF0000"/>
                </a:solidFill>
              </a:rPr>
              <a:t>interface</a:t>
            </a:r>
            <a:r>
              <a:rPr lang="en-US" altLang="zh-TW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that </a:t>
            </a:r>
            <a:r>
              <a:rPr lang="en-US" altLang="zh-TW" sz="2000" dirty="0"/>
              <a:t>is, the set of member functions that a program can invoke on all </a:t>
            </a:r>
            <a:r>
              <a:rPr lang="en-US" altLang="zh-TW" sz="2000" dirty="0" smtClean="0"/>
              <a:t>BST objects</a:t>
            </a:r>
            <a:endParaRPr lang="en-US" altLang="zh-TW" sz="2000" dirty="0"/>
          </a:p>
        </p:txBody>
      </p:sp>
      <p:sp>
        <p:nvSpPr>
          <p:cNvPr id="5" name="向右箭號 4"/>
          <p:cNvSpPr/>
          <p:nvPr/>
        </p:nvSpPr>
        <p:spPr bwMode="auto">
          <a:xfrm>
            <a:off x="3009900" y="5270054"/>
            <a:ext cx="381000" cy="3183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derived </a:t>
            </a:r>
            <a:r>
              <a:rPr lang="en-US" dirty="0" smtClean="0"/>
              <a:t>class </a:t>
            </a:r>
            <a:r>
              <a:rPr lang="en-US" altLang="zh-TW" dirty="0" err="1">
                <a:latin typeface="+mn-lt"/>
                <a:ea typeface="Times New Roman" charset="0"/>
                <a:cs typeface="Times New Roman" charset="0"/>
              </a:rPr>
              <a:t>Array_BST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467725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class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Array_BST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: public BST{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public: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Array_BST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   virtual ~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Array_BST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() {}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   virtual void insert(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&amp;) override;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//root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node is stored at index 1.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   virtual bool search(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&amp;)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override;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   virtual void print()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override;</a:t>
            </a:r>
          </a:p>
          <a:p>
            <a:pPr marL="0" indent="0">
              <a:buNone/>
            </a:pPr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private: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array[1025];</a:t>
            </a:r>
          </a:p>
          <a:p>
            <a:pPr marL="0" indent="0">
              <a:buNone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};</a:t>
            </a:r>
            <a:endParaRPr lang="en-US" sz="28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038224"/>
            <a:ext cx="5915025" cy="54959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class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List_BST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: public BST{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public: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List_BST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  virtual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~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List_BST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(){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deleteTree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(root);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}    </a:t>
            </a:r>
            <a:endParaRPr lang="en-US" sz="1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  virtual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void insert(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&amp;) override;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virtual bool search(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&amp;)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override;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virtual void print()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override;</a:t>
            </a:r>
          </a:p>
          <a:p>
            <a:pPr marL="0" indent="0">
              <a:buNone/>
            </a:pPr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private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ListNode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*root;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// private member functions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ListNode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* </a:t>
            </a:r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createLeaf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key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; //new a </a:t>
            </a:r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ListNode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and return its address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  void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deleteTree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ListNode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*root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void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printGivenLevel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ListNode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*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Ptr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level) </a:t>
            </a:r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};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8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Concrete derived </a:t>
            </a:r>
            <a:r>
              <a:rPr lang="en-US" dirty="0" smtClean="0"/>
              <a:t>class </a:t>
            </a:r>
            <a:r>
              <a:rPr lang="en-US" altLang="zh-TW" dirty="0" err="1">
                <a:latin typeface="+mn-lt"/>
                <a:ea typeface="Times New Roman" charset="0"/>
                <a:cs typeface="Times New Roman" charset="0"/>
              </a:rPr>
              <a:t>List_BST</a:t>
            </a:r>
            <a:endParaRPr lang="en-US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19775" y="2333625"/>
            <a:ext cx="3324225" cy="4247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friend class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List_BST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&amp;info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 info ),left( NULL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NULL ) //constructor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}//end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key;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*left;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*right;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TW" altLang="en-US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 (1/2)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1300" y="2147332"/>
            <a:ext cx="6197600" cy="3365500"/>
            <a:chOff x="1384300" y="1333500"/>
            <a:chExt cx="6197600" cy="3365500"/>
          </a:xfrm>
        </p:grpSpPr>
        <p:sp>
          <p:nvSpPr>
            <p:cNvPr id="5" name="Oval 4"/>
            <p:cNvSpPr/>
            <p:nvPr/>
          </p:nvSpPr>
          <p:spPr bwMode="auto">
            <a:xfrm>
              <a:off x="4051300" y="13335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180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latin typeface="Times New Roman" pitchFamily="1" charset="0"/>
                </a:rPr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73300" y="25908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180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03900" y="25908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843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180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1623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9149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7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6929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10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2717800" y="2103149"/>
              <a:ext cx="1463691" cy="4876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4810109" y="2103149"/>
              <a:ext cx="1438291" cy="4876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1828800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032109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5359400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562709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457200" y="1498600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 5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endCxn id="5" idx="7"/>
          </p:cNvCxnSpPr>
          <p:nvPr/>
        </p:nvCxnSpPr>
        <p:spPr bwMode="auto">
          <a:xfrm flipH="1">
            <a:off x="4937109" y="1855232"/>
            <a:ext cx="549291" cy="424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656254" y="1358900"/>
            <a:ext cx="301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5 != 6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5 is less than 6, go to the left-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 bwMode="auto">
          <a:xfrm>
            <a:off x="2844800" y="2916981"/>
            <a:ext cx="0" cy="487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41263" y="2129135"/>
            <a:ext cx="301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5 != 4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5 is greater than 4, go to the right-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9" idx="0"/>
          </p:cNvCxnSpPr>
          <p:nvPr/>
        </p:nvCxnSpPr>
        <p:spPr bwMode="auto">
          <a:xfrm flipH="1">
            <a:off x="3733800" y="4174281"/>
            <a:ext cx="444500" cy="436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038599" y="3404632"/>
            <a:ext cx="176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5 == 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Return 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4" grpId="0" build="allAtOnce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 (2/2)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1300" y="2147332"/>
            <a:ext cx="6197600" cy="3365500"/>
            <a:chOff x="1384300" y="1333500"/>
            <a:chExt cx="6197600" cy="3365500"/>
          </a:xfrm>
        </p:grpSpPr>
        <p:sp>
          <p:nvSpPr>
            <p:cNvPr id="5" name="Oval 4"/>
            <p:cNvSpPr/>
            <p:nvPr/>
          </p:nvSpPr>
          <p:spPr bwMode="auto">
            <a:xfrm>
              <a:off x="4051300" y="13335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180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latin typeface="Times New Roman" pitchFamily="1" charset="0"/>
                </a:rPr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73300" y="25908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180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03900" y="25908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Times New Roman" pitchFamily="1" charset="0"/>
                </a:rPr>
                <a:t>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843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180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1623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1" charset="0"/>
                </a:rPr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692900" y="3797300"/>
              <a:ext cx="889000" cy="9017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216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" charset="0"/>
                </a:rPr>
                <a:t>10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2717800" y="2103149"/>
              <a:ext cx="1463691" cy="4876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4810109" y="2103149"/>
              <a:ext cx="1438291" cy="4876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1828800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032109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562709" y="3360449"/>
              <a:ext cx="574691" cy="436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457200" y="1498600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 7 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endCxn id="5" idx="7"/>
          </p:cNvCxnSpPr>
          <p:nvPr/>
        </p:nvCxnSpPr>
        <p:spPr bwMode="auto">
          <a:xfrm flipH="1">
            <a:off x="4937109" y="1855232"/>
            <a:ext cx="549291" cy="424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656254" y="1358900"/>
            <a:ext cx="301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 != 6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 is greater than 6, go to the right-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6400800" y="2974131"/>
            <a:ext cx="549291" cy="424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319454" y="3341132"/>
            <a:ext cx="301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 != 8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1 is less than 8, go to the left-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067300" y="5334000"/>
            <a:ext cx="419100" cy="63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427654" y="5736718"/>
            <a:ext cx="301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14438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7" grpId="0"/>
      <p:bldP spid="27" grpId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Array_BST</a:t>
            </a:r>
            <a:r>
              <a:rPr lang="en-US" dirty="0"/>
              <a:t>::search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6025"/>
            <a:ext cx="7785100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Array_BST</a:t>
            </a:r>
            <a:r>
              <a:rPr lang="en-US" sz="2400" dirty="0"/>
              <a:t>::search(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&amp;key)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 = 1;</a:t>
            </a:r>
            <a:endParaRPr lang="zh-TW" alt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while (array[index]!= 0) {</a:t>
            </a:r>
          </a:p>
          <a:p>
            <a:r>
              <a:rPr lang="en-US" sz="2400" dirty="0"/>
              <a:t>        if (array[index] == </a:t>
            </a:r>
            <a:r>
              <a:rPr lang="en-US" sz="2400" dirty="0" smtClean="0"/>
              <a:t>key)</a:t>
            </a:r>
            <a:endParaRPr lang="en-US" sz="2400" dirty="0"/>
          </a:p>
          <a:p>
            <a:r>
              <a:rPr lang="de-DE" sz="2400" dirty="0"/>
              <a:t>            </a:t>
            </a:r>
            <a:r>
              <a:rPr lang="de-DE" sz="2400" dirty="0" err="1" smtClean="0"/>
              <a:t>return</a:t>
            </a:r>
            <a:r>
              <a:rPr lang="de-DE" sz="2400" dirty="0" smtClean="0"/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true</a:t>
            </a:r>
            <a:r>
              <a:rPr lang="de-DE" sz="2400" dirty="0" smtClean="0"/>
              <a:t>;</a:t>
            </a:r>
            <a:endParaRPr lang="de-DE" sz="2400" dirty="0"/>
          </a:p>
          <a:p>
            <a:r>
              <a:rPr lang="de-DE" sz="2400" dirty="0"/>
              <a:t>        </a:t>
            </a:r>
            <a:r>
              <a:rPr lang="de-DE" sz="2400" dirty="0" err="1"/>
              <a:t>else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r>
              <a:rPr lang="de-DE" sz="2400" dirty="0"/>
              <a:t>&gt; </a:t>
            </a:r>
            <a:r>
              <a:rPr lang="de-DE" sz="2400" dirty="0" err="1"/>
              <a:t>array</a:t>
            </a:r>
            <a:r>
              <a:rPr lang="de-DE" sz="2400" dirty="0"/>
              <a:t>[</a:t>
            </a:r>
            <a:r>
              <a:rPr lang="de-DE" sz="2400" dirty="0" err="1"/>
              <a:t>index</a:t>
            </a:r>
            <a:r>
              <a:rPr lang="de-DE" sz="2400" dirty="0" smtClean="0"/>
              <a:t>])</a:t>
            </a:r>
            <a:endParaRPr lang="de-DE" sz="2400" dirty="0"/>
          </a:p>
          <a:p>
            <a:r>
              <a:rPr lang="de-DE" sz="2400" dirty="0"/>
              <a:t>            </a:t>
            </a:r>
            <a:r>
              <a:rPr lang="de-DE" sz="2400" dirty="0" err="1"/>
              <a:t>index</a:t>
            </a:r>
            <a:r>
              <a:rPr lang="de-DE" sz="2400" dirty="0"/>
              <a:t> = </a:t>
            </a:r>
            <a:r>
              <a:rPr lang="de-DE" sz="2400" dirty="0" err="1">
                <a:solidFill>
                  <a:srgbClr val="7030A0"/>
                </a:solidFill>
              </a:rPr>
              <a:t>index</a:t>
            </a:r>
            <a:r>
              <a:rPr lang="de-DE" sz="2400" dirty="0">
                <a:solidFill>
                  <a:srgbClr val="7030A0"/>
                </a:solidFill>
              </a:rPr>
              <a:t> * 2 + 1</a:t>
            </a:r>
            <a:r>
              <a:rPr lang="de-DE" sz="2400" dirty="0" smtClean="0"/>
              <a:t>;</a:t>
            </a:r>
            <a:endParaRPr lang="de-DE" sz="2400" dirty="0"/>
          </a:p>
          <a:p>
            <a:r>
              <a:rPr lang="de-DE" sz="2400" dirty="0"/>
              <a:t>        </a:t>
            </a:r>
            <a:r>
              <a:rPr lang="de-DE" sz="2400" dirty="0" err="1"/>
              <a:t>else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r>
              <a:rPr lang="de-DE" sz="2400" dirty="0"/>
              <a:t>&lt; </a:t>
            </a:r>
            <a:r>
              <a:rPr lang="de-DE" sz="2400" dirty="0" err="1"/>
              <a:t>array</a:t>
            </a:r>
            <a:r>
              <a:rPr lang="de-DE" sz="2400" dirty="0"/>
              <a:t>[</a:t>
            </a:r>
            <a:r>
              <a:rPr lang="de-DE" sz="2400" dirty="0" err="1"/>
              <a:t>index</a:t>
            </a:r>
            <a:r>
              <a:rPr lang="de-DE" sz="2400" dirty="0" smtClean="0"/>
              <a:t>])</a:t>
            </a:r>
            <a:endParaRPr lang="de-DE" sz="2400" dirty="0"/>
          </a:p>
          <a:p>
            <a:r>
              <a:rPr lang="de-DE" sz="2400" dirty="0"/>
              <a:t>            </a:t>
            </a:r>
            <a:r>
              <a:rPr lang="de-DE" sz="2400" dirty="0" err="1"/>
              <a:t>index</a:t>
            </a:r>
            <a:r>
              <a:rPr lang="de-DE" sz="2400" dirty="0"/>
              <a:t> = </a:t>
            </a:r>
            <a:r>
              <a:rPr lang="de-DE" sz="2400" dirty="0" err="1">
                <a:solidFill>
                  <a:srgbClr val="7030A0"/>
                </a:solidFill>
              </a:rPr>
              <a:t>index</a:t>
            </a:r>
            <a:r>
              <a:rPr lang="de-DE" sz="2400" dirty="0">
                <a:solidFill>
                  <a:srgbClr val="7030A0"/>
                </a:solidFill>
              </a:rPr>
              <a:t> * 2</a:t>
            </a:r>
            <a:r>
              <a:rPr lang="de-DE" sz="2400" dirty="0" smtClean="0"/>
              <a:t>;</a:t>
            </a:r>
            <a:endParaRPr lang="de-DE" sz="2400" dirty="0"/>
          </a:p>
          <a:p>
            <a:r>
              <a:rPr lang="de-DE" sz="2400" dirty="0"/>
              <a:t>    </a:t>
            </a:r>
            <a:r>
              <a:rPr lang="de-DE" sz="2400" dirty="0" smtClean="0"/>
              <a:t>}</a:t>
            </a:r>
          </a:p>
          <a:p>
            <a:endParaRPr lang="de-DE" sz="2400" dirty="0"/>
          </a:p>
          <a:p>
            <a:r>
              <a:rPr lang="de-DE" sz="2400" dirty="0"/>
              <a:t>    </a:t>
            </a:r>
            <a:r>
              <a:rPr lang="de-DE" sz="2400" dirty="0" err="1"/>
              <a:t>return</a:t>
            </a:r>
            <a:r>
              <a:rPr lang="de-DE" sz="2400" dirty="0"/>
              <a:t> </a:t>
            </a:r>
            <a:r>
              <a:rPr lang="de-DE" sz="2400" dirty="0" err="1" smtClean="0">
                <a:solidFill>
                  <a:srgbClr val="FF0000"/>
                </a:solidFill>
              </a:rPr>
              <a:t>false</a:t>
            </a:r>
            <a:r>
              <a:rPr lang="de-DE" sz="2400" dirty="0" smtClean="0"/>
              <a:t>;</a:t>
            </a:r>
            <a:endParaRPr lang="de-DE" sz="2400" dirty="0"/>
          </a:p>
          <a:p>
            <a:r>
              <a:rPr lang="de-DE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List_BST</a:t>
            </a:r>
            <a:r>
              <a:rPr lang="en-US" dirty="0"/>
              <a:t>::search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799" y="1244600"/>
            <a:ext cx="6232525" cy="48936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dirty="0" err="1"/>
              <a:t>List_BST</a:t>
            </a:r>
            <a:r>
              <a:rPr lang="en-US" sz="2400" dirty="0"/>
              <a:t>::search(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&amp;key) </a:t>
            </a:r>
            <a:r>
              <a:rPr lang="en-US" sz="2400" dirty="0" err="1"/>
              <a:t>const</a:t>
            </a:r>
            <a:r>
              <a:rPr lang="en-US" sz="2400" dirty="0"/>
              <a:t>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ListNode</a:t>
            </a:r>
            <a:r>
              <a:rPr lang="en-US" sz="2400" dirty="0"/>
              <a:t>* temp = root;</a:t>
            </a:r>
          </a:p>
          <a:p>
            <a:r>
              <a:rPr lang="en-US" sz="2400" dirty="0"/>
              <a:t>    while(temp != NULL){</a:t>
            </a:r>
          </a:p>
          <a:p>
            <a:r>
              <a:rPr lang="en-US" sz="2400" dirty="0"/>
              <a:t>        if(temp-&gt;key == key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        return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    else if(key &gt; temp-&gt;key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        temp = </a:t>
            </a:r>
            <a:r>
              <a:rPr lang="en-US" sz="2400" dirty="0">
                <a:solidFill>
                  <a:srgbClr val="7030A0"/>
                </a:solidFill>
              </a:rPr>
              <a:t>temp-&gt;right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    else if(key &lt; temp-&gt;key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        temp = </a:t>
            </a:r>
            <a:r>
              <a:rPr lang="en-US" sz="2400" dirty="0">
                <a:solidFill>
                  <a:srgbClr val="7030A0"/>
                </a:solidFill>
              </a:rPr>
              <a:t>temp-&gt;left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return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3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292600" y="1841500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8" idx="0"/>
          </p:cNvCxnSpPr>
          <p:nvPr/>
        </p:nvCxnSpPr>
        <p:spPr bwMode="auto">
          <a:xfrm flipH="1">
            <a:off x="3284788" y="2383506"/>
            <a:ext cx="1100806" cy="39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/>
          <p:cNvSpPr/>
          <p:nvPr/>
        </p:nvSpPr>
        <p:spPr bwMode="auto">
          <a:xfrm>
            <a:off x="2967288" y="2781300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727700" y="2781300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11" name="Straight Arrow Connector 10"/>
          <p:cNvCxnSpPr>
            <a:stCxn id="4" idx="5"/>
            <a:endCxn id="9" idx="0"/>
          </p:cNvCxnSpPr>
          <p:nvPr/>
        </p:nvCxnSpPr>
        <p:spPr bwMode="auto">
          <a:xfrm>
            <a:off x="4834606" y="2383506"/>
            <a:ext cx="1210594" cy="39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5122403" y="3649412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itchFamily="1" charset="0"/>
              </a:rPr>
              <a:t>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443412" y="3640806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9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21" name="Straight Arrow Connector 20"/>
          <p:cNvCxnSpPr>
            <a:stCxn id="9" idx="3"/>
            <a:endCxn id="14" idx="0"/>
          </p:cNvCxnSpPr>
          <p:nvPr/>
        </p:nvCxnSpPr>
        <p:spPr bwMode="auto">
          <a:xfrm flipH="1">
            <a:off x="5439903" y="3323306"/>
            <a:ext cx="380791" cy="326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9" idx="5"/>
            <a:endCxn id="19" idx="0"/>
          </p:cNvCxnSpPr>
          <p:nvPr/>
        </p:nvCxnSpPr>
        <p:spPr bwMode="auto">
          <a:xfrm>
            <a:off x="6269706" y="3323306"/>
            <a:ext cx="491206" cy="31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3678802" y="3666206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itchFamily="1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29" name="Straight Arrow Connector 28"/>
          <p:cNvCxnSpPr>
            <a:stCxn id="8" idx="5"/>
            <a:endCxn id="25" idx="0"/>
          </p:cNvCxnSpPr>
          <p:nvPr/>
        </p:nvCxnSpPr>
        <p:spPr bwMode="auto">
          <a:xfrm>
            <a:off x="3509294" y="3323306"/>
            <a:ext cx="487008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71500" y="1841500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 6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endCxn id="4" idx="7"/>
          </p:cNvCxnSpPr>
          <p:nvPr/>
        </p:nvCxnSpPr>
        <p:spPr bwMode="auto">
          <a:xfrm flipH="1">
            <a:off x="4834606" y="1631950"/>
            <a:ext cx="605297" cy="30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630298" y="1308100"/>
            <a:ext cx="313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 is greater than 4 go to the right sub-tree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6208357" y="2537034"/>
            <a:ext cx="605297" cy="30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5935412" y="1875531"/>
            <a:ext cx="313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 is less than 7 go to the left sub-tree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572026" y="3403600"/>
            <a:ext cx="698658" cy="30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509294" y="4401678"/>
            <a:ext cx="313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 is greater than 5 go to </a:t>
            </a:r>
            <a:r>
              <a:rPr lang="en-US" smtClean="0">
                <a:solidFill>
                  <a:srgbClr val="FF0000"/>
                </a:solidFill>
              </a:rPr>
              <a:t>the right </a:t>
            </a:r>
            <a:r>
              <a:rPr lang="en-US" dirty="0" smtClean="0">
                <a:solidFill>
                  <a:srgbClr val="FF0000"/>
                </a:solidFill>
              </a:rPr>
              <a:t>sub-tree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14" idx="5"/>
          </p:cNvCxnSpPr>
          <p:nvPr/>
        </p:nvCxnSpPr>
        <p:spPr bwMode="auto">
          <a:xfrm>
            <a:off x="5664409" y="4191418"/>
            <a:ext cx="380791" cy="367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42"/>
          <p:cNvSpPr/>
          <p:nvPr/>
        </p:nvSpPr>
        <p:spPr bwMode="auto">
          <a:xfrm>
            <a:off x="5744703" y="4546359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6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6" grpId="1"/>
      <p:bldP spid="39" grpId="0"/>
      <p:bldP spid="39" grpId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/>
              <a:t>Definition of Binary Search </a:t>
            </a:r>
            <a:r>
              <a:rPr lang="en-US" altLang="zh-TW" dirty="0" smtClean="0"/>
              <a:t>Trees</a:t>
            </a:r>
          </a:p>
          <a:p>
            <a:r>
              <a:rPr lang="en-US" altLang="zh-TW" dirty="0"/>
              <a:t>Implementation of the BST Data </a:t>
            </a:r>
            <a:r>
              <a:rPr lang="en-US" altLang="zh-TW" dirty="0" smtClean="0"/>
              <a:t>Structure</a:t>
            </a:r>
          </a:p>
          <a:p>
            <a:r>
              <a:rPr lang="en-US" altLang="zh-TW" dirty="0"/>
              <a:t>Detailed C++ Implementation for BST</a:t>
            </a:r>
            <a:endParaRPr lang="en-US" altLang="zh-TW" dirty="0" smtClean="0"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1966662" y="4280045"/>
            <a:ext cx="4797580" cy="6828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971520" y="3388727"/>
            <a:ext cx="4797580" cy="68283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966662" y="2479770"/>
            <a:ext cx="4802438" cy="68283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66662" y="1579102"/>
            <a:ext cx="4802438" cy="635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Array_BST</a:t>
            </a:r>
            <a:r>
              <a:rPr lang="en-US" altLang="zh-TW" dirty="0"/>
              <a:t>::</a:t>
            </a:r>
            <a:r>
              <a:rPr lang="en-US" altLang="zh-TW" dirty="0" smtClean="0"/>
              <a:t>insert (1/2)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79850" y="1579102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872038" y="2121108"/>
            <a:ext cx="1100806" cy="39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2554538" y="2518902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314950" y="2518902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421856" y="2121108"/>
            <a:ext cx="1210594" cy="397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4709653" y="3387014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itchFamily="1" charset="0"/>
              </a:rPr>
              <a:t>5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30662" y="3378408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9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027153" y="3060908"/>
            <a:ext cx="380791" cy="326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856956" y="3060908"/>
            <a:ext cx="491206" cy="31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3266052" y="3403808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itchFamily="1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096544" y="3060908"/>
            <a:ext cx="487008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251659" y="3929020"/>
            <a:ext cx="380791" cy="367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5331953" y="4283961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" charset="0"/>
              </a:rPr>
              <a:t>6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3851" y="530985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851" y="580339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500" y="157910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0782" y="202943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0782" y="246707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0782" y="336474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0782" y="290470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0782" y="381207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0782" y="429690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9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31233"/>
              </p:ext>
            </p:extLst>
          </p:nvPr>
        </p:nvGraphicFramePr>
        <p:xfrm>
          <a:off x="1104793" y="5309522"/>
          <a:ext cx="438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68363"/>
              </p:ext>
            </p:extLst>
          </p:nvPr>
        </p:nvGraphicFramePr>
        <p:xfrm>
          <a:off x="1104793" y="5868322"/>
          <a:ext cx="438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9911"/>
              </p:ext>
            </p:extLst>
          </p:nvPr>
        </p:nvGraphicFramePr>
        <p:xfrm>
          <a:off x="1557696" y="5308346"/>
          <a:ext cx="984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63950"/>
              </p:ext>
            </p:extLst>
          </p:nvPr>
        </p:nvGraphicFramePr>
        <p:xfrm>
          <a:off x="1557696" y="5878060"/>
          <a:ext cx="984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39932"/>
              </p:ext>
            </p:extLst>
          </p:nvPr>
        </p:nvGraphicFramePr>
        <p:xfrm>
          <a:off x="2546350" y="5308346"/>
          <a:ext cx="193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95021"/>
              </p:ext>
            </p:extLst>
          </p:nvPr>
        </p:nvGraphicFramePr>
        <p:xfrm>
          <a:off x="2546350" y="5880513"/>
          <a:ext cx="193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1309"/>
              </p:ext>
            </p:extLst>
          </p:nvPr>
        </p:nvGraphicFramePr>
        <p:xfrm>
          <a:off x="4489450" y="5308346"/>
          <a:ext cx="3960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80154"/>
              </p:ext>
            </p:extLst>
          </p:nvPr>
        </p:nvGraphicFramePr>
        <p:xfrm>
          <a:off x="4489450" y="5880513"/>
          <a:ext cx="3960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1077451" y="5194300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591798" y="5194300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61698" y="5194300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513388" y="5212841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43488" y="5212841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977184" y="5194300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008375" y="5212841"/>
            <a:ext cx="465603" cy="11811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>
            <a:off x="2267055" y="3071056"/>
            <a:ext cx="380791" cy="326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417762" y="3949908"/>
            <a:ext cx="380791" cy="326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2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3" grpId="0" animBg="1"/>
      <p:bldP spid="37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4" grpId="0" animBg="1"/>
      <p:bldP spid="17" grpId="0" animBg="1"/>
      <p:bldP spid="3" grpId="0"/>
      <p:bldP spid="22" grpId="0"/>
      <p:bldP spid="23" grpId="0"/>
      <p:bldP spid="24" grpId="0"/>
      <p:bldP spid="25" grpId="0"/>
      <p:bldP spid="26" grpId="0"/>
      <p:bldP spid="27" grpId="0"/>
      <p:bldP spid="29" grpId="0" animBg="1"/>
      <p:bldP spid="29" grpId="1" animBg="1"/>
      <p:bldP spid="47" grpId="0" animBg="1"/>
      <p:bldP spid="47" grpId="2" animBg="1"/>
      <p:bldP spid="48" grpId="3" animBg="1"/>
      <p:bldP spid="48" grpId="4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6225"/>
            <a:ext cx="8305800" cy="1143000"/>
          </a:xfrm>
        </p:spPr>
        <p:txBody>
          <a:bodyPr/>
          <a:lstStyle/>
          <a:p>
            <a:r>
              <a:rPr lang="en-US" dirty="0" err="1"/>
              <a:t>Array_BST</a:t>
            </a:r>
            <a:r>
              <a:rPr lang="en-US" dirty="0"/>
              <a:t>::</a:t>
            </a:r>
            <a:r>
              <a:rPr lang="en-US" dirty="0" smtClean="0"/>
              <a:t>insert (2/2)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736600"/>
            <a:ext cx="43307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Array_BST</a:t>
            </a:r>
            <a:r>
              <a:rPr lang="en-US" sz="1600" dirty="0"/>
              <a:t>::insert(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&amp;key)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index = 1;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cur_height</a:t>
            </a:r>
            <a:r>
              <a:rPr lang="en-US" sz="1600" dirty="0"/>
              <a:t> = 0;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while (array[index]!=0) {</a:t>
            </a:r>
          </a:p>
          <a:p>
            <a:r>
              <a:rPr lang="en-US" sz="1600" dirty="0"/>
              <a:t>        if (array[index] == key) {</a:t>
            </a:r>
          </a:p>
          <a:p>
            <a:r>
              <a:rPr lang="en-US" sz="1600" dirty="0"/>
              <a:t>            return;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else{</a:t>
            </a:r>
          </a:p>
          <a:p>
            <a:r>
              <a:rPr lang="en-US" sz="1600" dirty="0"/>
              <a:t>            if (key &lt; array[index])</a:t>
            </a:r>
          </a:p>
          <a:p>
            <a:r>
              <a:rPr lang="en-US" sz="1600" dirty="0"/>
              <a:t>                index = 2*index;</a:t>
            </a:r>
          </a:p>
          <a:p>
            <a:r>
              <a:rPr lang="en-US" sz="1600" dirty="0"/>
              <a:t>            else</a:t>
            </a:r>
          </a:p>
          <a:p>
            <a:r>
              <a:rPr lang="en-US" sz="1600" dirty="0"/>
              <a:t>                index = 2*index+1;</a:t>
            </a:r>
          </a:p>
          <a:p>
            <a:r>
              <a:rPr lang="en-US" sz="1600" dirty="0"/>
              <a:t>            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cur_height</a:t>
            </a:r>
            <a:r>
              <a:rPr lang="en-US" sz="1600" dirty="0"/>
              <a:t> += 1;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array[index] = key;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cur_height</a:t>
            </a:r>
            <a:r>
              <a:rPr lang="en-US" sz="1600" dirty="0"/>
              <a:t> += 1;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if(</a:t>
            </a:r>
            <a:r>
              <a:rPr lang="en-US" sz="1600" dirty="0" err="1"/>
              <a:t>cur_height</a:t>
            </a:r>
            <a:r>
              <a:rPr lang="en-US" sz="1600" dirty="0"/>
              <a:t> &gt; Height)</a:t>
            </a:r>
          </a:p>
          <a:p>
            <a:r>
              <a:rPr lang="en-US" sz="1600" dirty="0"/>
              <a:t>        Height = </a:t>
            </a:r>
            <a:r>
              <a:rPr lang="en-US" sz="1600" dirty="0" err="1"/>
              <a:t>cur_height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46300" y="2019300"/>
            <a:ext cx="2400300" cy="7239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00" y="207010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檢查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zh-TW" altLang="en-US" dirty="0" smtClean="0">
                <a:solidFill>
                  <a:srgbClr val="FF0000"/>
                </a:solidFill>
              </a:rPr>
              <a:t>是否已經在</a:t>
            </a:r>
            <a:r>
              <a:rPr lang="en-US" altLang="zh-TW" dirty="0" smtClean="0">
                <a:solidFill>
                  <a:srgbClr val="FF0000"/>
                </a:solidFill>
              </a:rPr>
              <a:t>tree</a:t>
            </a:r>
            <a:r>
              <a:rPr lang="zh-TW" altLang="en-US" dirty="0" smtClean="0">
                <a:solidFill>
                  <a:srgbClr val="FF0000"/>
                </a:solidFill>
              </a:rPr>
              <a:t>中</a:t>
            </a:r>
            <a:endParaRPr lang="en-US" dirty="0" err="1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66900" y="2769304"/>
            <a:ext cx="2882900" cy="22471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2500" y="292100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往左子樹或右子樹繼續搜尋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並且將目前樹高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66900" y="5055304"/>
            <a:ext cx="2400300" cy="7239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7100" y="5005189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找到正確位置後，將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zh-TW" altLang="en-US" dirty="0" smtClean="0">
                <a:solidFill>
                  <a:srgbClr val="FF0000"/>
                </a:solidFill>
              </a:rPr>
              <a:t>放入</a:t>
            </a:r>
            <a:r>
              <a:rPr lang="en-US" altLang="zh-TW" dirty="0" smtClean="0">
                <a:solidFill>
                  <a:srgbClr val="FF0000"/>
                </a:solidFill>
              </a:rPr>
              <a:t>array</a:t>
            </a:r>
            <a:r>
              <a:rPr lang="zh-TW" altLang="en-US" dirty="0" smtClean="0">
                <a:solidFill>
                  <a:srgbClr val="FF0000"/>
                </a:solidFill>
              </a:rPr>
              <a:t>中。</a:t>
            </a:r>
            <a:br>
              <a:rPr lang="zh-TW" altLang="en-US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目前樹高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1866900" y="5818008"/>
            <a:ext cx="3022600" cy="6215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7100" y="594414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記錄樹高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/>
      <p:bldP spid="7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List_BST</a:t>
            </a:r>
            <a:r>
              <a:rPr lang="en-US" dirty="0"/>
              <a:t>::insert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0" y="3079671"/>
            <a:ext cx="4403724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List_BST</a:t>
            </a:r>
            <a:r>
              <a:rPr lang="en-US" dirty="0" smtClean="0"/>
              <a:t>::insert(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&amp;key) {</a:t>
            </a:r>
          </a:p>
          <a:p>
            <a:r>
              <a:rPr lang="en-US" dirty="0" smtClean="0"/>
              <a:t>    if(root </a:t>
            </a:r>
            <a:r>
              <a:rPr lang="en-US" dirty="0"/>
              <a:t>== NULL){</a:t>
            </a:r>
          </a:p>
          <a:p>
            <a:r>
              <a:rPr lang="en-US" dirty="0"/>
              <a:t>        root = </a:t>
            </a:r>
            <a:r>
              <a:rPr lang="en-US" dirty="0" err="1"/>
              <a:t>createLeaf</a:t>
            </a:r>
            <a:r>
              <a:rPr lang="en-US" dirty="0"/>
              <a:t>(key);</a:t>
            </a:r>
          </a:p>
          <a:p>
            <a:r>
              <a:rPr lang="en-US" dirty="0"/>
              <a:t>        </a:t>
            </a:r>
            <a:r>
              <a:rPr lang="en-US" dirty="0" err="1"/>
              <a:t>cur_height</a:t>
            </a:r>
            <a:r>
              <a:rPr lang="en-US" dirty="0"/>
              <a:t> += 1;</a:t>
            </a:r>
          </a:p>
          <a:p>
            <a:r>
              <a:rPr lang="de-DE" dirty="0"/>
              <a:t>    }</a:t>
            </a: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1075" y="121920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6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6667500" y="1588532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Times New Roman" pitchFamily="1" charset="0"/>
              </a:rPr>
              <a:t>6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499" y="1096405"/>
            <a:ext cx="441642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ListNode</a:t>
            </a:r>
            <a:r>
              <a:rPr lang="en-US" dirty="0"/>
              <a:t>* </a:t>
            </a:r>
            <a:r>
              <a:rPr lang="en-US" dirty="0" err="1"/>
              <a:t>List_BST</a:t>
            </a:r>
            <a:r>
              <a:rPr lang="en-US" dirty="0" smtClean="0"/>
              <a:t>::</a:t>
            </a:r>
            <a:r>
              <a:rPr lang="en-US" dirty="0" err="1"/>
              <a:t>c</a:t>
            </a:r>
            <a:r>
              <a:rPr lang="en-US" dirty="0" err="1" smtClean="0"/>
              <a:t>reateLeaf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key){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ListNode</a:t>
            </a:r>
            <a:r>
              <a:rPr lang="en-US" dirty="0" smtClean="0"/>
              <a:t> </a:t>
            </a:r>
            <a:r>
              <a:rPr lang="en-US" dirty="0"/>
              <a:t>*n = new </a:t>
            </a:r>
            <a:r>
              <a:rPr lang="en-US" dirty="0" err="1"/>
              <a:t>ListNode</a:t>
            </a:r>
            <a:r>
              <a:rPr lang="en-US" dirty="0"/>
              <a:t>(key);   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n-</a:t>
            </a:r>
            <a:r>
              <a:rPr lang="en-US" dirty="0"/>
              <a:t>&gt;left = NULL;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n-</a:t>
            </a:r>
            <a:r>
              <a:rPr lang="en-US" dirty="0"/>
              <a:t>&gt;right = NULL;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/>
              <a:t>n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4445" y="2592864"/>
            <a:ext cx="800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4724" y="1661299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5943442" y="2489200"/>
            <a:ext cx="635000" cy="635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17500" y="1101725"/>
            <a:ext cx="4416424" cy="17490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7209506" y="1301419"/>
            <a:ext cx="444290" cy="380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785100" y="97790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2" name="Straight Arrow Connector 41"/>
          <p:cNvCxnSpPr>
            <a:stCxn id="7" idx="3"/>
          </p:cNvCxnSpPr>
          <p:nvPr/>
        </p:nvCxnSpPr>
        <p:spPr bwMode="auto">
          <a:xfrm flipH="1">
            <a:off x="6400800" y="2130538"/>
            <a:ext cx="359694" cy="358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7" idx="5"/>
          </p:cNvCxnSpPr>
          <p:nvPr/>
        </p:nvCxnSpPr>
        <p:spPr bwMode="auto">
          <a:xfrm>
            <a:off x="7209506" y="2130538"/>
            <a:ext cx="359694" cy="380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7403890" y="2617266"/>
            <a:ext cx="800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706394" y="2292595"/>
            <a:ext cx="362246" cy="188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5412527" y="1974634"/>
            <a:ext cx="4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5706394" y="3048590"/>
            <a:ext cx="359694" cy="358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6515100" y="3048590"/>
            <a:ext cx="359694" cy="380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6709484" y="3535318"/>
            <a:ext cx="800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1481" y="3531190"/>
            <a:ext cx="800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47" y="976644"/>
            <a:ext cx="4505377" cy="54784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else{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ListNode</a:t>
            </a:r>
            <a:r>
              <a:rPr lang="en-US" sz="1400" dirty="0"/>
              <a:t>* p = root;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ListNode</a:t>
            </a:r>
            <a:r>
              <a:rPr lang="en-US" sz="1400" dirty="0"/>
              <a:t>* r = NULL;</a:t>
            </a:r>
          </a:p>
          <a:p>
            <a:r>
              <a:rPr lang="en-US" sz="1400" dirty="0"/>
              <a:t>        while( (p != NULL)){</a:t>
            </a:r>
          </a:p>
          <a:p>
            <a:r>
              <a:rPr lang="en-US" sz="1400" dirty="0"/>
              <a:t>            if (p-&gt;key == key)</a:t>
            </a:r>
          </a:p>
          <a:p>
            <a:r>
              <a:rPr lang="en-US" sz="1400" dirty="0"/>
              <a:t>                return;</a:t>
            </a:r>
          </a:p>
          <a:p>
            <a:r>
              <a:rPr lang="en-US" sz="1400" dirty="0"/>
              <a:t>            else{</a:t>
            </a:r>
          </a:p>
          <a:p>
            <a:r>
              <a:rPr lang="en-US" sz="1400" dirty="0"/>
              <a:t>                r = p;</a:t>
            </a:r>
          </a:p>
          <a:p>
            <a:r>
              <a:rPr lang="en-US" sz="1400" dirty="0"/>
              <a:t>                if(key &lt; p-&gt;key)</a:t>
            </a:r>
          </a:p>
          <a:p>
            <a:r>
              <a:rPr lang="en-US" sz="1400" dirty="0"/>
              <a:t>                    p = p-&gt;left;</a:t>
            </a:r>
          </a:p>
          <a:p>
            <a:r>
              <a:rPr lang="en-US" sz="1400" dirty="0"/>
              <a:t>                else</a:t>
            </a:r>
          </a:p>
          <a:p>
            <a:r>
              <a:rPr lang="en-US" sz="1400" dirty="0"/>
              <a:t>                    p = p-&gt;right;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cur_height</a:t>
            </a:r>
            <a:r>
              <a:rPr lang="en-US" sz="1400" dirty="0"/>
              <a:t> += 1;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if(key &gt; r-&gt;key)</a:t>
            </a:r>
          </a:p>
          <a:p>
            <a:r>
              <a:rPr lang="en-US" sz="1400" dirty="0"/>
              <a:t>            r-&gt;right = </a:t>
            </a:r>
            <a:r>
              <a:rPr lang="en-US" sz="1400" dirty="0" err="1"/>
              <a:t>createLeaf</a:t>
            </a:r>
            <a:r>
              <a:rPr lang="en-US" sz="1400" dirty="0"/>
              <a:t>(key);</a:t>
            </a:r>
          </a:p>
          <a:p>
            <a:r>
              <a:rPr lang="en-US" sz="1400" dirty="0"/>
              <a:t>        else</a:t>
            </a:r>
          </a:p>
          <a:p>
            <a:r>
              <a:rPr lang="en-US" sz="1400" dirty="0"/>
              <a:t>            r-&gt;left = </a:t>
            </a:r>
            <a:r>
              <a:rPr lang="en-US" sz="1400" dirty="0" err="1"/>
              <a:t>createLeaf</a:t>
            </a:r>
            <a:r>
              <a:rPr lang="en-US" sz="1400" dirty="0"/>
              <a:t>(key);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cur_height</a:t>
            </a:r>
            <a:r>
              <a:rPr lang="en-US" sz="1400" dirty="0"/>
              <a:t> += 1;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cur_height</a:t>
            </a:r>
            <a:r>
              <a:rPr lang="en-US" sz="1400" dirty="0"/>
              <a:t> &gt; Height)</a:t>
            </a:r>
          </a:p>
          <a:p>
            <a:r>
              <a:rPr lang="en-US" sz="1400" dirty="0"/>
              <a:t>        Height = </a:t>
            </a:r>
            <a:r>
              <a:rPr lang="en-US" sz="1400" dirty="0" err="1"/>
              <a:t>cur_height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3227" y="932087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0236" y="1198973"/>
            <a:ext cx="1651000" cy="4623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0236" y="1681526"/>
            <a:ext cx="1806523" cy="25729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4254500"/>
            <a:ext cx="2552700" cy="1244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/>
      <p:bldP spid="20" grpId="0"/>
      <p:bldP spid="26" grpId="0" animBg="1"/>
      <p:bldP spid="3" grpId="0" animBg="1"/>
      <p:bldP spid="38" grpId="0"/>
      <p:bldP spid="38" grpId="1"/>
      <p:bldP spid="46" grpId="0"/>
      <p:bldP spid="49" grpId="0"/>
      <p:bldP spid="53" grpId="0"/>
      <p:bldP spid="54" grpId="0"/>
      <p:bldP spid="5" grpId="0" animBg="1"/>
      <p:bldP spid="10" grpId="0"/>
      <p:bldP spid="11" grpId="0" animBg="1"/>
      <p:bldP spid="11" grpId="2" animBg="1"/>
      <p:bldP spid="11" grpId="3" animBg="1"/>
      <p:bldP spid="15" grpId="0" animBg="1"/>
      <p:bldP spid="15" grpId="1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Array_BST</a:t>
            </a:r>
            <a:r>
              <a:rPr lang="en-US" dirty="0"/>
              <a:t>::print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6025"/>
            <a:ext cx="7785100" cy="2677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altLang="zh-TW" sz="2400" dirty="0" err="1"/>
              <a:t>Array_BST</a:t>
            </a:r>
            <a:r>
              <a:rPr lang="en-US" altLang="zh-TW" sz="2400" dirty="0" smtClean="0"/>
              <a:t>::</a:t>
            </a:r>
            <a:r>
              <a:rPr lang="en-US" sz="2400" dirty="0" smtClean="0"/>
              <a:t>print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int</a:t>
            </a:r>
            <a:r>
              <a:rPr lang="en-US" sz="2400" dirty="0"/>
              <a:t> k = pow(2, height());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k-1;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            if (array[</a:t>
            </a:r>
            <a:r>
              <a:rPr lang="en-US" sz="2400" dirty="0" err="1"/>
              <a:t>i</a:t>
            </a:r>
            <a:r>
              <a:rPr lang="en-US" sz="2400" dirty="0"/>
              <a:t>] != 0)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cout</a:t>
            </a:r>
            <a:r>
              <a:rPr lang="en-US" sz="2400" dirty="0"/>
              <a:t> &lt;&lt; array[</a:t>
            </a:r>
            <a:r>
              <a:rPr lang="en-US" sz="2400" dirty="0" err="1"/>
              <a:t>i</a:t>
            </a:r>
            <a:r>
              <a:rPr lang="en-US" sz="2400" dirty="0"/>
              <a:t>] &lt;&lt; " ";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07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List_BST</a:t>
            </a:r>
            <a:r>
              <a:rPr lang="en-US" dirty="0"/>
              <a:t>:: print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798" y="1111250"/>
            <a:ext cx="7175501" cy="54476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 smtClean="0"/>
              <a:t>List_BST</a:t>
            </a:r>
            <a:r>
              <a:rPr lang="en-US" sz="2000" dirty="0" smtClean="0"/>
              <a:t>::print</a:t>
            </a:r>
            <a:r>
              <a:rPr lang="en-US" sz="2000" dirty="0"/>
              <a:t>()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1; </a:t>
            </a:r>
            <a:r>
              <a:rPr lang="en-US" sz="2000" dirty="0" err="1"/>
              <a:t>i</a:t>
            </a:r>
            <a:r>
              <a:rPr lang="en-US" sz="2000" dirty="0"/>
              <a:t> &lt;= Height;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/>
              <a:t>printGivenLevel</a:t>
            </a:r>
            <a:r>
              <a:rPr lang="en-US" sz="2000" dirty="0"/>
              <a:t>(root,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endParaRPr lang="en-US" sz="800" dirty="0"/>
          </a:p>
          <a:p>
            <a:r>
              <a:rPr lang="en-US" sz="2000" dirty="0"/>
              <a:t>void </a:t>
            </a:r>
            <a:r>
              <a:rPr lang="en-US" sz="2000" dirty="0" err="1" smtClean="0"/>
              <a:t>List_BST</a:t>
            </a:r>
            <a:r>
              <a:rPr lang="en-US" sz="2000" dirty="0" smtClean="0"/>
              <a:t>::</a:t>
            </a:r>
            <a:r>
              <a:rPr lang="en-US" sz="2000" dirty="0" err="1" smtClean="0"/>
              <a:t>printGivenLevel</a:t>
            </a:r>
            <a:r>
              <a:rPr lang="en-US" sz="2000" dirty="0" smtClean="0"/>
              <a:t>(</a:t>
            </a:r>
            <a:r>
              <a:rPr lang="en-US" sz="2000" dirty="0" err="1" smtClean="0"/>
              <a:t>ListNode</a:t>
            </a:r>
            <a:r>
              <a:rPr lang="en-US" sz="2000" dirty="0"/>
              <a:t>* 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level) </a:t>
            </a:r>
            <a:r>
              <a:rPr lang="en-US" sz="2000" dirty="0" err="1"/>
              <a:t>const</a:t>
            </a:r>
            <a:r>
              <a:rPr lang="en-US" sz="2000" dirty="0"/>
              <a:t> {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if (</a:t>
            </a:r>
            <a:r>
              <a:rPr lang="en-US" sz="2000" dirty="0" err="1"/>
              <a:t>Ptr</a:t>
            </a:r>
            <a:r>
              <a:rPr lang="en-US" sz="2000" dirty="0"/>
              <a:t> == NULL)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/>
              <a:t>return;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if </a:t>
            </a:r>
            <a:r>
              <a:rPr lang="en-US" sz="2000" dirty="0"/>
              <a:t>(level == 1)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Ptr</a:t>
            </a:r>
            <a:r>
              <a:rPr lang="en-US" sz="2000" dirty="0"/>
              <a:t>-&gt;key &lt;&lt; " ";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else </a:t>
            </a:r>
            <a:r>
              <a:rPr lang="en-US" sz="2000" dirty="0"/>
              <a:t>if (level &gt; 1)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/>
              <a:t>printGivenLevel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-&gt;left, level-1);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/>
              <a:t>printGivenLevel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-&gt;right, level-1);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518160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void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BSTManipulator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(BST&amp; bstobj1,BST&amp; bstobj2, char </a:t>
            </a:r>
            <a:r>
              <a:rPr lang="en-US" sz="1400" b="1" dirty="0" err="1" smtClean="0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){</a:t>
            </a:r>
            <a:endParaRPr lang="en-US" sz="1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n;</a:t>
            </a:r>
          </a:p>
          <a:p>
            <a:pPr marL="0" indent="0">
              <a:buNone/>
            </a:pP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   if (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== 'I') 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&gt;&gt; n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bstobj1.insert(n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bstobj2.insert(n); </a:t>
            </a:r>
            <a:endParaRPr lang="en-US" sz="1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else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if (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== 'S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'){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&gt;&gt; n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if (bstobj1.search(n)) 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&lt;&lt; "yes" &lt;&lt;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else{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&lt;&lt; "no" &lt;&lt;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       if (bstobj2.search(n)) 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&lt;&lt; "yes" &lt;&lt;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}else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&lt;&lt; "no" &lt;&lt; </a:t>
            </a:r>
            <a:r>
              <a:rPr lang="en-US" sz="14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0" y="1046262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   else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if (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== 'H'){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&lt;&lt; bstobj1.height() &lt;&lt;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&lt;&lt; bstobj2.height() &lt;&lt;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   }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   else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if (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== 'P'){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bstobj1.print();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&lt;&lt;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bstobj2.print();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&lt;&lt;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endl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}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endParaRPr lang="en-US" sz="16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b="1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main(){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Array_BST</a:t>
            </a:r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A_bst</a:t>
            </a:r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List_BST</a:t>
            </a:r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B_bst</a:t>
            </a:r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char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while (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&gt;&gt;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BSTManipulator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A_bst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B_bst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endParaRPr lang="en-US" sz="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return 0;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6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/>
              <a:t>Definition of Binary Search </a:t>
            </a:r>
            <a:r>
              <a:rPr lang="en-US" altLang="zh-TW" b="1" dirty="0" smtClean="0"/>
              <a:t>Trees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Implementation of the BST Data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Structure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Detailed C++ Implementation for BST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8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4450"/>
          </a:xfrm>
        </p:spPr>
        <p:txBody>
          <a:bodyPr/>
          <a:lstStyle/>
          <a:p>
            <a:r>
              <a:rPr lang="en-US" altLang="zh-TW" dirty="0"/>
              <a:t>A binary search tree (BST) is a </a:t>
            </a:r>
            <a:r>
              <a:rPr lang="en-US" altLang="zh-TW" dirty="0">
                <a:solidFill>
                  <a:srgbClr val="FF0000"/>
                </a:solidFill>
              </a:rPr>
              <a:t>binary </a:t>
            </a:r>
            <a:r>
              <a:rPr lang="en-US" altLang="zh-TW" dirty="0" smtClean="0">
                <a:solidFill>
                  <a:srgbClr val="FF0000"/>
                </a:solidFill>
              </a:rPr>
              <a:t>tree</a:t>
            </a:r>
            <a:r>
              <a:rPr lang="en-US" altLang="zh-TW" dirty="0" smtClean="0"/>
              <a:t>, </a:t>
            </a:r>
            <a:r>
              <a:rPr lang="en-US" altLang="zh-TW" dirty="0" smtClean="0"/>
              <a:t>each of whose </a:t>
            </a:r>
            <a:r>
              <a:rPr lang="en-US" altLang="zh-TW" dirty="0"/>
              <a:t>internal nodes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stores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00B050"/>
                </a:solidFill>
              </a:rPr>
              <a:t>key</a:t>
            </a:r>
            <a:r>
              <a:rPr lang="en-US" altLang="zh-TW" dirty="0"/>
              <a:t> and </a:t>
            </a:r>
            <a:endParaRPr lang="en-US" altLang="zh-TW" dirty="0" smtClean="0"/>
          </a:p>
          <a:p>
            <a:pPr lvl="1"/>
            <a:r>
              <a:rPr lang="en-US" altLang="zh-TW" smtClean="0"/>
              <a:t>has </a:t>
            </a:r>
            <a:r>
              <a:rPr lang="en-US" altLang="zh-TW" dirty="0">
                <a:solidFill>
                  <a:srgbClr val="00B050"/>
                </a:solidFill>
              </a:rPr>
              <a:t>two sub-trees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commonly </a:t>
            </a:r>
            <a:r>
              <a:rPr lang="en-US" altLang="zh-TW" dirty="0"/>
              <a:t>denoted </a:t>
            </a:r>
            <a:r>
              <a:rPr lang="en-US" altLang="zh-TW" i="1" dirty="0">
                <a:solidFill>
                  <a:srgbClr val="FFC000"/>
                </a:solidFill>
              </a:rPr>
              <a:t>left</a:t>
            </a:r>
            <a:r>
              <a:rPr lang="en-US" altLang="zh-TW" dirty="0"/>
              <a:t> and </a:t>
            </a:r>
            <a:r>
              <a:rPr lang="en-US" altLang="zh-TW" i="1" dirty="0">
                <a:solidFill>
                  <a:srgbClr val="FFC000"/>
                </a:solidFill>
              </a:rPr>
              <a:t>right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BST property</a:t>
            </a:r>
            <a:r>
              <a:rPr lang="en-US" altLang="zh-TW" dirty="0" smtClean="0"/>
              <a:t>: The </a:t>
            </a:r>
            <a:r>
              <a:rPr lang="en-US" altLang="zh-TW" dirty="0"/>
              <a:t>tree additionally satisfies the </a:t>
            </a:r>
            <a:r>
              <a:rPr lang="en-US" altLang="zh-TW" dirty="0" smtClean="0"/>
              <a:t>property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key</a:t>
            </a:r>
            <a:r>
              <a:rPr lang="en-US" altLang="zh-TW" dirty="0"/>
              <a:t> in each node must be 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C000"/>
                </a:solidFill>
              </a:rPr>
              <a:t>greater</a:t>
            </a:r>
            <a:r>
              <a:rPr lang="en-US" altLang="zh-TW" dirty="0" smtClean="0"/>
              <a:t> </a:t>
            </a:r>
            <a:r>
              <a:rPr lang="en-US" altLang="zh-TW" dirty="0"/>
              <a:t>than all keys stored in the </a:t>
            </a:r>
            <a:r>
              <a:rPr lang="en-US" altLang="zh-TW" dirty="0">
                <a:solidFill>
                  <a:srgbClr val="FFC000"/>
                </a:solidFill>
              </a:rPr>
              <a:t>left sub-tree</a:t>
            </a:r>
            <a:r>
              <a:rPr lang="en-US" altLang="zh-TW" dirty="0"/>
              <a:t>, and 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C000"/>
                </a:solidFill>
              </a:rPr>
              <a:t>smaller</a:t>
            </a:r>
            <a:r>
              <a:rPr lang="en-US" altLang="zh-TW" dirty="0" smtClean="0"/>
              <a:t> </a:t>
            </a:r>
            <a:r>
              <a:rPr lang="en-US" altLang="zh-TW" dirty="0"/>
              <a:t>than all keys in the </a:t>
            </a:r>
            <a:r>
              <a:rPr lang="en-US" altLang="zh-TW" dirty="0">
                <a:solidFill>
                  <a:srgbClr val="FFC000"/>
                </a:solidFill>
              </a:rPr>
              <a:t>right sub-tree</a:t>
            </a:r>
            <a:r>
              <a:rPr lang="en-US" altLang="zh-TW" dirty="0"/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BST Example</a:t>
            </a:r>
            <a:endParaRPr lang="en-US" dirty="0"/>
          </a:p>
        </p:txBody>
      </p:sp>
      <p:pic>
        <p:nvPicPr>
          <p:cNvPr id="1026" name="Picture 2" descr="http://acm.cs.nthu.edu.tw/media/uploads/2016/05/11/it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693987"/>
            <a:ext cx="43053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cm.cs.nthu.edu.tw/media/uploads/2016/05/11/1_Zv6Mu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693987"/>
            <a:ext cx="43148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 bwMode="auto">
          <a:xfrm>
            <a:off x="4070349" y="3962400"/>
            <a:ext cx="749301" cy="3264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7650" y="1685925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To Insert a </a:t>
            </a:r>
            <a:r>
              <a:rPr lang="en-US" altLang="zh-TW" sz="2800" b="1" dirty="0" smtClean="0"/>
              <a:t>node with key 6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33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Definition of Binary Search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Trees</a:t>
            </a:r>
          </a:p>
          <a:p>
            <a:r>
              <a:rPr lang="en-US" altLang="zh-TW" b="1" dirty="0"/>
              <a:t>Implementation of the BST Data </a:t>
            </a:r>
            <a:r>
              <a:rPr lang="en-US" altLang="zh-TW" b="1" dirty="0" smtClean="0"/>
              <a:t>Structure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Detailed C++ Implementation for BST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4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 smtClean="0"/>
              <a:t>Approach 1 to the implementation of the BST data structure: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50"/>
            <a:ext cx="8305800" cy="530225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zh-TW" sz="2800" dirty="0"/>
              <a:t>An approach to storing a BST is to </a:t>
            </a:r>
            <a:endParaRPr lang="en-US" altLang="zh-TW" sz="2800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zh-TW" sz="2400" dirty="0" smtClean="0"/>
              <a:t>use </a:t>
            </a:r>
            <a:r>
              <a:rPr lang="en-US" altLang="zh-TW" sz="2400" dirty="0"/>
              <a:t>a single, contiguous block of memory cells, i.e., </a:t>
            </a:r>
            <a:r>
              <a:rPr lang="en-US" altLang="zh-TW" sz="2400" dirty="0">
                <a:solidFill>
                  <a:srgbClr val="FF0000"/>
                </a:solidFill>
              </a:rPr>
              <a:t>an array</a:t>
            </a:r>
            <a:r>
              <a:rPr lang="en-US" altLang="zh-TW" sz="2400" dirty="0"/>
              <a:t>, for the entire tree.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TW" sz="2800" dirty="0" smtClean="0"/>
              <a:t>The arrangement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/>
              <a:t>We store the tree’s </a:t>
            </a:r>
            <a:r>
              <a:rPr lang="en-US" altLang="zh-TW" sz="2400" dirty="0">
                <a:solidFill>
                  <a:srgbClr val="00B050"/>
                </a:solidFill>
              </a:rPr>
              <a:t>root node</a:t>
            </a:r>
            <a:r>
              <a:rPr lang="en-US" altLang="zh-TW" sz="2400" dirty="0"/>
              <a:t> in the </a:t>
            </a:r>
            <a:r>
              <a:rPr lang="en-US" altLang="zh-TW" sz="2400" dirty="0">
                <a:solidFill>
                  <a:srgbClr val="00B050"/>
                </a:solidFill>
              </a:rPr>
              <a:t>first cell </a:t>
            </a:r>
            <a:r>
              <a:rPr lang="en-US" altLang="zh-TW" sz="2400" dirty="0"/>
              <a:t>of the array. </a:t>
            </a:r>
            <a:endParaRPr lang="en-US" altLang="zh-TW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Then </a:t>
            </a:r>
            <a:r>
              <a:rPr lang="en-US" altLang="zh-TW" sz="2400" dirty="0"/>
              <a:t>we store the </a:t>
            </a:r>
            <a:r>
              <a:rPr lang="en-US" altLang="zh-TW" sz="2400" dirty="0">
                <a:solidFill>
                  <a:srgbClr val="00B050"/>
                </a:solidFill>
              </a:rPr>
              <a:t>left child</a:t>
            </a:r>
            <a:r>
              <a:rPr lang="en-US" altLang="zh-TW" sz="2400" dirty="0"/>
              <a:t> of the </a:t>
            </a:r>
            <a:r>
              <a:rPr lang="en-US" altLang="zh-TW" sz="2400" dirty="0">
                <a:solidFill>
                  <a:srgbClr val="00B050"/>
                </a:solidFill>
              </a:rPr>
              <a:t>root</a:t>
            </a:r>
            <a:r>
              <a:rPr lang="en-US" altLang="zh-TW" sz="2400" dirty="0"/>
              <a:t> in the </a:t>
            </a:r>
            <a:r>
              <a:rPr lang="en-US" altLang="zh-TW" sz="2400" dirty="0">
                <a:solidFill>
                  <a:srgbClr val="00B050"/>
                </a:solidFill>
              </a:rPr>
              <a:t>second cell</a:t>
            </a:r>
            <a:r>
              <a:rPr lang="en-US" altLang="zh-TW" sz="2400" dirty="0"/>
              <a:t>, store the </a:t>
            </a:r>
            <a:r>
              <a:rPr lang="en-US" altLang="zh-TW" sz="2400" dirty="0">
                <a:solidFill>
                  <a:srgbClr val="00B050"/>
                </a:solidFill>
              </a:rPr>
              <a:t>right child</a:t>
            </a:r>
            <a:r>
              <a:rPr lang="en-US" altLang="zh-TW" sz="2400" dirty="0"/>
              <a:t> of the </a:t>
            </a:r>
            <a:r>
              <a:rPr lang="en-US" altLang="zh-TW" sz="2400" dirty="0">
                <a:solidFill>
                  <a:srgbClr val="00B050"/>
                </a:solidFill>
              </a:rPr>
              <a:t>root</a:t>
            </a:r>
            <a:r>
              <a:rPr lang="en-US" altLang="zh-TW" sz="2400" dirty="0"/>
              <a:t> in the </a:t>
            </a:r>
            <a:r>
              <a:rPr lang="en-US" altLang="zh-TW" sz="2400" dirty="0">
                <a:solidFill>
                  <a:srgbClr val="00B050"/>
                </a:solidFill>
              </a:rPr>
              <a:t>third </a:t>
            </a:r>
            <a:r>
              <a:rPr lang="en-US" altLang="zh-TW" sz="2400" dirty="0" smtClean="0">
                <a:solidFill>
                  <a:srgbClr val="00B050"/>
                </a:solidFill>
              </a:rPr>
              <a:t>cell</a:t>
            </a:r>
            <a:r>
              <a:rPr lang="en-US" altLang="zh-TW" sz="2400" dirty="0" smtClean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/>
              <a:t>In </a:t>
            </a:r>
            <a:r>
              <a:rPr lang="en-US" altLang="zh-TW" sz="2400" dirty="0"/>
              <a:t>general, continue to store the left and right children of the node found in </a:t>
            </a:r>
            <a:r>
              <a:rPr lang="en-US" altLang="zh-TW" sz="2400" dirty="0">
                <a:solidFill>
                  <a:srgbClr val="00B050"/>
                </a:solidFill>
              </a:rPr>
              <a:t>cell </a:t>
            </a:r>
            <a:r>
              <a:rPr lang="en-US" altLang="zh-TW" sz="2400" i="1" dirty="0">
                <a:solidFill>
                  <a:srgbClr val="00B050"/>
                </a:solidFill>
              </a:rPr>
              <a:t>n</a:t>
            </a:r>
            <a:r>
              <a:rPr lang="en-US" altLang="zh-TW" sz="2400" i="1" dirty="0"/>
              <a:t> </a:t>
            </a:r>
            <a:r>
              <a:rPr lang="en-US" altLang="zh-TW" sz="2400" dirty="0"/>
              <a:t>in </a:t>
            </a:r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00B050"/>
                </a:solidFill>
              </a:rPr>
              <a:t>cells</a:t>
            </a:r>
            <a:r>
              <a:rPr lang="en-US" altLang="zh-TW" sz="2400" i="1" dirty="0">
                <a:solidFill>
                  <a:srgbClr val="00B050"/>
                </a:solidFill>
              </a:rPr>
              <a:t> 2n</a:t>
            </a:r>
            <a:r>
              <a:rPr lang="en-US" altLang="zh-TW" sz="2400" dirty="0"/>
              <a:t> and</a:t>
            </a:r>
            <a:r>
              <a:rPr lang="en-US" altLang="zh-TW" sz="2400" i="1" dirty="0"/>
              <a:t> </a:t>
            </a:r>
            <a:r>
              <a:rPr lang="en-US" altLang="zh-TW" sz="2400" i="1" dirty="0">
                <a:solidFill>
                  <a:srgbClr val="00B050"/>
                </a:solidFill>
              </a:rPr>
              <a:t>2n+1</a:t>
            </a:r>
            <a:r>
              <a:rPr lang="en-US" altLang="zh-TW" sz="2400" i="1" dirty="0"/>
              <a:t>, </a:t>
            </a:r>
            <a:r>
              <a:rPr lang="en-US" altLang="zh-TW" sz="2400" dirty="0"/>
              <a:t>respectively</a:t>
            </a:r>
            <a:r>
              <a:rPr lang="en-US" altLang="zh-TW" sz="2400" dirty="0" smtClean="0"/>
              <a:t>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array-based BST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0861" y="2212270"/>
            <a:ext cx="3699166" cy="477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221" y="3290155"/>
            <a:ext cx="3733805" cy="5217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0359" y="4373962"/>
            <a:ext cx="3733806" cy="4849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5698" y="223551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825258" y="2756070"/>
            <a:ext cx="678873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888158" y="2755097"/>
            <a:ext cx="720436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16995" y="333750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2377" y="33323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889590" y="3809389"/>
            <a:ext cx="720436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29333" y="3828167"/>
            <a:ext cx="678873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42734" y="440019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4332" y="4389574"/>
            <a:ext cx="64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49916"/>
              </p:ext>
            </p:extLst>
          </p:nvPr>
        </p:nvGraphicFramePr>
        <p:xfrm>
          <a:off x="3479225" y="5704994"/>
          <a:ext cx="6834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97135"/>
              </p:ext>
            </p:extLst>
          </p:nvPr>
        </p:nvGraphicFramePr>
        <p:xfrm>
          <a:off x="4158094" y="5704994"/>
          <a:ext cx="154247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39872"/>
              </p:ext>
            </p:extLst>
          </p:nvPr>
        </p:nvGraphicFramePr>
        <p:xfrm>
          <a:off x="5679788" y="5704994"/>
          <a:ext cx="3149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6823504" y="3828168"/>
            <a:ext cx="678873" cy="526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4270" y="44078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99144"/>
              </p:ext>
            </p:extLst>
          </p:nvPr>
        </p:nvGraphicFramePr>
        <p:xfrm>
          <a:off x="3479225" y="5315830"/>
          <a:ext cx="6834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35868"/>
              </p:ext>
            </p:extLst>
          </p:nvPr>
        </p:nvGraphicFramePr>
        <p:xfrm>
          <a:off x="4158094" y="5315830"/>
          <a:ext cx="154247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41653"/>
              </p:ext>
            </p:extLst>
          </p:nvPr>
        </p:nvGraphicFramePr>
        <p:xfrm>
          <a:off x="5679788" y="5315830"/>
          <a:ext cx="3149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33575" y="5315830"/>
            <a:ext cx="10598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24049" y="5686670"/>
            <a:ext cx="10598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 bwMode="auto">
          <a:xfrm>
            <a:off x="1842645" y="1660465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1289050" y="2183038"/>
            <a:ext cx="639488" cy="31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endCxn id="52" idx="0"/>
          </p:cNvCxnSpPr>
          <p:nvPr/>
        </p:nvCxnSpPr>
        <p:spPr bwMode="auto">
          <a:xfrm>
            <a:off x="2361356" y="2183038"/>
            <a:ext cx="728435" cy="259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905023" y="2501803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783742" y="2442654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>
            <a:off x="575221" y="3026919"/>
            <a:ext cx="428982" cy="368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1437021" y="3026919"/>
            <a:ext cx="364518" cy="368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465799" y="3002525"/>
            <a:ext cx="464280" cy="401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64" idx="0"/>
          </p:cNvCxnSpPr>
          <p:nvPr/>
        </p:nvCxnSpPr>
        <p:spPr bwMode="auto">
          <a:xfrm>
            <a:off x="3296965" y="2963697"/>
            <a:ext cx="396946" cy="394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/>
          <p:nvPr/>
        </p:nvSpPr>
        <p:spPr bwMode="auto">
          <a:xfrm>
            <a:off x="249116" y="3366417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469674" y="3395614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173124" y="3366417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387862" y="3358248"/>
            <a:ext cx="612098" cy="57504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41238" y="1765300"/>
            <a:ext cx="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99645" y="2604660"/>
            <a:ext cx="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697670" y="2555068"/>
            <a:ext cx="85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2i+1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8756" y="3469274"/>
            <a:ext cx="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01500" y="3478647"/>
            <a:ext cx="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4i+1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99830" y="3467154"/>
            <a:ext cx="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4i+2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303434" y="3467154"/>
            <a:ext cx="8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4i+3</a:t>
            </a:r>
            <a:endParaRPr lang="en-US" dirty="0"/>
          </a:p>
        </p:txBody>
      </p:sp>
      <p:graphicFrame>
        <p:nvGraphicFramePr>
          <p:cNvPr id="45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49737"/>
              </p:ext>
            </p:extLst>
          </p:nvPr>
        </p:nvGraphicFramePr>
        <p:xfrm>
          <a:off x="2802950" y="5315830"/>
          <a:ext cx="6834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83170"/>
              </p:ext>
            </p:extLst>
          </p:nvPr>
        </p:nvGraphicFramePr>
        <p:xfrm>
          <a:off x="2802950" y="5704994"/>
          <a:ext cx="6834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2802951" y="5713569"/>
            <a:ext cx="676274" cy="3439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H="1">
            <a:off x="2802951" y="5722144"/>
            <a:ext cx="683490" cy="3353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850"/>
            <a:ext cx="83058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set a special memory location, call a</a:t>
            </a:r>
            <a:r>
              <a:rPr lang="en-US" altLang="zh-TW" b="1" i="1" dirty="0"/>
              <a:t> </a:t>
            </a:r>
            <a:r>
              <a:rPr lang="en-US" altLang="zh-TW" dirty="0">
                <a:solidFill>
                  <a:srgbClr val="FF0000"/>
                </a:solidFill>
              </a:rPr>
              <a:t>root pointer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where </a:t>
            </a:r>
            <a:r>
              <a:rPr lang="en-US" altLang="zh-TW" dirty="0"/>
              <a:t>we store the address of the </a:t>
            </a:r>
            <a:r>
              <a:rPr lang="en-US" altLang="zh-TW" dirty="0">
                <a:solidFill>
                  <a:srgbClr val="00B050"/>
                </a:solidFill>
              </a:rPr>
              <a:t>root node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Then </a:t>
            </a:r>
            <a:r>
              <a:rPr lang="en-US" altLang="zh-TW" dirty="0"/>
              <a:t>each node in the tree must be set to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point </a:t>
            </a:r>
            <a:r>
              <a:rPr lang="en-US" altLang="zh-TW" dirty="0"/>
              <a:t>to the </a:t>
            </a:r>
            <a:r>
              <a:rPr lang="en-US" altLang="zh-TW" dirty="0">
                <a:solidFill>
                  <a:srgbClr val="00B050"/>
                </a:solidFill>
              </a:rPr>
              <a:t>left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00B050"/>
                </a:solidFill>
              </a:rPr>
              <a:t>right child </a:t>
            </a:r>
            <a:r>
              <a:rPr lang="en-US" altLang="zh-TW" dirty="0"/>
              <a:t>of the pertinent node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 </a:t>
            </a:r>
            <a:r>
              <a:rPr lang="en-US" altLang="zh-TW" dirty="0"/>
              <a:t>assigned the </a:t>
            </a:r>
            <a:r>
              <a:rPr lang="en-US" altLang="zh-TW" dirty="0">
                <a:solidFill>
                  <a:srgbClr val="00B050"/>
                </a:solidFill>
              </a:rPr>
              <a:t>NULL</a:t>
            </a:r>
            <a:r>
              <a:rPr lang="en-US" altLang="zh-TW" dirty="0"/>
              <a:t> value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if </a:t>
            </a:r>
            <a:r>
              <a:rPr lang="en-US" altLang="zh-TW" dirty="0"/>
              <a:t>there are no more nodes in that direction of the tree.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 smtClean="0"/>
              <a:t>Approach 2 to the implementation of the BST data structure: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11211</TotalTime>
  <Words>1567</Words>
  <Application>Microsoft Office PowerPoint</Application>
  <PresentationFormat>如螢幕大小 (4:3)</PresentationFormat>
  <Paragraphs>417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PowerPoint 簡報</vt:lpstr>
      <vt:lpstr>Outline</vt:lpstr>
      <vt:lpstr>Outline</vt:lpstr>
      <vt:lpstr>Binary Search Trees</vt:lpstr>
      <vt:lpstr>A BST Example</vt:lpstr>
      <vt:lpstr>Outline</vt:lpstr>
      <vt:lpstr>Approach 1 to the implementation of the BST data structure: Array</vt:lpstr>
      <vt:lpstr>An array-based BST</vt:lpstr>
      <vt:lpstr>Approach 2 to the implementation of the BST data structure: Linked list</vt:lpstr>
      <vt:lpstr>A linked-list-based BST</vt:lpstr>
      <vt:lpstr>Outline</vt:lpstr>
      <vt:lpstr>Abstract base class </vt:lpstr>
      <vt:lpstr>Concrete derived class Array_BST</vt:lpstr>
      <vt:lpstr>Concrete derived class List_BST</vt:lpstr>
      <vt:lpstr>Search Example (1/2)</vt:lpstr>
      <vt:lpstr>Search Example (2/2)</vt:lpstr>
      <vt:lpstr>Array_BST::search</vt:lpstr>
      <vt:lpstr>List_BST::search</vt:lpstr>
      <vt:lpstr>Insertion Example</vt:lpstr>
      <vt:lpstr>Array_BST::insert (1/2)</vt:lpstr>
      <vt:lpstr>Array_BST::insert (2/2)  </vt:lpstr>
      <vt:lpstr>List_BST::insert</vt:lpstr>
      <vt:lpstr>Array_BST::print</vt:lpstr>
      <vt:lpstr>List_BST:: print</vt:lpstr>
      <vt:lpstr>A driver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2888</cp:revision>
  <dcterms:created xsi:type="dcterms:W3CDTF">2014-08-19T02:20:21Z</dcterms:created>
  <dcterms:modified xsi:type="dcterms:W3CDTF">2017-05-11T06:13:19Z</dcterms:modified>
</cp:coreProperties>
</file>