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84" r:id="rId3"/>
    <p:sldId id="281" r:id="rId4"/>
    <p:sldId id="285" r:id="rId5"/>
    <p:sldId id="269" r:id="rId6"/>
    <p:sldId id="270" r:id="rId7"/>
    <p:sldId id="286" r:id="rId8"/>
    <p:sldId id="288" r:id="rId9"/>
    <p:sldId id="29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0A8"/>
    <a:srgbClr val="6C567A"/>
    <a:srgbClr val="FF9900"/>
    <a:srgbClr val="FF6600"/>
    <a:srgbClr val="800080"/>
    <a:srgbClr val="66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12192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06400" y="457200"/>
            <a:ext cx="1137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6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3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27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80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207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06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98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49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2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2396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7425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12192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107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448800" y="5867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918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513184"/>
            <a:ext cx="12192000" cy="7091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sz="4000" kern="0" dirty="0" smtClean="0">
                <a:solidFill>
                  <a:schemeClr val="tx1"/>
                </a:solidFill>
                <a:cs typeface="Times" panose="02020603050405020304" pitchFamily="18" charset="0"/>
              </a:rPr>
              <a:t>Introduction to Programming (II)</a:t>
            </a:r>
            <a:endParaRPr kumimoji="1" lang="zh-TW" altLang="en-US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596735" y="3354818"/>
            <a:ext cx="9067800" cy="125528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lang="en-US" altLang="zh-TW" smtClean="0">
                <a:solidFill>
                  <a:schemeClr val="tx1"/>
                </a:solidFill>
                <a:latin typeface="Times" panose="02020603060405020304" pitchFamily="18" charset="0"/>
              </a:rPr>
              <a:t>13518 </a:t>
            </a:r>
            <a:r>
              <a:rPr lang="en-US" altLang="zh-TW" dirty="0">
                <a:solidFill>
                  <a:schemeClr val="tx1"/>
                </a:solidFill>
                <a:latin typeface="Times" panose="02020603060405020304" pitchFamily="18" charset="0"/>
              </a:rPr>
              <a:t>- Run-Length Encoding Class with Polymorphism</a:t>
            </a:r>
            <a:endParaRPr lang="en-US" altLang="zh-TW" dirty="0" smtClean="0">
              <a:solidFill>
                <a:schemeClr val="tx1"/>
              </a:solidFill>
              <a:latin typeface="Times" panose="0202060306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Run-length encoding</a:t>
            </a:r>
            <a:endParaRPr lang="en-US" altLang="zh-TW" dirty="0" smtClean="0">
              <a:latin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7977" y="1223427"/>
            <a:ext cx="10833463" cy="515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0005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The rule: </a:t>
            </a:r>
          </a:p>
          <a:p>
            <a:pPr marL="1028700" lvl="1" indent="-514350">
              <a:buFont typeface="+mj-lt"/>
              <a:buAutoNum type="arabicPeriod"/>
            </a:pPr>
            <a:r>
              <a:rPr lang="en-US" altLang="zh-TW" sz="2400" dirty="0" smtClean="0"/>
              <a:t>Count the number of consecutive repeated characters in a string</a:t>
            </a:r>
          </a:p>
          <a:p>
            <a:pPr marL="1028700" lvl="1" indent="-514350">
              <a:buFont typeface="+mj-lt"/>
              <a:buAutoNum type="arabicPeriod"/>
            </a:pPr>
            <a:r>
              <a:rPr lang="en-US" altLang="zh-TW" sz="2400" dirty="0"/>
              <a:t>R</a:t>
            </a:r>
            <a:r>
              <a:rPr lang="en-US" altLang="zh-TW" sz="2400" dirty="0" smtClean="0"/>
              <a:t>eplace the repeated characters by the count and a single instance of the character. </a:t>
            </a:r>
          </a:p>
          <a:p>
            <a:pPr marL="400050"/>
            <a:r>
              <a:rPr lang="en-US" altLang="zh-TW" sz="2800" dirty="0" smtClean="0"/>
              <a:t>Example: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altLang="zh-TW" sz="2400" dirty="0" smtClean="0"/>
              <a:t>The </a:t>
            </a:r>
            <a:r>
              <a:rPr lang="en-US" altLang="zh-TW" sz="2400" dirty="0"/>
              <a:t>input </a:t>
            </a:r>
            <a:r>
              <a:rPr lang="en-US" altLang="zh-TW" sz="2400" dirty="0" smtClean="0"/>
              <a:t>string: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AAA</a:t>
            </a:r>
            <a:r>
              <a:rPr lang="en-US" altLang="zh-TW" sz="2400" dirty="0" smtClean="0">
                <a:solidFill>
                  <a:srgbClr val="00B050"/>
                </a:solidFill>
              </a:rPr>
              <a:t>DDDDDDD</a:t>
            </a:r>
            <a:r>
              <a:rPr lang="en-US" altLang="zh-TW" sz="2400" dirty="0" smtClean="0">
                <a:solidFill>
                  <a:srgbClr val="A800A8"/>
                </a:solidFill>
              </a:rPr>
              <a:t>BB</a:t>
            </a:r>
            <a:r>
              <a:rPr lang="en-US" altLang="zh-TW" sz="2400" dirty="0" smtClean="0">
                <a:solidFill>
                  <a:srgbClr val="FF6600"/>
                </a:solidFill>
              </a:rPr>
              <a:t>GGGGG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zh-TW" sz="2400" dirty="0" smtClean="0">
                <a:solidFill>
                  <a:srgbClr val="6C567A"/>
                </a:solidFill>
              </a:rPr>
              <a:t>EEEE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altLang="zh-TW" sz="2400" dirty="0"/>
              <a:t>R</a:t>
            </a:r>
            <a:r>
              <a:rPr lang="en-US" altLang="zh-TW" sz="2400" dirty="0" smtClean="0"/>
              <a:t>un-length encoding: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3A</a:t>
            </a:r>
            <a:r>
              <a:rPr lang="en-US" altLang="zh-TW" sz="2400" dirty="0" smtClean="0">
                <a:solidFill>
                  <a:srgbClr val="00B050"/>
                </a:solidFill>
              </a:rPr>
              <a:t>7D</a:t>
            </a:r>
            <a:r>
              <a:rPr lang="en-US" altLang="zh-TW" sz="2400" dirty="0" smtClean="0">
                <a:solidFill>
                  <a:srgbClr val="A800A8"/>
                </a:solidFill>
              </a:rPr>
              <a:t>BB</a:t>
            </a:r>
            <a:r>
              <a:rPr lang="en-US" altLang="zh-TW" sz="2400" dirty="0" smtClean="0">
                <a:solidFill>
                  <a:srgbClr val="FF6600"/>
                </a:solidFill>
              </a:rPr>
              <a:t>5G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zh-TW" sz="2400" dirty="0" smtClean="0">
                <a:solidFill>
                  <a:srgbClr val="6C567A"/>
                </a:solidFill>
              </a:rPr>
              <a:t>4E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altLang="zh-TW" sz="2400" dirty="0" smtClean="0">
                <a:solidFill>
                  <a:srgbClr val="FF0000"/>
                </a:solidFill>
              </a:rPr>
              <a:t>Note </a:t>
            </a:r>
            <a:r>
              <a:rPr lang="en-US" altLang="zh-TW" sz="2400" dirty="0">
                <a:solidFill>
                  <a:srgbClr val="FF0000"/>
                </a:solidFill>
              </a:rPr>
              <a:t>that we do not need to encode runs of length one or two, since ‘2B’ and ‘1C’ are not shorter than ‘BB’ and ‘C</a:t>
            </a:r>
            <a:r>
              <a:rPr lang="en-US" altLang="zh-TW" sz="2400" dirty="0" smtClean="0">
                <a:solidFill>
                  <a:srgbClr val="FF0000"/>
                </a:solidFill>
              </a:rPr>
              <a:t>’.</a:t>
            </a:r>
          </a:p>
          <a:p>
            <a:pPr marL="514350" indent="-457200"/>
            <a:r>
              <a:rPr lang="en-US" altLang="zh-TW" sz="2800" dirty="0"/>
              <a:t>The </a:t>
            </a:r>
            <a:r>
              <a:rPr lang="en-US" altLang="zh-TW" sz="2800" dirty="0" smtClean="0"/>
              <a:t>task: </a:t>
            </a:r>
          </a:p>
          <a:p>
            <a:pPr marL="914400" lvl="1" indent="-457200"/>
            <a:r>
              <a:rPr lang="en-US" altLang="zh-TW" sz="2400" dirty="0" smtClean="0"/>
              <a:t>To </a:t>
            </a:r>
            <a:r>
              <a:rPr lang="en-US" altLang="zh-TW" sz="2400" dirty="0"/>
              <a:t>define the class ‘</a:t>
            </a:r>
            <a:r>
              <a:rPr lang="en-US" altLang="zh-TW" sz="2400" dirty="0" err="1"/>
              <a:t>RleCodec</a:t>
            </a:r>
            <a:r>
              <a:rPr lang="en-US" altLang="zh-TW" sz="2400" dirty="0"/>
              <a:t>’ for run-length encoding.</a:t>
            </a:r>
          </a:p>
          <a:p>
            <a:pPr marL="5715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9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 Base Class - Codec</a:t>
            </a:r>
            <a:endParaRPr lang="en-US" altLang="zh-TW" dirty="0" smtClean="0">
              <a:latin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70561" y="1219200"/>
            <a:ext cx="11013439" cy="54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800" dirty="0" smtClean="0"/>
              <a:t>The </a:t>
            </a:r>
            <a:r>
              <a:rPr lang="en-US" altLang="zh-TW" sz="2800" dirty="0"/>
              <a:t>base class </a:t>
            </a:r>
            <a:r>
              <a:rPr lang="en-US" altLang="zh-TW" sz="2800" dirty="0" smtClean="0"/>
              <a:t>Codec serves as </a:t>
            </a:r>
            <a:r>
              <a:rPr lang="en-US" altLang="zh-TW" sz="2800" dirty="0"/>
              <a:t>an interface. 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The </a:t>
            </a:r>
            <a:r>
              <a:rPr lang="en-US" altLang="zh-TW" sz="2400" dirty="0"/>
              <a:t>member functions in ‘Codec’ are </a:t>
            </a:r>
            <a:r>
              <a:rPr lang="en-US" altLang="zh-TW" sz="2400" dirty="0">
                <a:solidFill>
                  <a:srgbClr val="FF0000"/>
                </a:solidFill>
              </a:rPr>
              <a:t>pure virtual functions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marL="914400" lvl="2" indent="0">
              <a:buNone/>
            </a:pPr>
            <a:endParaRPr lang="en-US" altLang="zh-TW" sz="1800" dirty="0" smtClean="0"/>
          </a:p>
          <a:p>
            <a:pPr marL="914400" lvl="2" indent="0">
              <a:buNone/>
            </a:pPr>
            <a:endParaRPr lang="en-US" altLang="zh-TW" sz="1800" dirty="0"/>
          </a:p>
          <a:p>
            <a:pPr marL="914400" lvl="2" indent="0">
              <a:buNone/>
            </a:pPr>
            <a:endParaRPr lang="en-US" altLang="zh-TW" sz="1800" dirty="0" smtClean="0"/>
          </a:p>
          <a:p>
            <a:pPr marL="914400" lvl="2" indent="0">
              <a:buNone/>
            </a:pPr>
            <a:endParaRPr lang="en-US" altLang="zh-TW" sz="1800" dirty="0"/>
          </a:p>
          <a:p>
            <a:pPr marL="914400" lvl="2" indent="0">
              <a:buNone/>
            </a:pPr>
            <a:endParaRPr lang="en-US" altLang="zh-TW" sz="1800" dirty="0" smtClean="0"/>
          </a:p>
          <a:p>
            <a:pPr marL="914400" lvl="2" indent="0">
              <a:buNone/>
            </a:pPr>
            <a:endParaRPr lang="en-US" altLang="zh-TW" sz="1800" dirty="0" smtClean="0"/>
          </a:p>
          <a:p>
            <a:pPr marL="457200" lvl="1" indent="0">
              <a:buNone/>
            </a:pPr>
            <a:endParaRPr lang="en-US" altLang="zh-TW" sz="2400" dirty="0" smtClean="0"/>
          </a:p>
          <a:p>
            <a:pPr marL="457200" lvl="1" indent="0">
              <a:buNone/>
            </a:pPr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r>
              <a:rPr lang="en-US" altLang="zh-TW" sz="2400" dirty="0" smtClean="0"/>
              <a:t>We </a:t>
            </a:r>
            <a:r>
              <a:rPr lang="en-US" altLang="zh-TW" sz="2400" dirty="0"/>
              <a:t>need to implement those virtual functions in the derived class </a:t>
            </a:r>
            <a:r>
              <a:rPr lang="en-US" altLang="zh-TW" sz="2400" dirty="0" err="1" smtClean="0"/>
              <a:t>RleCodec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pPr lvl="1"/>
            <a:endParaRPr lang="en-US" altLang="zh-TW" sz="2000" dirty="0"/>
          </a:p>
          <a:p>
            <a:endParaRPr lang="en-US" altLang="zh-TW" sz="2400" b="1" kern="0" dirty="0">
              <a:latin typeface="Calibri" panose="020F0502020204030204" pitchFamily="34" charset="0"/>
            </a:endParaRPr>
          </a:p>
          <a:p>
            <a:endParaRPr lang="en-US" altLang="zh-TW" sz="2400" dirty="0"/>
          </a:p>
          <a:p>
            <a:pPr lvl="1"/>
            <a:endParaRPr lang="en-US" altLang="zh-TW" sz="2000" dirty="0" smtClean="0"/>
          </a:p>
          <a:p>
            <a:endParaRPr lang="en-US" altLang="zh-TW" sz="2400" b="1" kern="0" dirty="0">
              <a:latin typeface="Calibri" panose="020F050202020403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43238" y="2287980"/>
            <a:ext cx="7765276" cy="3046988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class Codec {</a:t>
            </a:r>
          </a:p>
          <a:p>
            <a:r>
              <a:rPr lang="en-US" altLang="zh-TW" sz="2400" b="1" dirty="0"/>
              <a:t>public:</a:t>
            </a:r>
          </a:p>
          <a:p>
            <a:r>
              <a:rPr lang="en-US" altLang="zh-TW" sz="2400" b="1" dirty="0"/>
              <a:t>    </a:t>
            </a:r>
            <a:r>
              <a:rPr lang="en-US" altLang="zh-TW" sz="2400" b="1" dirty="0">
                <a:solidFill>
                  <a:srgbClr val="00B050"/>
                </a:solidFill>
              </a:rPr>
              <a:t>virtual</a:t>
            </a:r>
            <a:r>
              <a:rPr lang="en-US" altLang="zh-TW" sz="2400" b="1" dirty="0"/>
              <a:t> void encode() </a:t>
            </a:r>
            <a:r>
              <a:rPr lang="en-US" altLang="zh-TW" sz="2400" b="1" dirty="0">
                <a:solidFill>
                  <a:srgbClr val="FFC000"/>
                </a:solidFill>
              </a:rPr>
              <a:t>= 0</a:t>
            </a:r>
            <a:r>
              <a:rPr lang="en-US" altLang="zh-TW" sz="2400" b="1" dirty="0"/>
              <a:t>;</a:t>
            </a:r>
          </a:p>
          <a:p>
            <a:r>
              <a:rPr lang="en-US" altLang="zh-TW" sz="2400" b="1" dirty="0"/>
              <a:t>    </a:t>
            </a:r>
            <a:r>
              <a:rPr lang="en-US" altLang="zh-TW" sz="2400" b="1" dirty="0">
                <a:solidFill>
                  <a:srgbClr val="00B050"/>
                </a:solidFill>
              </a:rPr>
              <a:t>virtual</a:t>
            </a:r>
            <a:r>
              <a:rPr lang="en-US" altLang="zh-TW" sz="2400" b="1" dirty="0"/>
              <a:t> void decode() </a:t>
            </a:r>
            <a:r>
              <a:rPr lang="en-US" altLang="zh-TW" sz="2400" b="1" dirty="0">
                <a:solidFill>
                  <a:srgbClr val="FFC000"/>
                </a:solidFill>
              </a:rPr>
              <a:t>= 0</a:t>
            </a:r>
            <a:r>
              <a:rPr lang="en-US" altLang="zh-TW" sz="2400" b="1" dirty="0"/>
              <a:t>;</a:t>
            </a:r>
          </a:p>
          <a:p>
            <a:r>
              <a:rPr lang="en-US" altLang="zh-TW" sz="2400" b="1" dirty="0"/>
              <a:t>    </a:t>
            </a:r>
            <a:r>
              <a:rPr lang="en-US" altLang="zh-TW" sz="2400" b="1" dirty="0">
                <a:solidFill>
                  <a:srgbClr val="00B050"/>
                </a:solidFill>
              </a:rPr>
              <a:t>virtual</a:t>
            </a:r>
            <a:r>
              <a:rPr lang="en-US" altLang="zh-TW" sz="2400" b="1" dirty="0"/>
              <a:t> ~Codec() { } // Do nothing</a:t>
            </a:r>
          </a:p>
          <a:p>
            <a:r>
              <a:rPr lang="en-US" altLang="zh-TW" sz="2400" b="1" dirty="0"/>
              <a:t>    </a:t>
            </a:r>
            <a:r>
              <a:rPr lang="en-US" altLang="zh-TW" sz="2400" b="1" dirty="0">
                <a:solidFill>
                  <a:srgbClr val="00B050"/>
                </a:solidFill>
              </a:rPr>
              <a:t>virtual</a:t>
            </a:r>
            <a:r>
              <a:rPr lang="en-US" altLang="zh-TW" sz="2400" b="1" dirty="0"/>
              <a:t> void show(</a:t>
            </a:r>
            <a:r>
              <a:rPr lang="en-US" altLang="zh-TW" sz="2400" b="1" dirty="0" err="1"/>
              <a:t>std</a:t>
            </a:r>
            <a:r>
              <a:rPr lang="en-US" altLang="zh-TW" sz="2400" b="1" dirty="0"/>
              <a:t>::</a:t>
            </a:r>
            <a:r>
              <a:rPr lang="en-US" altLang="zh-TW" sz="2400" b="1" dirty="0" err="1"/>
              <a:t>ostream</a:t>
            </a:r>
            <a:r>
              <a:rPr lang="en-US" altLang="zh-TW" sz="2400" b="1" dirty="0"/>
              <a:t>&amp; </a:t>
            </a:r>
            <a:r>
              <a:rPr lang="en-US" altLang="zh-TW" sz="2400" b="1" dirty="0" err="1"/>
              <a:t>os</a:t>
            </a:r>
            <a:r>
              <a:rPr lang="en-US" altLang="zh-TW" sz="2400" b="1" dirty="0"/>
              <a:t>) </a:t>
            </a:r>
            <a:r>
              <a:rPr lang="en-US" altLang="zh-TW" sz="2400" b="1" dirty="0" err="1"/>
              <a:t>const</a:t>
            </a:r>
            <a:r>
              <a:rPr lang="en-US" altLang="zh-TW" sz="2400" b="1" dirty="0"/>
              <a:t> </a:t>
            </a:r>
            <a:r>
              <a:rPr lang="en-US" altLang="zh-TW" sz="2400" b="1" dirty="0">
                <a:solidFill>
                  <a:srgbClr val="FFC000"/>
                </a:solidFill>
              </a:rPr>
              <a:t>= 0</a:t>
            </a:r>
            <a:r>
              <a:rPr lang="en-US" altLang="zh-TW" sz="2400" b="1" dirty="0"/>
              <a:t>;</a:t>
            </a:r>
          </a:p>
          <a:p>
            <a:r>
              <a:rPr lang="en-US" altLang="zh-TW" sz="2400" b="1" dirty="0"/>
              <a:t>    </a:t>
            </a:r>
            <a:r>
              <a:rPr lang="en-US" altLang="zh-TW" sz="2400" b="1" dirty="0">
                <a:solidFill>
                  <a:srgbClr val="00B050"/>
                </a:solidFill>
              </a:rPr>
              <a:t>virtual</a:t>
            </a:r>
            <a:r>
              <a:rPr lang="en-US" altLang="zh-TW" sz="2400" b="1" dirty="0"/>
              <a:t> bool </a:t>
            </a:r>
            <a:r>
              <a:rPr lang="en-US" altLang="zh-TW" sz="2400" b="1" dirty="0" err="1"/>
              <a:t>is_encoded</a:t>
            </a:r>
            <a:r>
              <a:rPr lang="en-US" altLang="zh-TW" sz="2400" b="1" dirty="0"/>
              <a:t>() </a:t>
            </a:r>
            <a:r>
              <a:rPr lang="en-US" altLang="zh-TW" sz="2400" b="1" dirty="0" err="1"/>
              <a:t>const</a:t>
            </a:r>
            <a:r>
              <a:rPr lang="en-US" altLang="zh-TW" sz="2400" b="1" dirty="0"/>
              <a:t> </a:t>
            </a:r>
            <a:r>
              <a:rPr lang="en-US" altLang="zh-TW" sz="2400" b="1" dirty="0">
                <a:solidFill>
                  <a:srgbClr val="FFC000"/>
                </a:solidFill>
              </a:rPr>
              <a:t>= 0</a:t>
            </a:r>
            <a:r>
              <a:rPr lang="en-US" altLang="zh-TW" sz="2400" b="1" dirty="0"/>
              <a:t>;</a:t>
            </a:r>
          </a:p>
          <a:p>
            <a:r>
              <a:rPr lang="en-US" altLang="zh-TW" sz="2400" b="1" dirty="0"/>
              <a:t>};</a:t>
            </a:r>
            <a:endParaRPr lang="en-US" altLang="zh-TW" sz="2400" b="1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2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Concrete Derived Class - </a:t>
            </a:r>
            <a:r>
              <a:rPr lang="en-US" altLang="zh-TW" dirty="0" err="1" smtClean="0"/>
              <a:t>DummyCodec</a:t>
            </a:r>
            <a:endParaRPr lang="en-US" altLang="zh-TW" dirty="0" smtClean="0">
              <a:latin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01189" y="1118923"/>
            <a:ext cx="10882811" cy="549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800" dirty="0"/>
              <a:t>In ‘</a:t>
            </a:r>
            <a:r>
              <a:rPr lang="en-US" altLang="zh-TW" sz="2800" dirty="0" err="1"/>
              <a:t>function.h</a:t>
            </a:r>
            <a:r>
              <a:rPr lang="en-US" altLang="zh-TW" sz="2800" dirty="0" smtClean="0"/>
              <a:t>’,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we add the class ‘</a:t>
            </a:r>
            <a:r>
              <a:rPr lang="en-US" altLang="zh-TW" sz="2800" dirty="0" err="1"/>
              <a:t>DummyCodec</a:t>
            </a:r>
            <a:r>
              <a:rPr lang="en-US" altLang="zh-TW" sz="2800" dirty="0"/>
              <a:t>’ as a sample of implementing a derived class of the base class ‘Codec’. </a:t>
            </a:r>
            <a:endParaRPr lang="en-US" altLang="zh-TW" sz="28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914400" lvl="2" indent="0">
              <a:buNone/>
            </a:pPr>
            <a:endParaRPr lang="en-US" altLang="zh-TW" sz="1600" dirty="0"/>
          </a:p>
          <a:p>
            <a:endParaRPr lang="en-US" altLang="zh-TW" sz="24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2082114" y="2197968"/>
            <a:ext cx="8106916" cy="3477875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class </a:t>
            </a:r>
            <a:r>
              <a:rPr lang="en-US" altLang="zh-TW" sz="2000" b="1" dirty="0" err="1"/>
              <a:t>DummyCodec</a:t>
            </a:r>
            <a:r>
              <a:rPr lang="en-US" altLang="zh-TW" sz="2000" b="1" dirty="0"/>
              <a:t>: </a:t>
            </a:r>
            <a:r>
              <a:rPr lang="en-US" altLang="zh-TW" sz="2000" b="1" dirty="0">
                <a:solidFill>
                  <a:srgbClr val="7030A0"/>
                </a:solidFill>
              </a:rPr>
              <a:t>public Codec </a:t>
            </a:r>
            <a:r>
              <a:rPr lang="en-US" altLang="zh-TW" sz="2000" b="1" dirty="0"/>
              <a:t>{</a:t>
            </a:r>
          </a:p>
          <a:p>
            <a:r>
              <a:rPr lang="en-US" altLang="zh-TW" sz="2000" b="1" dirty="0"/>
              <a:t>public:</a:t>
            </a:r>
          </a:p>
          <a:p>
            <a:r>
              <a:rPr lang="en-US" altLang="zh-TW" sz="2000" b="1" dirty="0"/>
              <a:t>    </a:t>
            </a:r>
            <a:r>
              <a:rPr lang="en-US" altLang="zh-TW" sz="2000" b="1" dirty="0" err="1"/>
              <a:t>DummyCodec</a:t>
            </a:r>
            <a:r>
              <a:rPr lang="en-US" altLang="zh-TW" sz="2000" b="1" dirty="0"/>
              <a:t>(</a:t>
            </a:r>
            <a:r>
              <a:rPr lang="en-US" altLang="zh-TW" sz="2000" b="1" dirty="0" err="1"/>
              <a:t>std</a:t>
            </a:r>
            <a:r>
              <a:rPr lang="en-US" altLang="zh-TW" sz="2000" b="1" dirty="0"/>
              <a:t>::string s): encoded{false}, </a:t>
            </a:r>
            <a:r>
              <a:rPr lang="en-US" altLang="zh-TW" sz="2000" b="1" dirty="0" err="1"/>
              <a:t>code_str</a:t>
            </a:r>
            <a:r>
              <a:rPr lang="en-US" altLang="zh-TW" sz="2000" b="1" dirty="0"/>
              <a:t>{s} { }</a:t>
            </a:r>
          </a:p>
          <a:p>
            <a:r>
              <a:rPr lang="en-US" altLang="zh-TW" sz="2000" b="1" dirty="0"/>
              <a:t>    void encode() {   encoded = true;   }</a:t>
            </a:r>
          </a:p>
          <a:p>
            <a:r>
              <a:rPr lang="en-US" altLang="zh-TW" sz="2000" b="1" dirty="0"/>
              <a:t>    void decode() {   encoded = false;  }</a:t>
            </a:r>
          </a:p>
          <a:p>
            <a:r>
              <a:rPr lang="en-US" altLang="zh-TW" sz="2000" b="1" dirty="0"/>
              <a:t>    void show(</a:t>
            </a:r>
            <a:r>
              <a:rPr lang="en-US" altLang="zh-TW" sz="2000" b="1" dirty="0" err="1"/>
              <a:t>std</a:t>
            </a:r>
            <a:r>
              <a:rPr lang="en-US" altLang="zh-TW" sz="2000" b="1" dirty="0"/>
              <a:t>::</a:t>
            </a:r>
            <a:r>
              <a:rPr lang="en-US" altLang="zh-TW" sz="2000" b="1" dirty="0" err="1"/>
              <a:t>ostream</a:t>
            </a:r>
            <a:r>
              <a:rPr lang="en-US" altLang="zh-TW" sz="2000" b="1" dirty="0"/>
              <a:t>&amp; </a:t>
            </a:r>
            <a:r>
              <a:rPr lang="en-US" altLang="zh-TW" sz="2000" b="1" dirty="0" err="1"/>
              <a:t>os</a:t>
            </a:r>
            <a:r>
              <a:rPr lang="en-US" altLang="zh-TW" sz="2000" b="1" dirty="0"/>
              <a:t>) 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{    </a:t>
            </a:r>
            <a:r>
              <a:rPr lang="en-US" altLang="zh-TW" sz="2000" b="1" dirty="0" err="1"/>
              <a:t>os</a:t>
            </a:r>
            <a:r>
              <a:rPr lang="en-US" altLang="zh-TW" sz="2000" b="1" dirty="0"/>
              <a:t> &lt;&lt; </a:t>
            </a:r>
            <a:r>
              <a:rPr lang="en-US" altLang="zh-TW" sz="2000" b="1" dirty="0" err="1"/>
              <a:t>code_str</a:t>
            </a:r>
            <a:r>
              <a:rPr lang="en-US" altLang="zh-TW" sz="2000" b="1" dirty="0"/>
              <a:t>;   }</a:t>
            </a:r>
          </a:p>
          <a:p>
            <a:r>
              <a:rPr lang="en-US" altLang="zh-TW" sz="2000" b="1" dirty="0"/>
              <a:t>    bool </a:t>
            </a:r>
            <a:r>
              <a:rPr lang="en-US" altLang="zh-TW" sz="2000" b="1" dirty="0" err="1"/>
              <a:t>is_encoded</a:t>
            </a:r>
            <a:r>
              <a:rPr lang="en-US" altLang="zh-TW" sz="2000" b="1" dirty="0"/>
              <a:t>() 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{ return encoded; }  </a:t>
            </a:r>
          </a:p>
          <a:p>
            <a:r>
              <a:rPr lang="en-US" altLang="zh-TW" sz="2000" b="1" dirty="0"/>
              <a:t>private:</a:t>
            </a:r>
          </a:p>
          <a:p>
            <a:r>
              <a:rPr lang="en-US" altLang="zh-TW" sz="2000" b="1" dirty="0"/>
              <a:t>    bool encoded;</a:t>
            </a:r>
          </a:p>
          <a:p>
            <a:r>
              <a:rPr lang="en-US" altLang="zh-TW" sz="2000" b="1" dirty="0"/>
              <a:t>    </a:t>
            </a:r>
            <a:r>
              <a:rPr lang="en-US" altLang="zh-TW" sz="2000" b="1" dirty="0" err="1"/>
              <a:t>std</a:t>
            </a:r>
            <a:r>
              <a:rPr lang="en-US" altLang="zh-TW" sz="2000" b="1" dirty="0"/>
              <a:t>::string </a:t>
            </a:r>
            <a:r>
              <a:rPr lang="en-US" altLang="zh-TW" sz="2000" b="1" dirty="0" err="1"/>
              <a:t>code_str</a:t>
            </a:r>
            <a:r>
              <a:rPr lang="en-US" altLang="zh-TW" sz="2000" b="1" dirty="0"/>
              <a:t>;</a:t>
            </a:r>
          </a:p>
          <a:p>
            <a:r>
              <a:rPr lang="en-US" altLang="zh-TW" sz="2000" b="1" dirty="0"/>
              <a:t>};</a:t>
            </a:r>
            <a:endParaRPr lang="en-US" altLang="zh-TW" sz="2000" b="1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39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Concrete Derived Class - </a:t>
            </a:r>
            <a:r>
              <a:rPr lang="en-US" altLang="zh-TW" dirty="0" err="1" smtClean="0"/>
              <a:t>RleCodec</a:t>
            </a:r>
            <a:endParaRPr lang="en-US" altLang="zh-TW" dirty="0" smtClean="0">
              <a:latin typeface="Calibri" panose="020F050202020403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79650" y="1085796"/>
            <a:ext cx="9356436" cy="4154984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class </a:t>
            </a:r>
            <a:r>
              <a:rPr lang="en-US" altLang="zh-TW" sz="2400" b="1" dirty="0" err="1"/>
              <a:t>RleCodec</a:t>
            </a:r>
            <a:r>
              <a:rPr lang="en-US" altLang="zh-TW" sz="2400" b="1" dirty="0"/>
              <a:t>: </a:t>
            </a:r>
            <a:r>
              <a:rPr lang="en-US" altLang="zh-TW" sz="2400" b="1" dirty="0">
                <a:solidFill>
                  <a:srgbClr val="7030A0"/>
                </a:solidFill>
              </a:rPr>
              <a:t>public Codec </a:t>
            </a:r>
            <a:r>
              <a:rPr lang="en-US" altLang="zh-TW" sz="2400" b="1" dirty="0"/>
              <a:t>{</a:t>
            </a:r>
          </a:p>
          <a:p>
            <a:r>
              <a:rPr lang="en-US" altLang="zh-TW" sz="2400" b="1" dirty="0"/>
              <a:t>public:</a:t>
            </a:r>
          </a:p>
          <a:p>
            <a:r>
              <a:rPr lang="en-US" altLang="zh-TW" sz="2400" b="1" dirty="0"/>
              <a:t>    </a:t>
            </a:r>
            <a:r>
              <a:rPr lang="en-US" altLang="zh-TW" sz="2400" b="1" dirty="0" err="1"/>
              <a:t>RleCodec</a:t>
            </a:r>
            <a:r>
              <a:rPr lang="en-US" altLang="zh-TW" sz="2400" b="1" dirty="0"/>
              <a:t>(</a:t>
            </a:r>
            <a:r>
              <a:rPr lang="en-US" altLang="zh-TW" sz="2400" b="1" dirty="0" err="1"/>
              <a:t>std</a:t>
            </a:r>
            <a:r>
              <a:rPr lang="en-US" altLang="zh-TW" sz="2400" b="1" dirty="0"/>
              <a:t>::string s): encoded{false}, </a:t>
            </a:r>
            <a:r>
              <a:rPr lang="en-US" altLang="zh-TW" sz="2400" b="1" dirty="0" err="1"/>
              <a:t>code_str</a:t>
            </a:r>
            <a:r>
              <a:rPr lang="en-US" altLang="zh-TW" sz="2400" b="1" dirty="0"/>
              <a:t>{s} { }</a:t>
            </a:r>
          </a:p>
          <a:p>
            <a:r>
              <a:rPr lang="en-US" altLang="zh-TW" sz="2400" b="1" dirty="0"/>
              <a:t>    void </a:t>
            </a:r>
            <a:r>
              <a:rPr lang="en-US" altLang="zh-TW" sz="2400" b="1" dirty="0">
                <a:solidFill>
                  <a:srgbClr val="FF0000"/>
                </a:solidFill>
              </a:rPr>
              <a:t>encode</a:t>
            </a:r>
            <a:r>
              <a:rPr lang="en-US" altLang="zh-TW" sz="2400" b="1" dirty="0"/>
              <a:t>();</a:t>
            </a:r>
          </a:p>
          <a:p>
            <a:r>
              <a:rPr lang="en-US" altLang="zh-TW" sz="2400" b="1" dirty="0"/>
              <a:t>    void decode();</a:t>
            </a:r>
          </a:p>
          <a:p>
            <a:r>
              <a:rPr lang="en-US" altLang="zh-TW" sz="2400" b="1" dirty="0"/>
              <a:t>    void show(</a:t>
            </a:r>
            <a:r>
              <a:rPr lang="en-US" altLang="zh-TW" sz="2400" b="1" dirty="0" err="1"/>
              <a:t>std</a:t>
            </a:r>
            <a:r>
              <a:rPr lang="en-US" altLang="zh-TW" sz="2400" b="1" dirty="0"/>
              <a:t>::</a:t>
            </a:r>
            <a:r>
              <a:rPr lang="en-US" altLang="zh-TW" sz="2400" b="1" dirty="0" err="1"/>
              <a:t>ostream</a:t>
            </a:r>
            <a:r>
              <a:rPr lang="en-US" altLang="zh-TW" sz="2400" b="1" dirty="0"/>
              <a:t>&amp; </a:t>
            </a:r>
            <a:r>
              <a:rPr lang="en-US" altLang="zh-TW" sz="2400" b="1" dirty="0" err="1"/>
              <a:t>os</a:t>
            </a:r>
            <a:r>
              <a:rPr lang="en-US" altLang="zh-TW" sz="2400" b="1" dirty="0"/>
              <a:t>) </a:t>
            </a:r>
            <a:r>
              <a:rPr lang="en-US" altLang="zh-TW" sz="2400" b="1" dirty="0" err="1"/>
              <a:t>const</a:t>
            </a:r>
            <a:r>
              <a:rPr lang="en-US" altLang="zh-TW" sz="2400" b="1" dirty="0"/>
              <a:t> {   </a:t>
            </a:r>
            <a:r>
              <a:rPr lang="en-US" altLang="zh-TW" sz="2400" b="1" dirty="0" err="1"/>
              <a:t>os</a:t>
            </a:r>
            <a:r>
              <a:rPr lang="en-US" altLang="zh-TW" sz="2400" b="1" dirty="0"/>
              <a:t> &lt;&lt; </a:t>
            </a:r>
            <a:r>
              <a:rPr lang="en-US" altLang="zh-TW" sz="2400" b="1" dirty="0" err="1"/>
              <a:t>code_str</a:t>
            </a:r>
            <a:r>
              <a:rPr lang="en-US" altLang="zh-TW" sz="2400" b="1" dirty="0"/>
              <a:t>;   }</a:t>
            </a:r>
          </a:p>
          <a:p>
            <a:r>
              <a:rPr lang="en-US" altLang="zh-TW" sz="2400" b="1" dirty="0"/>
              <a:t>    bool </a:t>
            </a:r>
            <a:r>
              <a:rPr lang="en-US" altLang="zh-TW" sz="2400" b="1" dirty="0" err="1"/>
              <a:t>is_encoded</a:t>
            </a:r>
            <a:r>
              <a:rPr lang="en-US" altLang="zh-TW" sz="2400" b="1" dirty="0"/>
              <a:t>() </a:t>
            </a:r>
            <a:r>
              <a:rPr lang="en-US" altLang="zh-TW" sz="2400" b="1" dirty="0" err="1"/>
              <a:t>const</a:t>
            </a:r>
            <a:r>
              <a:rPr lang="en-US" altLang="zh-TW" sz="2400" b="1" dirty="0"/>
              <a:t> { return encoded; }</a:t>
            </a:r>
          </a:p>
          <a:p>
            <a:r>
              <a:rPr lang="en-US" altLang="zh-TW" sz="2400" b="1" dirty="0"/>
              <a:t>private:</a:t>
            </a:r>
          </a:p>
          <a:p>
            <a:r>
              <a:rPr lang="en-US" altLang="zh-TW" sz="2400" b="1" dirty="0"/>
              <a:t>    bool encoded;</a:t>
            </a:r>
          </a:p>
          <a:p>
            <a:r>
              <a:rPr lang="en-US" altLang="zh-TW" sz="2400" b="1" dirty="0"/>
              <a:t>    </a:t>
            </a:r>
            <a:r>
              <a:rPr lang="en-US" altLang="zh-TW" sz="2400" b="1" dirty="0" err="1"/>
              <a:t>std</a:t>
            </a:r>
            <a:r>
              <a:rPr lang="en-US" altLang="zh-TW" sz="2400" b="1" dirty="0"/>
              <a:t>::string </a:t>
            </a:r>
            <a:r>
              <a:rPr lang="en-US" altLang="zh-TW" sz="2400" b="1" dirty="0" err="1"/>
              <a:t>code_str</a:t>
            </a:r>
            <a:r>
              <a:rPr lang="en-US" altLang="zh-TW" sz="2400" b="1" dirty="0"/>
              <a:t>;</a:t>
            </a:r>
          </a:p>
          <a:p>
            <a:r>
              <a:rPr lang="en-US" altLang="zh-TW" sz="2400" b="1" dirty="0"/>
              <a:t>};</a:t>
            </a:r>
            <a:endParaRPr lang="en-US" altLang="zh-TW" sz="2400" b="1" kern="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85968" y="5311826"/>
            <a:ext cx="10318866" cy="137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600" dirty="0" smtClean="0"/>
              <a:t>The </a:t>
            </a:r>
            <a:r>
              <a:rPr lang="en-US" altLang="zh-TW" sz="2600" dirty="0"/>
              <a:t>functions ‘decode’, ‘show’, ‘</a:t>
            </a:r>
            <a:r>
              <a:rPr lang="en-US" altLang="zh-TW" sz="2600" dirty="0" err="1"/>
              <a:t>is_encoded</a:t>
            </a:r>
            <a:r>
              <a:rPr lang="en-US" altLang="zh-TW" sz="2600" dirty="0"/>
              <a:t>’ are already done. </a:t>
            </a:r>
          </a:p>
          <a:p>
            <a:r>
              <a:rPr lang="en-US" altLang="zh-TW" sz="2600" dirty="0"/>
              <a:t>The only function you need to complete is ‘</a:t>
            </a:r>
            <a:r>
              <a:rPr lang="en-US" altLang="zh-TW" sz="2600" dirty="0" err="1">
                <a:solidFill>
                  <a:srgbClr val="FF0000"/>
                </a:solidFill>
              </a:rPr>
              <a:t>RleCodec</a:t>
            </a:r>
            <a:r>
              <a:rPr lang="en-US" altLang="zh-TW" sz="2600" dirty="0">
                <a:solidFill>
                  <a:srgbClr val="FF0000"/>
                </a:solidFill>
              </a:rPr>
              <a:t>::encode</a:t>
            </a:r>
            <a:r>
              <a:rPr lang="en-US" altLang="zh-TW" sz="2600" dirty="0"/>
              <a:t>’ in ‘function.cpp’.</a:t>
            </a:r>
          </a:p>
          <a:p>
            <a:endParaRPr lang="en-US" altLang="zh-TW" sz="2400" dirty="0"/>
          </a:p>
          <a:p>
            <a:pPr lvl="1"/>
            <a:endParaRPr lang="en-US" altLang="zh-TW" sz="2000" dirty="0"/>
          </a:p>
          <a:p>
            <a:endParaRPr lang="en-US" altLang="zh-TW" sz="2400" b="1" kern="0" dirty="0">
              <a:latin typeface="Calibri" panose="020F0502020204030204" pitchFamily="34" charset="0"/>
            </a:endParaRPr>
          </a:p>
          <a:p>
            <a:endParaRPr lang="en-US" altLang="zh-TW" sz="2400" dirty="0"/>
          </a:p>
          <a:p>
            <a:pPr lvl="1"/>
            <a:endParaRPr lang="en-US" altLang="zh-TW" sz="2000" dirty="0" smtClean="0"/>
          </a:p>
          <a:p>
            <a:endParaRPr lang="en-US" altLang="zh-TW" sz="2400" b="1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85725"/>
            <a:ext cx="11074400" cy="1143000"/>
          </a:xfrm>
        </p:spPr>
        <p:txBody>
          <a:bodyPr/>
          <a:lstStyle/>
          <a:p>
            <a:r>
              <a:rPr lang="en-US" altLang="zh-TW" dirty="0" smtClean="0">
                <a:latin typeface="+mn-lt"/>
              </a:rPr>
              <a:t>A Driver Program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19226" y="847201"/>
            <a:ext cx="5810774" cy="593459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600" b="1" dirty="0"/>
              <a:t>//overloaded global function </a:t>
            </a:r>
            <a:r>
              <a:rPr lang="en-US" altLang="zh-TW" sz="1600" b="1" dirty="0">
                <a:solidFill>
                  <a:srgbClr val="00B050"/>
                </a:solidFill>
              </a:rPr>
              <a:t>operator</a:t>
            </a:r>
            <a:r>
              <a:rPr lang="en-US" altLang="zh-TW" sz="1600" b="1" dirty="0" smtClean="0">
                <a:solidFill>
                  <a:srgbClr val="00B050"/>
                </a:solidFill>
              </a:rPr>
              <a:t>&lt;&lt;</a:t>
            </a:r>
            <a:endParaRPr lang="en-US" altLang="zh-TW" sz="1600" b="1" dirty="0" smtClean="0"/>
          </a:p>
          <a:p>
            <a:pPr marL="0" indent="0">
              <a:buNone/>
            </a:pPr>
            <a:r>
              <a:rPr lang="en-US" altLang="zh-TW" sz="1600" b="1" dirty="0" err="1" smtClean="0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ostream</a:t>
            </a:r>
            <a:r>
              <a:rPr lang="en-US" altLang="zh-TW" sz="1600" b="1" dirty="0"/>
              <a:t>&amp; </a:t>
            </a:r>
            <a:r>
              <a:rPr lang="en-US" altLang="zh-TW" sz="1600" b="1" dirty="0">
                <a:solidFill>
                  <a:srgbClr val="00B050"/>
                </a:solidFill>
              </a:rPr>
              <a:t>operator&lt;&lt;</a:t>
            </a:r>
            <a:r>
              <a:rPr lang="en-US" altLang="zh-TW" sz="1600" b="1" dirty="0"/>
              <a:t>(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ostream</a:t>
            </a:r>
            <a:r>
              <a:rPr lang="en-US" altLang="zh-TW" sz="1600" b="1" dirty="0"/>
              <a:t>&amp; </a:t>
            </a:r>
            <a:r>
              <a:rPr lang="en-US" altLang="zh-TW" sz="1600" b="1" dirty="0" err="1"/>
              <a:t>os</a:t>
            </a:r>
            <a:r>
              <a:rPr lang="en-US" altLang="zh-TW" sz="1600" b="1" dirty="0"/>
              <a:t>,</a:t>
            </a:r>
            <a:r>
              <a:rPr lang="en-US" altLang="zh-TW" sz="1600" b="1" dirty="0">
                <a:solidFill>
                  <a:srgbClr val="FF0000"/>
                </a:solidFill>
              </a:rPr>
              <a:t> Codec&amp; data</a:t>
            </a:r>
            <a:r>
              <a:rPr lang="en-US" altLang="zh-TW" sz="1600" b="1" dirty="0"/>
              <a:t>)</a:t>
            </a:r>
          </a:p>
          <a:p>
            <a:pPr marL="0" indent="0">
              <a:buNone/>
            </a:pPr>
            <a:r>
              <a:rPr lang="en-US" altLang="zh-TW" sz="1600" b="1" dirty="0"/>
              <a:t>{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data.show</a:t>
            </a:r>
            <a:r>
              <a:rPr lang="en-US" altLang="zh-TW" sz="1600" b="1" dirty="0"/>
              <a:t>(</a:t>
            </a:r>
            <a:r>
              <a:rPr lang="en-US" altLang="zh-TW" sz="1600" b="1" dirty="0" err="1"/>
              <a:t>os</a:t>
            </a:r>
            <a:r>
              <a:rPr lang="en-US" altLang="zh-TW" sz="1600" b="1" dirty="0"/>
              <a:t>);</a:t>
            </a:r>
          </a:p>
          <a:p>
            <a:pPr marL="0" indent="0">
              <a:buNone/>
            </a:pPr>
            <a:r>
              <a:rPr lang="en-US" altLang="zh-TW" sz="1600" b="1" dirty="0"/>
              <a:t>    return </a:t>
            </a:r>
            <a:r>
              <a:rPr lang="en-US" altLang="zh-TW" sz="1600" b="1" dirty="0" err="1"/>
              <a:t>os</a:t>
            </a:r>
            <a:r>
              <a:rPr lang="en-US" altLang="zh-TW" sz="1600" b="1" dirty="0"/>
              <a:t>;</a:t>
            </a:r>
          </a:p>
          <a:p>
            <a:pPr marL="0" indent="0">
              <a:buNone/>
            </a:pPr>
            <a:r>
              <a:rPr lang="en-US" altLang="zh-TW" sz="1600" b="1" dirty="0"/>
              <a:t>}</a:t>
            </a:r>
          </a:p>
          <a:p>
            <a:pPr marL="0" indent="0">
              <a:buNone/>
            </a:pPr>
            <a:endParaRPr lang="en-US" altLang="zh-TW" sz="1600" b="1" dirty="0"/>
          </a:p>
          <a:p>
            <a:pPr marL="0" indent="0">
              <a:buNone/>
            </a:pPr>
            <a:r>
              <a:rPr lang="en-US" altLang="zh-TW" sz="1600" b="1" dirty="0"/>
              <a:t>void </a:t>
            </a:r>
            <a:r>
              <a:rPr lang="en-US" altLang="zh-TW" sz="1600" b="1" dirty="0" err="1"/>
              <a:t>encode_decode</a:t>
            </a:r>
            <a:r>
              <a:rPr lang="en-US" altLang="zh-TW" sz="1600" b="1" dirty="0"/>
              <a:t>(</a:t>
            </a:r>
            <a:r>
              <a:rPr lang="en-US" altLang="zh-TW" sz="1600" b="1" dirty="0">
                <a:solidFill>
                  <a:srgbClr val="FF0000"/>
                </a:solidFill>
              </a:rPr>
              <a:t>Codec &amp; data</a:t>
            </a:r>
            <a:r>
              <a:rPr lang="en-US" altLang="zh-TW" sz="1600" b="1" dirty="0"/>
              <a:t>)</a:t>
            </a:r>
          </a:p>
          <a:p>
            <a:pPr marL="0" indent="0">
              <a:buNone/>
            </a:pPr>
            <a:r>
              <a:rPr lang="en-US" altLang="zh-TW" sz="1600" b="1" dirty="0"/>
              <a:t>{</a:t>
            </a:r>
          </a:p>
          <a:p>
            <a:pPr marL="0" indent="0">
              <a:buNone/>
            </a:pPr>
            <a:r>
              <a:rPr lang="en-US" altLang="zh-TW" sz="1600" b="1" dirty="0"/>
              <a:t>    if (!</a:t>
            </a:r>
            <a:r>
              <a:rPr lang="en-US" altLang="zh-TW" sz="1600" b="1" dirty="0" err="1"/>
              <a:t>data.is_encoded</a:t>
            </a:r>
            <a:r>
              <a:rPr lang="en-US" altLang="zh-TW" sz="1600" b="1" dirty="0"/>
              <a:t>())</a:t>
            </a:r>
          </a:p>
          <a:p>
            <a:pPr marL="0" indent="0">
              <a:buNone/>
            </a:pPr>
            <a:r>
              <a:rPr lang="en-US" altLang="zh-TW" sz="1600" b="1" dirty="0"/>
              <a:t>        </a:t>
            </a:r>
            <a:r>
              <a:rPr lang="en-US" altLang="zh-TW" sz="1600" b="1" dirty="0" err="1"/>
              <a:t>data.encode</a:t>
            </a:r>
            <a:r>
              <a:rPr lang="en-US" altLang="zh-TW" sz="1600" b="1" dirty="0"/>
              <a:t>();</a:t>
            </a:r>
          </a:p>
          <a:p>
            <a:pPr marL="0" indent="0">
              <a:buNone/>
            </a:pPr>
            <a:r>
              <a:rPr lang="en-US" altLang="zh-TW" sz="1600" b="1" dirty="0"/>
              <a:t>    else</a:t>
            </a:r>
          </a:p>
          <a:p>
            <a:pPr marL="0" indent="0">
              <a:buNone/>
            </a:pPr>
            <a:r>
              <a:rPr lang="en-US" altLang="zh-TW" sz="1600" b="1" dirty="0"/>
              <a:t>        </a:t>
            </a:r>
            <a:r>
              <a:rPr lang="en-US" altLang="zh-TW" sz="1600" b="1" dirty="0" err="1"/>
              <a:t>data.decode</a:t>
            </a:r>
            <a:r>
              <a:rPr lang="en-US" altLang="zh-TW" sz="1600" b="1" dirty="0"/>
              <a:t>();</a:t>
            </a:r>
          </a:p>
          <a:p>
            <a:pPr marL="0" indent="0">
              <a:buNone/>
            </a:pPr>
            <a:r>
              <a:rPr lang="en-US" altLang="zh-TW" sz="1600" b="1" dirty="0"/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3981" y="847202"/>
            <a:ext cx="4555065" cy="593459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600" b="1" dirty="0" err="1"/>
              <a:t>int</a:t>
            </a:r>
            <a:r>
              <a:rPr lang="en-US" altLang="zh-TW" sz="1600" b="1" dirty="0"/>
              <a:t> main</a:t>
            </a:r>
            <a:r>
              <a:rPr lang="en-US" altLang="zh-TW" sz="1600" b="1" dirty="0" smtClean="0"/>
              <a:t>() {</a:t>
            </a:r>
            <a:endParaRPr lang="en-US" altLang="zh-TW" sz="1600" b="1" dirty="0"/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::string </a:t>
            </a:r>
            <a:r>
              <a:rPr lang="en-US" altLang="zh-TW" sz="1600" b="1" dirty="0" err="1"/>
              <a:t>input_string</a:t>
            </a:r>
            <a:r>
              <a:rPr lang="en-US" altLang="zh-TW" sz="1600" b="1" dirty="0"/>
              <a:t>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cin</a:t>
            </a:r>
            <a:r>
              <a:rPr lang="en-US" altLang="zh-TW" sz="1600" b="1" dirty="0"/>
              <a:t> &gt;&gt; </a:t>
            </a:r>
            <a:r>
              <a:rPr lang="en-US" altLang="zh-TW" sz="1600" b="1" dirty="0" err="1"/>
              <a:t>input_string</a:t>
            </a:r>
            <a:r>
              <a:rPr lang="en-US" altLang="zh-TW" sz="1600" b="1" dirty="0"/>
              <a:t>;</a:t>
            </a:r>
          </a:p>
          <a:p>
            <a:pPr marL="0" indent="0">
              <a:buNone/>
            </a:pPr>
            <a:endParaRPr lang="en-US" altLang="zh-TW" sz="1600" b="1" dirty="0"/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>
                <a:solidFill>
                  <a:srgbClr val="FF0000"/>
                </a:solidFill>
              </a:rPr>
              <a:t>DummyCodec</a:t>
            </a:r>
            <a:r>
              <a:rPr lang="en-US" altLang="zh-TW" sz="1600" b="1" dirty="0">
                <a:solidFill>
                  <a:srgbClr val="FF0000"/>
                </a:solidFill>
              </a:rPr>
              <a:t> dummy{</a:t>
            </a:r>
            <a:r>
              <a:rPr lang="en-US" altLang="zh-TW" sz="1600" b="1" dirty="0" err="1">
                <a:solidFill>
                  <a:srgbClr val="FF0000"/>
                </a:solidFill>
              </a:rPr>
              <a:t>input_string</a:t>
            </a:r>
            <a:r>
              <a:rPr lang="en-US" altLang="zh-TW" sz="1600" b="1" dirty="0">
                <a:solidFill>
                  <a:srgbClr val="FF0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encode_decode</a:t>
            </a:r>
            <a:r>
              <a:rPr lang="en-US" altLang="zh-TW" sz="1600" b="1" dirty="0"/>
              <a:t>(</a:t>
            </a:r>
            <a:r>
              <a:rPr lang="en-US" altLang="zh-TW" sz="1600" b="1" dirty="0">
                <a:solidFill>
                  <a:srgbClr val="FF0000"/>
                </a:solidFill>
              </a:rPr>
              <a:t>dummy</a:t>
            </a:r>
            <a:r>
              <a:rPr lang="en-US" altLang="zh-TW" sz="1600" b="1" dirty="0"/>
              <a:t>);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cout</a:t>
            </a:r>
            <a:r>
              <a:rPr lang="en-US" altLang="zh-TW" sz="1600" b="1" dirty="0"/>
              <a:t> &lt;&lt; "Dummy encoding: ";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cout</a:t>
            </a:r>
            <a:r>
              <a:rPr lang="en-US" altLang="zh-TW" sz="1600" b="1" dirty="0"/>
              <a:t> &lt;&lt; dummy &lt;&lt;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endl</a:t>
            </a:r>
            <a:r>
              <a:rPr lang="en-US" altLang="zh-TW" sz="1600" b="1" dirty="0"/>
              <a:t>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encode_decode</a:t>
            </a:r>
            <a:r>
              <a:rPr lang="en-US" altLang="zh-TW" sz="1600" b="1" dirty="0"/>
              <a:t>(</a:t>
            </a:r>
            <a:r>
              <a:rPr lang="en-US" altLang="zh-TW" sz="1600" b="1" dirty="0">
                <a:solidFill>
                  <a:srgbClr val="FF0000"/>
                </a:solidFill>
              </a:rPr>
              <a:t>dummy</a:t>
            </a:r>
            <a:r>
              <a:rPr lang="en-US" altLang="zh-TW" sz="1600" b="1" dirty="0"/>
              <a:t>);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cout</a:t>
            </a:r>
            <a:r>
              <a:rPr lang="en-US" altLang="zh-TW" sz="1600" b="1" dirty="0"/>
              <a:t> &lt;&lt; "Dummy decoding: ";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cout</a:t>
            </a:r>
            <a:r>
              <a:rPr lang="en-US" altLang="zh-TW" sz="1600" b="1" dirty="0"/>
              <a:t> &lt;&lt; dummy &lt;&lt;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endl</a:t>
            </a:r>
            <a:r>
              <a:rPr lang="en-US" altLang="zh-TW" sz="1600" b="1" dirty="0"/>
              <a:t>;</a:t>
            </a:r>
          </a:p>
          <a:p>
            <a:pPr marL="0" indent="0">
              <a:buNone/>
            </a:pPr>
            <a:endParaRPr lang="en-US" altLang="zh-TW" sz="1600" b="1" dirty="0"/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>
                <a:solidFill>
                  <a:srgbClr val="FF0000"/>
                </a:solidFill>
              </a:rPr>
              <a:t>RleCodec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1600" b="1" dirty="0" err="1">
                <a:solidFill>
                  <a:srgbClr val="FF0000"/>
                </a:solidFill>
              </a:rPr>
              <a:t>rle</a:t>
            </a:r>
            <a:r>
              <a:rPr lang="en-US" altLang="zh-TW" sz="1600" b="1" dirty="0">
                <a:solidFill>
                  <a:srgbClr val="FF0000"/>
                </a:solidFill>
              </a:rPr>
              <a:t>{</a:t>
            </a:r>
            <a:r>
              <a:rPr lang="en-US" altLang="zh-TW" sz="1600" b="1" dirty="0" err="1">
                <a:solidFill>
                  <a:srgbClr val="FF0000"/>
                </a:solidFill>
              </a:rPr>
              <a:t>input_string</a:t>
            </a:r>
            <a:r>
              <a:rPr lang="en-US" altLang="zh-TW" sz="1600" b="1" dirty="0">
                <a:solidFill>
                  <a:srgbClr val="FF0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encode_decode</a:t>
            </a:r>
            <a:r>
              <a:rPr lang="en-US" altLang="zh-TW" sz="1600" b="1" dirty="0"/>
              <a:t>(</a:t>
            </a:r>
            <a:r>
              <a:rPr lang="en-US" altLang="zh-TW" sz="1600" b="1" dirty="0" err="1">
                <a:solidFill>
                  <a:srgbClr val="FF0000"/>
                </a:solidFill>
              </a:rPr>
              <a:t>rle</a:t>
            </a:r>
            <a:r>
              <a:rPr lang="en-US" altLang="zh-TW" sz="1600" b="1" dirty="0"/>
              <a:t>);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cout</a:t>
            </a:r>
            <a:r>
              <a:rPr lang="en-US" altLang="zh-TW" sz="1600" b="1" dirty="0"/>
              <a:t> &lt;&lt; "RLE encoding: ";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cout</a:t>
            </a:r>
            <a:r>
              <a:rPr lang="en-US" altLang="zh-TW" sz="1600" b="1" dirty="0"/>
              <a:t> &lt;&lt; </a:t>
            </a:r>
            <a:r>
              <a:rPr lang="en-US" altLang="zh-TW" sz="1600" b="1" dirty="0" err="1"/>
              <a:t>rle</a:t>
            </a:r>
            <a:r>
              <a:rPr lang="en-US" altLang="zh-TW" sz="1600" b="1" dirty="0"/>
              <a:t> &lt;&lt;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endl</a:t>
            </a:r>
            <a:r>
              <a:rPr lang="en-US" altLang="zh-TW" sz="1600" b="1" dirty="0"/>
              <a:t>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encode_decode</a:t>
            </a:r>
            <a:r>
              <a:rPr lang="en-US" altLang="zh-TW" sz="1600" b="1" dirty="0"/>
              <a:t>(</a:t>
            </a:r>
            <a:r>
              <a:rPr lang="en-US" altLang="zh-TW" sz="1600" b="1" dirty="0" err="1">
                <a:solidFill>
                  <a:srgbClr val="FF0000"/>
                </a:solidFill>
              </a:rPr>
              <a:t>rle</a:t>
            </a:r>
            <a:r>
              <a:rPr lang="en-US" altLang="zh-TW" sz="1600" b="1" dirty="0"/>
              <a:t>);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cout</a:t>
            </a:r>
            <a:r>
              <a:rPr lang="en-US" altLang="zh-TW" sz="1600" b="1" dirty="0"/>
              <a:t> &lt;&lt; "RLE decoding: ";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cout</a:t>
            </a:r>
            <a:r>
              <a:rPr lang="en-US" altLang="zh-TW" sz="1600" b="1" dirty="0"/>
              <a:t> &lt;&lt; </a:t>
            </a:r>
            <a:r>
              <a:rPr lang="en-US" altLang="zh-TW" sz="1600" b="1" dirty="0" err="1"/>
              <a:t>rle</a:t>
            </a:r>
            <a:r>
              <a:rPr lang="en-US" altLang="zh-TW" sz="1600" b="1" dirty="0"/>
              <a:t> &lt;&lt;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endl</a:t>
            </a:r>
            <a:r>
              <a:rPr lang="en-US" altLang="zh-TW" sz="1600" b="1" dirty="0"/>
              <a:t>;</a:t>
            </a:r>
          </a:p>
          <a:p>
            <a:pPr marL="0" indent="0">
              <a:buNone/>
            </a:pPr>
            <a:r>
              <a:rPr lang="en-US" altLang="zh-TW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16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Notes</a:t>
            </a:r>
            <a:endParaRPr lang="en-US" altLang="zh-TW" dirty="0" smtClean="0">
              <a:latin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10195" y="1219200"/>
            <a:ext cx="10580913" cy="482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dirty="0" smtClean="0"/>
              <a:t>Hint</a:t>
            </a:r>
            <a:r>
              <a:rPr lang="en-US" altLang="zh-TW" dirty="0"/>
              <a:t>: </a:t>
            </a:r>
            <a:endParaRPr lang="en-US" altLang="zh-TW" dirty="0" smtClean="0"/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</a:rPr>
              <a:t>std</a:t>
            </a:r>
            <a:r>
              <a:rPr lang="en-US" altLang="zh-TW" dirty="0">
                <a:solidFill>
                  <a:srgbClr val="FF0000"/>
                </a:solidFill>
              </a:rPr>
              <a:t>::</a:t>
            </a:r>
            <a:r>
              <a:rPr lang="en-US" altLang="zh-TW" dirty="0" err="1">
                <a:solidFill>
                  <a:srgbClr val="FF0000"/>
                </a:solidFill>
              </a:rPr>
              <a:t>stringstream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could be useful in solving this problem. </a:t>
            </a:r>
            <a:endParaRPr lang="en-US" altLang="zh-TW" dirty="0" smtClean="0"/>
          </a:p>
          <a:p>
            <a:pPr lvl="2"/>
            <a:r>
              <a:rPr lang="en-US" altLang="zh-TW" sz="2000" dirty="0" smtClean="0"/>
              <a:t>Please </a:t>
            </a:r>
            <a:r>
              <a:rPr lang="en-US" altLang="zh-TW" sz="2000" dirty="0"/>
              <a:t>refer to ‘</a:t>
            </a:r>
            <a:r>
              <a:rPr lang="en-US" altLang="zh-TW" sz="2000" dirty="0" err="1"/>
              <a:t>RleCodec</a:t>
            </a:r>
            <a:r>
              <a:rPr lang="en-US" altLang="zh-TW" sz="2000" dirty="0"/>
              <a:t>::decode’ for how to use </a:t>
            </a:r>
            <a:r>
              <a:rPr lang="en-US" altLang="zh-TW" sz="2000" dirty="0" err="1"/>
              <a:t>std</a:t>
            </a:r>
            <a:r>
              <a:rPr lang="en-US" altLang="zh-TW" sz="2000" dirty="0"/>
              <a:t>::</a:t>
            </a:r>
            <a:r>
              <a:rPr lang="en-US" altLang="zh-TW" sz="2000" dirty="0" err="1"/>
              <a:t>stringstream</a:t>
            </a:r>
            <a:r>
              <a:rPr lang="en-US" altLang="zh-TW" sz="2000" dirty="0" smtClean="0"/>
              <a:t>.</a:t>
            </a:r>
          </a:p>
          <a:p>
            <a:r>
              <a:rPr lang="en-US" altLang="zh-TW" b="1" dirty="0" smtClean="0"/>
              <a:t>Note:</a:t>
            </a:r>
          </a:p>
          <a:p>
            <a:pPr lvl="1"/>
            <a:r>
              <a:rPr lang="en-US" altLang="zh-TW" b="1" dirty="0"/>
              <a:t>We have already provided partial </a:t>
            </a:r>
            <a:r>
              <a:rPr lang="en-US" altLang="zh-TW" b="1" dirty="0" smtClean="0"/>
              <a:t>function.cpp.</a:t>
            </a:r>
          </a:p>
          <a:p>
            <a:pPr lvl="1"/>
            <a:r>
              <a:rPr lang="en-US" altLang="zh-TW" b="1" dirty="0" smtClean="0"/>
              <a:t>If </a:t>
            </a:r>
            <a:r>
              <a:rPr lang="en-US" altLang="zh-TW" b="1" dirty="0"/>
              <a:t>you can't use "auto".</a:t>
            </a:r>
            <a:endParaRPr lang="en-US" altLang="zh-TW" dirty="0"/>
          </a:p>
          <a:p>
            <a:pPr lvl="2"/>
            <a:r>
              <a:rPr lang="en-US" altLang="zh-TW" sz="2000" dirty="0"/>
              <a:t>For </a:t>
            </a:r>
            <a:r>
              <a:rPr lang="en-US" altLang="zh-TW" sz="2000" dirty="0" err="1" smtClean="0"/>
              <a:t>codeblock</a:t>
            </a:r>
            <a:r>
              <a:rPr lang="en-US" altLang="zh-TW" sz="2000" dirty="0" smtClean="0"/>
              <a:t>, go </a:t>
            </a:r>
            <a:r>
              <a:rPr lang="en-US" altLang="zh-TW" sz="2000" dirty="0"/>
              <a:t>to the </a:t>
            </a:r>
            <a:r>
              <a:rPr lang="en-US" altLang="zh-TW" sz="2000" dirty="0" err="1"/>
              <a:t>codeblock</a:t>
            </a:r>
            <a:r>
              <a:rPr lang="en-US" altLang="zh-TW" sz="2000" dirty="0"/>
              <a:t> menu Settings --&gt; Compiler ... --&gt; Compiler flags and check </a:t>
            </a:r>
            <a:r>
              <a:rPr lang="en-US" altLang="zh-TW" sz="2000" b="1" dirty="0"/>
              <a:t>Have g++ follow the C++11 ISO C++ language standard [-</a:t>
            </a:r>
            <a:r>
              <a:rPr lang="en-US" altLang="zh-TW" sz="2000" b="1" dirty="0" err="1"/>
              <a:t>std</a:t>
            </a:r>
            <a:r>
              <a:rPr lang="en-US" altLang="zh-TW" sz="2000" b="1" dirty="0"/>
              <a:t>=</a:t>
            </a:r>
            <a:r>
              <a:rPr lang="en-US" altLang="zh-TW" sz="2000" b="1" dirty="0" err="1"/>
              <a:t>c++</a:t>
            </a:r>
            <a:r>
              <a:rPr lang="en-US" altLang="zh-TW" sz="2000" b="1" dirty="0"/>
              <a:t>11]</a:t>
            </a:r>
            <a:endParaRPr lang="en-US" altLang="zh-TW" sz="2000" dirty="0"/>
          </a:p>
          <a:p>
            <a:pPr lvl="2"/>
            <a:r>
              <a:rPr lang="en-US" altLang="zh-TW" sz="2000" dirty="0"/>
              <a:t>For command line compiler, use </a:t>
            </a:r>
            <a:r>
              <a:rPr lang="en-US" altLang="zh-TW" sz="2000" b="1" dirty="0"/>
              <a:t>g++ myprog.cpp -</a:t>
            </a:r>
            <a:r>
              <a:rPr lang="en-US" altLang="zh-TW" sz="2000" b="1" dirty="0" err="1"/>
              <a:t>std</a:t>
            </a:r>
            <a:r>
              <a:rPr lang="en-US" altLang="zh-TW" sz="2000" b="1" dirty="0"/>
              <a:t>=</a:t>
            </a:r>
            <a:r>
              <a:rPr lang="en-US" altLang="zh-TW" sz="2000" b="1" dirty="0" err="1"/>
              <a:t>c++</a:t>
            </a:r>
            <a:r>
              <a:rPr lang="en-US" altLang="zh-TW" sz="2000" b="1" dirty="0"/>
              <a:t>11 -o </a:t>
            </a:r>
            <a:r>
              <a:rPr lang="en-US" altLang="zh-TW" sz="2000" b="1" dirty="0" err="1"/>
              <a:t>myprog</a:t>
            </a:r>
            <a:endParaRPr lang="en-US" altLang="zh-TW" sz="20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pPr lvl="2"/>
            <a:endParaRPr lang="en-US" altLang="zh-TW" sz="16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1409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字方塊 38"/>
          <p:cNvSpPr txBox="1"/>
          <p:nvPr/>
        </p:nvSpPr>
        <p:spPr>
          <a:xfrm>
            <a:off x="9150808" y="6454685"/>
            <a:ext cx="7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&gt;&gt;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41283" y="6083210"/>
            <a:ext cx="7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&lt;&lt;</a:t>
            </a:r>
            <a:endParaRPr lang="zh-TW" alt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RleCodec</a:t>
            </a:r>
            <a:r>
              <a:rPr lang="en-US" altLang="zh-TW" dirty="0"/>
              <a:t>::decode()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949234"/>
            <a:ext cx="5420497" cy="5730240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RleCodec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::decode()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::string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int_str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c : 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code_str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isdigit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(c))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int_str.</a:t>
            </a:r>
            <a:r>
              <a:rPr lang="en-US" altLang="zh-TW" sz="1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}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is{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int_str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&gt;&gt; </a:t>
            </a:r>
            <a:r>
              <a:rPr lang="en-US" altLang="zh-TW" sz="1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==0) 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c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} else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++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c;  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394130" y="1866899"/>
            <a:ext cx="5420497" cy="206012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int_str.clear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}//end else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}//end for</a:t>
            </a:r>
            <a:endParaRPr lang="en-US" altLang="zh-TW" sz="1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Times" panose="02020603060405020304" pitchFamily="18" charset="0"/>
              <a:buNone/>
            </a:pPr>
            <a:r>
              <a:rPr lang="zh-TW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code_str</a:t>
            </a: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8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os.str</a:t>
            </a:r>
            <a:r>
              <a:rPr lang="en-US" altLang="zh-TW" sz="18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zh-TW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encoded = false;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633557" y="4137140"/>
            <a:ext cx="11637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Keyboard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556626" y="4139906"/>
            <a:ext cx="65387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cin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858181" y="4139906"/>
            <a:ext cx="129336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 variable</a:t>
            </a:r>
            <a:endParaRPr lang="zh-TW" altLang="en-US" dirty="0"/>
          </a:p>
        </p:txBody>
      </p:sp>
      <p:sp>
        <p:nvSpPr>
          <p:cNvPr id="3" name="流程圖: 接點 2"/>
          <p:cNvSpPr/>
          <p:nvPr/>
        </p:nvSpPr>
        <p:spPr bwMode="auto">
          <a:xfrm>
            <a:off x="7794900" y="4292413"/>
            <a:ext cx="66503" cy="7581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" name="流程圖: 接點 8"/>
          <p:cNvSpPr/>
          <p:nvPr/>
        </p:nvSpPr>
        <p:spPr bwMode="auto">
          <a:xfrm>
            <a:off x="8493400" y="4292413"/>
            <a:ext cx="66503" cy="7581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10" name="直線單箭頭接點 9"/>
          <p:cNvCxnSpPr>
            <a:stCxn id="3" idx="6"/>
            <a:endCxn id="9" idx="2"/>
          </p:cNvCxnSpPr>
          <p:nvPr/>
        </p:nvCxnSpPr>
        <p:spPr bwMode="auto">
          <a:xfrm>
            <a:off x="7861403" y="4330318"/>
            <a:ext cx="63199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>
            <a:stCxn id="6" idx="3"/>
            <a:endCxn id="8" idx="1"/>
          </p:cNvCxnSpPr>
          <p:nvPr/>
        </p:nvCxnSpPr>
        <p:spPr bwMode="auto">
          <a:xfrm>
            <a:off x="9210502" y="4324572"/>
            <a:ext cx="64767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/>
          <p:cNvSpPr txBox="1"/>
          <p:nvPr/>
        </p:nvSpPr>
        <p:spPr>
          <a:xfrm>
            <a:off x="9138517" y="3962570"/>
            <a:ext cx="7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&gt;&gt;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636323" y="5162405"/>
            <a:ext cx="11637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Screen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559392" y="5165171"/>
            <a:ext cx="65111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cout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60947" y="5165171"/>
            <a:ext cx="129336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 variable</a:t>
            </a:r>
            <a:endParaRPr lang="zh-TW" altLang="en-US" dirty="0"/>
          </a:p>
        </p:txBody>
      </p:sp>
      <p:sp>
        <p:nvSpPr>
          <p:cNvPr id="21" name="流程圖: 接點 20"/>
          <p:cNvSpPr/>
          <p:nvPr/>
        </p:nvSpPr>
        <p:spPr bwMode="auto">
          <a:xfrm>
            <a:off x="7797666" y="5317678"/>
            <a:ext cx="66503" cy="7581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2" name="流程圖: 接點 21"/>
          <p:cNvSpPr/>
          <p:nvPr/>
        </p:nvSpPr>
        <p:spPr bwMode="auto">
          <a:xfrm>
            <a:off x="8496166" y="5317678"/>
            <a:ext cx="66503" cy="7581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23" name="直線單箭頭接點 22"/>
          <p:cNvCxnSpPr>
            <a:stCxn id="22" idx="2"/>
            <a:endCxn id="21" idx="6"/>
          </p:cNvCxnSpPr>
          <p:nvPr/>
        </p:nvCxnSpPr>
        <p:spPr bwMode="auto">
          <a:xfrm flipH="1">
            <a:off x="7864169" y="5355583"/>
            <a:ext cx="63199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9141283" y="4987835"/>
            <a:ext cx="7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&lt;&lt;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636323" y="6257780"/>
            <a:ext cx="11637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String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559392" y="6260546"/>
            <a:ext cx="65111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os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9860947" y="6260546"/>
            <a:ext cx="129336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 variable</a:t>
            </a:r>
            <a:endParaRPr lang="zh-TW" altLang="en-US" dirty="0"/>
          </a:p>
        </p:txBody>
      </p:sp>
      <p:sp>
        <p:nvSpPr>
          <p:cNvPr id="34" name="流程圖: 接點 33"/>
          <p:cNvSpPr/>
          <p:nvPr/>
        </p:nvSpPr>
        <p:spPr bwMode="auto">
          <a:xfrm>
            <a:off x="7797666" y="6413053"/>
            <a:ext cx="66503" cy="7581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5" name="流程圖: 接點 34"/>
          <p:cNvSpPr/>
          <p:nvPr/>
        </p:nvSpPr>
        <p:spPr bwMode="auto">
          <a:xfrm>
            <a:off x="8496166" y="6413053"/>
            <a:ext cx="66503" cy="7581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36" name="直線單箭頭接點 35"/>
          <p:cNvCxnSpPr>
            <a:stCxn id="35" idx="2"/>
            <a:endCxn id="34" idx="6"/>
          </p:cNvCxnSpPr>
          <p:nvPr/>
        </p:nvCxnSpPr>
        <p:spPr bwMode="auto">
          <a:xfrm flipH="1">
            <a:off x="7864169" y="6450958"/>
            <a:ext cx="63199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單箭頭接點 36"/>
          <p:cNvCxnSpPr>
            <a:stCxn id="32" idx="3"/>
            <a:endCxn id="33" idx="1"/>
          </p:cNvCxnSpPr>
          <p:nvPr/>
        </p:nvCxnSpPr>
        <p:spPr bwMode="auto">
          <a:xfrm>
            <a:off x="9210502" y="6445212"/>
            <a:ext cx="65044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字方塊 39"/>
          <p:cNvSpPr txBox="1"/>
          <p:nvPr/>
        </p:nvSpPr>
        <p:spPr>
          <a:xfrm>
            <a:off x="8077200" y="5886450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stringstream</a:t>
            </a:r>
            <a:endParaRPr lang="zh-TW" altLang="en-US" dirty="0"/>
          </a:p>
        </p:txBody>
      </p:sp>
      <p:sp>
        <p:nvSpPr>
          <p:cNvPr id="41" name="向右箭號 40"/>
          <p:cNvSpPr/>
          <p:nvPr/>
        </p:nvSpPr>
        <p:spPr bwMode="auto">
          <a:xfrm rot="5400000">
            <a:off x="7417423" y="867482"/>
            <a:ext cx="432546" cy="1644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3" name="內容版面配置區 8"/>
          <p:cNvSpPr>
            <a:spLocks noGrp="1"/>
          </p:cNvSpPr>
          <p:nvPr>
            <p:ph sz="half" idx="2"/>
          </p:nvPr>
        </p:nvSpPr>
        <p:spPr>
          <a:xfrm>
            <a:off x="6460810" y="159461"/>
            <a:ext cx="6030097" cy="665205"/>
          </a:xfrm>
        </p:spPr>
        <p:txBody>
          <a:bodyPr/>
          <a:lstStyle/>
          <a:p>
            <a:pPr marL="0" lvl="2" indent="0">
              <a:buNone/>
            </a:pP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</a:rPr>
              <a:t>3A</a:t>
            </a:r>
            <a:r>
              <a:rPr lang="en-US" altLang="zh-TW" sz="2800" dirty="0" smtClean="0">
                <a:solidFill>
                  <a:srgbClr val="00B050"/>
                </a:solidFill>
              </a:rPr>
              <a:t>7D</a:t>
            </a:r>
            <a:r>
              <a:rPr lang="en-US" altLang="zh-TW" sz="2800" dirty="0" smtClean="0">
                <a:solidFill>
                  <a:srgbClr val="A800A8"/>
                </a:solidFill>
              </a:rPr>
              <a:t>BB</a:t>
            </a:r>
            <a:r>
              <a:rPr lang="en-US" altLang="zh-TW" sz="2800" dirty="0" smtClean="0">
                <a:solidFill>
                  <a:srgbClr val="FF6600"/>
                </a:solidFill>
              </a:rPr>
              <a:t>5G</a:t>
            </a:r>
            <a:r>
              <a:rPr lang="en-US" altLang="zh-TW" sz="28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zh-TW" sz="2800" dirty="0" smtClean="0">
                <a:solidFill>
                  <a:srgbClr val="6C567A"/>
                </a:solidFill>
              </a:rPr>
              <a:t>4E</a:t>
            </a:r>
            <a:endParaRPr lang="en-US" altLang="zh-TW" sz="2800" dirty="0">
              <a:solidFill>
                <a:srgbClr val="6C567A"/>
              </a:solidFill>
            </a:endParaRPr>
          </a:p>
        </p:txBody>
      </p:sp>
      <p:sp>
        <p:nvSpPr>
          <p:cNvPr id="45" name="內容版面配置區 10"/>
          <p:cNvSpPr txBox="1">
            <a:spLocks/>
          </p:cNvSpPr>
          <p:nvPr/>
        </p:nvSpPr>
        <p:spPr bwMode="auto">
          <a:xfrm>
            <a:off x="6460810" y="1219627"/>
            <a:ext cx="6283640" cy="68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2" indent="0">
              <a:buFontTx/>
              <a:buNone/>
            </a:pPr>
            <a:r>
              <a:rPr lang="en-US" altLang="zh-TW" sz="2800" kern="0" dirty="0" smtClean="0">
                <a:solidFill>
                  <a:schemeClr val="accent2">
                    <a:lumMod val="75000"/>
                  </a:schemeClr>
                </a:solidFill>
              </a:rPr>
              <a:t>AAA</a:t>
            </a:r>
            <a:r>
              <a:rPr lang="en-US" altLang="zh-TW" sz="2800" kern="0" dirty="0" smtClean="0">
                <a:solidFill>
                  <a:srgbClr val="00B050"/>
                </a:solidFill>
              </a:rPr>
              <a:t>DDDDDDD</a:t>
            </a:r>
            <a:r>
              <a:rPr lang="en-US" altLang="zh-TW" sz="2800" kern="0" dirty="0" smtClean="0">
                <a:solidFill>
                  <a:srgbClr val="A800A8"/>
                </a:solidFill>
              </a:rPr>
              <a:t>BB</a:t>
            </a:r>
            <a:r>
              <a:rPr lang="en-US" altLang="zh-TW" sz="2800" kern="0" dirty="0" smtClean="0">
                <a:solidFill>
                  <a:srgbClr val="FF6600"/>
                </a:solidFill>
              </a:rPr>
              <a:t>GGGGG</a:t>
            </a:r>
            <a:r>
              <a:rPr lang="en-US" altLang="zh-TW" sz="2800" kern="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zh-TW" sz="2800" kern="0" dirty="0" smtClean="0">
                <a:solidFill>
                  <a:srgbClr val="6C567A"/>
                </a:solidFill>
              </a:rPr>
              <a:t>EEEE</a:t>
            </a:r>
          </a:p>
          <a:p>
            <a:pPr marL="0" indent="0">
              <a:buFont typeface="Times" panose="02020603060405020304" pitchFamily="18" charset="0"/>
              <a:buNone/>
            </a:pPr>
            <a:endParaRPr lang="zh-TW" altLang="en-US" sz="2800" kern="0" dirty="0"/>
          </a:p>
        </p:txBody>
      </p:sp>
      <p:cxnSp>
        <p:nvCxnSpPr>
          <p:cNvPr id="42" name="直線單箭頭接點 41"/>
          <p:cNvCxnSpPr>
            <a:stCxn id="20" idx="1"/>
          </p:cNvCxnSpPr>
          <p:nvPr/>
        </p:nvCxnSpPr>
        <p:spPr bwMode="auto">
          <a:xfrm flipH="1">
            <a:off x="9203341" y="5349837"/>
            <a:ext cx="657606" cy="122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8810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RleCodec</a:t>
            </a:r>
            <a:r>
              <a:rPr lang="en-US" altLang="zh-TW" dirty="0" smtClean="0"/>
              <a:t>::encode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949234"/>
            <a:ext cx="5420497" cy="5730240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RleCodec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::encode()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'\0';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c : 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code_str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(c!=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&gt;0) 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==1)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==2)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394130" y="1504950"/>
            <a:ext cx="5420497" cy="516254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++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}//end for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//for </a:t>
            </a:r>
            <a:r>
              <a:rPr lang="en-US" altLang="zh-TW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 repeated characters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&gt;0) 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==1)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==2)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code_str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ss.str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encoded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true;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1" name="矩形 40"/>
          <p:cNvSpPr/>
          <p:nvPr/>
        </p:nvSpPr>
        <p:spPr bwMode="auto">
          <a:xfrm>
            <a:off x="6083506" y="743197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582270" y="743196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081034" y="743195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579798" y="745148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B050"/>
                </a:solidFill>
              </a:rPr>
              <a:t>D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8078562" y="743195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B050"/>
                </a:solidFill>
              </a:rPr>
              <a:t>D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8577326" y="741217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B050"/>
                </a:solidFill>
              </a:rPr>
              <a:t>D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9076090" y="741217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B050"/>
                </a:solidFill>
              </a:rPr>
              <a:t>D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9574854" y="741217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B050"/>
                </a:solidFill>
              </a:rPr>
              <a:t>D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0073618" y="741217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B050"/>
                </a:solidFill>
              </a:rPr>
              <a:t>D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10572382" y="741216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B050"/>
                </a:solidFill>
              </a:rPr>
              <a:t>D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1071146" y="741215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A800A8"/>
                </a:solidFill>
              </a:rPr>
              <a:t>B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11569910" y="741215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A800A8"/>
                </a:solidFill>
              </a:rPr>
              <a:t>B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163023" y="266724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/>
              <a:t>0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636695" y="266724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/>
              <a:t>1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135459" y="266724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/>
              <a:t>2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634223" y="281249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/>
              <a:t>3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8138926" y="275807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/>
              <a:t>4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8631751" y="265735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/>
              <a:t>5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9139757" y="275807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/>
              <a:t>6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9677439" y="275807"/>
            <a:ext cx="378035" cy="4585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/>
              <a:t>7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10173567" y="262271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/>
              <a:t>8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0650577" y="255630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/>
              <a:t>9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1005477" y="264919"/>
            <a:ext cx="655142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/>
              <a:t>10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1552568" y="273235"/>
            <a:ext cx="569209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/>
              <a:t>11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1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佈景主題1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59627975-5199-4818-A0DC-CE1707C978CD}" vid="{3B2892ED-E817-4980-910B-B7A8EDE89E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1709</TotalTime>
  <Words>848</Words>
  <Application>Microsoft Office PowerPoint</Application>
  <PresentationFormat>寬螢幕</PresentationFormat>
  <Paragraphs>218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ヒラギノ角ゴ Pro W3</vt:lpstr>
      <vt:lpstr>新細明體</vt:lpstr>
      <vt:lpstr>Arial</vt:lpstr>
      <vt:lpstr>Calibri</vt:lpstr>
      <vt:lpstr>Times</vt:lpstr>
      <vt:lpstr>Times New Roman</vt:lpstr>
      <vt:lpstr>佈景主題1</vt:lpstr>
      <vt:lpstr>PowerPoint 簡報</vt:lpstr>
      <vt:lpstr>Run-length encoding</vt:lpstr>
      <vt:lpstr>Abstract Base Class - Codec</vt:lpstr>
      <vt:lpstr>Concrete Derived Class - DummyCodec</vt:lpstr>
      <vt:lpstr>Concrete Derived Class - RleCodec</vt:lpstr>
      <vt:lpstr>A Driver Program</vt:lpstr>
      <vt:lpstr>Some Notes</vt:lpstr>
      <vt:lpstr>RleCodec::decode()</vt:lpstr>
      <vt:lpstr>RleCodec::encode()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Leaf</dc:creator>
  <cp:lastModifiedBy>淯崴 楊</cp:lastModifiedBy>
  <cp:revision>196</cp:revision>
  <dcterms:created xsi:type="dcterms:W3CDTF">2015-12-02T10:09:37Z</dcterms:created>
  <dcterms:modified xsi:type="dcterms:W3CDTF">2022-05-02T14:44:46Z</dcterms:modified>
</cp:coreProperties>
</file>