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Maven Pro" pitchFamily="2" charset="77"/>
      <p:regular r:id="rId15"/>
      <p:bold r:id="rId16"/>
    </p:embeddedFont>
    <p:embeddedFont>
      <p:font typeface="Nunito" pitchFamily="2" charset="77"/>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4"/>
  </p:normalViewPr>
  <p:slideViewPr>
    <p:cSldViewPr snapToGrid="0">
      <p:cViewPr varScale="1">
        <p:scale>
          <a:sx n="148" d="100"/>
          <a:sy n="148" d="100"/>
        </p:scale>
        <p:origin x="60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847b6a195d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g2847b6a195d_1_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8476e67433_0_3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8476e67433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847b6a195d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g2847b6a195d_1_8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8476e67433_0_3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8476e67433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847b6a195d_1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g2847b6a195d_1_9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847b6a195d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g2847b6a195d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8476e67433_0_3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8476e67433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8476e67433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8476e67433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3"/>
        <p:cNvGrpSpPr/>
        <p:nvPr/>
      </p:nvGrpSpPr>
      <p:grpSpPr>
        <a:xfrm>
          <a:off x="0" y="0"/>
          <a:ext cx="0" cy="0"/>
          <a:chOff x="0" y="0"/>
          <a:chExt cx="0" cy="0"/>
        </a:xfrm>
      </p:grpSpPr>
      <p:sp>
        <p:nvSpPr>
          <p:cNvPr id="274" name="Google Shape;274;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5" name="Google Shape;275;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276" name="Google Shape;276;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7" name="Google Shape;277;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8" name="Google Shape;278;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ctrTitle"/>
          </p:nvPr>
        </p:nvSpPr>
        <p:spPr>
          <a:xfrm>
            <a:off x="824000" y="1613813"/>
            <a:ext cx="4255500" cy="18729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Calibri"/>
              <a:buNone/>
            </a:pPr>
            <a:r>
              <a:rPr lang="en"/>
              <a:t>Analyzing PC Games: Trends and Insights</a:t>
            </a:r>
            <a:endParaRPr/>
          </a:p>
        </p:txBody>
      </p:sp>
      <p:sp>
        <p:nvSpPr>
          <p:cNvPr id="284" name="Google Shape;284;p14"/>
          <p:cNvSpPr txBox="1">
            <a:spLocks noGrp="1"/>
          </p:cNvSpPr>
          <p:nvPr>
            <p:ph type="subTitle" idx="1"/>
          </p:nvPr>
        </p:nvSpPr>
        <p:spPr>
          <a:xfrm>
            <a:off x="824000" y="3596300"/>
            <a:ext cx="4255500" cy="695400"/>
          </a:xfrm>
          <a:prstGeom prst="rect">
            <a:avLst/>
          </a:prstGeom>
          <a:noFill/>
          <a:ln>
            <a:noFill/>
          </a:ln>
        </p:spPr>
        <p:txBody>
          <a:bodyPr spcFirstLastPara="1" wrap="square" lIns="68575" tIns="34275" rIns="68575" bIns="34275" anchor="t" anchorCtr="0">
            <a:normAutofit/>
          </a:bodyPr>
          <a:lstStyle/>
          <a:p>
            <a:pPr marL="0" lvl="0" indent="0" algn="ctr" rtl="0">
              <a:lnSpc>
                <a:spcPct val="90000"/>
              </a:lnSpc>
              <a:spcBef>
                <a:spcPts val="0"/>
              </a:spcBef>
              <a:spcAft>
                <a:spcPts val="0"/>
              </a:spcAft>
              <a:buClr>
                <a:schemeClr val="dk1"/>
              </a:buClr>
              <a:buSzPts val="1800"/>
              <a:buNone/>
            </a:pPr>
            <a:r>
              <a:rPr lang="en"/>
              <a:t>A Data Driven Exploration</a:t>
            </a:r>
            <a:endParaRPr/>
          </a:p>
          <a:p>
            <a:pPr marL="0" lvl="0" indent="0" algn="ctr" rtl="0">
              <a:lnSpc>
                <a:spcPct val="90000"/>
              </a:lnSpc>
              <a:spcBef>
                <a:spcPts val="800"/>
              </a:spcBef>
              <a:spcAft>
                <a:spcPts val="0"/>
              </a:spcAft>
              <a:buClr>
                <a:schemeClr val="dk1"/>
              </a:buClr>
              <a:buSzPts val="1800"/>
              <a:buNone/>
            </a:pPr>
            <a:r>
              <a:rPr lang="en"/>
              <a:t>By Terry Cleek and Avary Edwards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2C4C9"/>
        </a:solidFill>
        <a:effectLst/>
      </p:bgPr>
    </p:bg>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Abstract</a:t>
            </a:r>
            <a:endParaRPr/>
          </a:p>
        </p:txBody>
      </p:sp>
      <p:sp>
        <p:nvSpPr>
          <p:cNvPr id="290" name="Google Shape;290;p15"/>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a:bodyPr>
          <a:lstStyle/>
          <a:p>
            <a:pPr marL="457200" lvl="0" indent="-311150" algn="l" rtl="0">
              <a:lnSpc>
                <a:spcPct val="115000"/>
              </a:lnSpc>
              <a:spcBef>
                <a:spcPts val="0"/>
              </a:spcBef>
              <a:spcAft>
                <a:spcPts val="0"/>
              </a:spcAft>
              <a:buClr>
                <a:srgbClr val="000000"/>
              </a:buClr>
              <a:buSzPts val="1300"/>
              <a:buFont typeface="Nunito"/>
              <a:buChar char="●"/>
            </a:pPr>
            <a:r>
              <a:rPr lang="en" sz="1300">
                <a:latin typeface="Nunito"/>
                <a:ea typeface="Nunito"/>
                <a:cs typeface="Nunito"/>
                <a:sym typeface="Nunito"/>
              </a:rPr>
              <a:t>The video game industry is a huge market that is constantly growing and innovating, and knowing what genres and types of games are popular right now can be pivotal for a video game developer to make a game that’ll sell well, or find an untapped market that isn’t overly saturated. </a:t>
            </a:r>
            <a:endParaRPr sz="1300">
              <a:latin typeface="Nunito"/>
              <a:ea typeface="Nunito"/>
              <a:cs typeface="Nunito"/>
              <a:sym typeface="Nunito"/>
            </a:endParaRPr>
          </a:p>
          <a:p>
            <a:pPr marL="457200" lvl="0" indent="-311150" algn="l" rtl="0">
              <a:lnSpc>
                <a:spcPct val="115000"/>
              </a:lnSpc>
              <a:spcBef>
                <a:spcPts val="0"/>
              </a:spcBef>
              <a:spcAft>
                <a:spcPts val="0"/>
              </a:spcAft>
              <a:buClr>
                <a:srgbClr val="000000"/>
              </a:buClr>
              <a:buSzPts val="1300"/>
              <a:buFont typeface="Nunito"/>
              <a:buChar char="●"/>
            </a:pPr>
            <a:r>
              <a:rPr lang="en" sz="1300">
                <a:latin typeface="Nunito"/>
                <a:ea typeface="Nunito"/>
                <a:cs typeface="Nunito"/>
                <a:sym typeface="Nunito"/>
              </a:rPr>
              <a:t>The cost of games can be a barrier to entry as well, and knowing what price point of game is best for that genre or market is important to make sure that it is profitable while not being so expensive that people avoid it. </a:t>
            </a:r>
            <a:endParaRPr sz="1300">
              <a:latin typeface="Nunito"/>
              <a:ea typeface="Nunito"/>
              <a:cs typeface="Nunito"/>
              <a:sym typeface="Nunito"/>
            </a:endParaRPr>
          </a:p>
          <a:p>
            <a:pPr marL="457200" lvl="0" indent="-317500" algn="l" rtl="0">
              <a:lnSpc>
                <a:spcPct val="115000"/>
              </a:lnSpc>
              <a:spcBef>
                <a:spcPts val="0"/>
              </a:spcBef>
              <a:spcAft>
                <a:spcPts val="0"/>
              </a:spcAft>
              <a:buClr>
                <a:srgbClr val="000000"/>
              </a:buClr>
              <a:buSzPts val="1400"/>
              <a:buChar char="●"/>
            </a:pPr>
            <a:r>
              <a:rPr lang="en"/>
              <a:t>We wanted to look at steam video game data to try and get some insights on prevalent genres and trends in the video game industry</a:t>
            </a:r>
            <a:endParaRPr/>
          </a:p>
          <a:p>
            <a:pPr marL="0" lvl="0" indent="0" algn="l" rtl="0">
              <a:lnSpc>
                <a:spcPct val="115000"/>
              </a:lnSpc>
              <a:spcBef>
                <a:spcPts val="1200"/>
              </a:spcBef>
              <a:spcAft>
                <a:spcPts val="1200"/>
              </a:spcAft>
              <a:buClr>
                <a:schemeClr val="dk1"/>
              </a:buClr>
              <a:buSzPts val="1100"/>
              <a:buFont typeface="Arial"/>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628650" y="0"/>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Gathered Data and Stored in Database</a:t>
            </a:r>
            <a:endParaRPr/>
          </a:p>
        </p:txBody>
      </p:sp>
      <p:pic>
        <p:nvPicPr>
          <p:cNvPr id="296" name="Google Shape;296;p16" descr="Selenium&quot; Icon - Download for free – Iconduck"/>
          <p:cNvPicPr preferRelativeResize="0"/>
          <p:nvPr/>
        </p:nvPicPr>
        <p:blipFill rotWithShape="1">
          <a:blip r:embed="rId3">
            <a:alphaModFix/>
          </a:blip>
          <a:srcRect/>
          <a:stretch/>
        </p:blipFill>
        <p:spPr>
          <a:xfrm>
            <a:off x="121035" y="2359487"/>
            <a:ext cx="1752600" cy="1704975"/>
          </a:xfrm>
          <a:prstGeom prst="rect">
            <a:avLst/>
          </a:prstGeom>
          <a:noFill/>
          <a:ln>
            <a:noFill/>
          </a:ln>
        </p:spPr>
      </p:pic>
      <p:sp>
        <p:nvSpPr>
          <p:cNvPr id="297" name="Google Shape;297;p16"/>
          <p:cNvSpPr txBox="1"/>
          <p:nvPr/>
        </p:nvSpPr>
        <p:spPr>
          <a:xfrm>
            <a:off x="153041" y="4461243"/>
            <a:ext cx="1605988" cy="484748"/>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b="0" i="0" u="none" strike="noStrike" cap="none">
                <a:solidFill>
                  <a:schemeClr val="dk1"/>
                </a:solidFill>
                <a:latin typeface="Calibri"/>
                <a:ea typeface="Calibri"/>
                <a:cs typeface="Calibri"/>
                <a:sym typeface="Calibri"/>
              </a:rPr>
              <a:t>Web Scrapping</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SteamDB</a:t>
            </a:r>
            <a:endParaRPr sz="1400">
              <a:solidFill>
                <a:schemeClr val="dk1"/>
              </a:solidFill>
              <a:latin typeface="Calibri"/>
              <a:ea typeface="Calibri"/>
              <a:cs typeface="Calibri"/>
              <a:sym typeface="Calibri"/>
            </a:endParaRPr>
          </a:p>
        </p:txBody>
      </p:sp>
      <p:pic>
        <p:nvPicPr>
          <p:cNvPr id="298" name="Google Shape;298;p16" descr="SteamDB"/>
          <p:cNvPicPr preferRelativeResize="0"/>
          <p:nvPr/>
        </p:nvPicPr>
        <p:blipFill rotWithShape="1">
          <a:blip r:embed="rId4">
            <a:alphaModFix/>
          </a:blip>
          <a:srcRect/>
          <a:stretch/>
        </p:blipFill>
        <p:spPr>
          <a:xfrm>
            <a:off x="1747626" y="3388339"/>
            <a:ext cx="1557653" cy="1557653"/>
          </a:xfrm>
          <a:prstGeom prst="rect">
            <a:avLst/>
          </a:prstGeom>
          <a:noFill/>
          <a:ln>
            <a:noFill/>
          </a:ln>
        </p:spPr>
      </p:pic>
      <p:pic>
        <p:nvPicPr>
          <p:cNvPr id="299" name="Google Shape;299;p16" descr="Api Logo Images – Browse 3,757 Stock Photos, Vectors, and Video | Adobe  Stock"/>
          <p:cNvPicPr preferRelativeResize="0"/>
          <p:nvPr/>
        </p:nvPicPr>
        <p:blipFill rotWithShape="1">
          <a:blip r:embed="rId5">
            <a:alphaModFix/>
          </a:blip>
          <a:srcRect/>
          <a:stretch/>
        </p:blipFill>
        <p:spPr>
          <a:xfrm>
            <a:off x="4812977" y="3128571"/>
            <a:ext cx="1714500" cy="1714500"/>
          </a:xfrm>
          <a:prstGeom prst="rect">
            <a:avLst/>
          </a:prstGeom>
          <a:noFill/>
          <a:ln>
            <a:noFill/>
          </a:ln>
        </p:spPr>
      </p:pic>
      <p:sp>
        <p:nvSpPr>
          <p:cNvPr id="300" name="Google Shape;300;p16"/>
          <p:cNvSpPr txBox="1"/>
          <p:nvPr/>
        </p:nvSpPr>
        <p:spPr>
          <a:xfrm>
            <a:off x="5031048" y="4807492"/>
            <a:ext cx="1809268"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a:solidFill>
                  <a:schemeClr val="dk1"/>
                </a:solidFill>
                <a:latin typeface="Calibri"/>
                <a:ea typeface="Calibri"/>
                <a:cs typeface="Calibri"/>
                <a:sym typeface="Calibri"/>
              </a:rPr>
              <a:t>SteamAPI &amp; IGDB API </a:t>
            </a:r>
            <a:endParaRPr sz="1100"/>
          </a:p>
        </p:txBody>
      </p:sp>
      <p:pic>
        <p:nvPicPr>
          <p:cNvPr id="301" name="Google Shape;301;p16" descr="Download CSV icon PNG and SVG Vector Free Download"/>
          <p:cNvPicPr preferRelativeResize="0"/>
          <p:nvPr/>
        </p:nvPicPr>
        <p:blipFill rotWithShape="1">
          <a:blip r:embed="rId6">
            <a:alphaModFix/>
          </a:blip>
          <a:srcRect/>
          <a:stretch/>
        </p:blipFill>
        <p:spPr>
          <a:xfrm>
            <a:off x="7225556" y="2349962"/>
            <a:ext cx="1533525" cy="1714500"/>
          </a:xfrm>
          <a:prstGeom prst="rect">
            <a:avLst/>
          </a:prstGeom>
          <a:noFill/>
          <a:ln>
            <a:noFill/>
          </a:ln>
        </p:spPr>
      </p:pic>
      <p:sp>
        <p:nvSpPr>
          <p:cNvPr id="302" name="Google Shape;302;p16"/>
          <p:cNvSpPr txBox="1"/>
          <p:nvPr/>
        </p:nvSpPr>
        <p:spPr>
          <a:xfrm>
            <a:off x="7153154" y="4064462"/>
            <a:ext cx="1837804"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a:solidFill>
                  <a:schemeClr val="dk1"/>
                </a:solidFill>
                <a:latin typeface="Calibri"/>
                <a:ea typeface="Calibri"/>
                <a:cs typeface="Calibri"/>
                <a:sym typeface="Calibri"/>
              </a:rPr>
              <a:t>Downloaded CSV files</a:t>
            </a:r>
            <a:endParaRPr sz="1100"/>
          </a:p>
        </p:txBody>
      </p:sp>
      <p:pic>
        <p:nvPicPr>
          <p:cNvPr id="303" name="Google Shape;303;p16" descr="SQLite Database Manager - Apps on Google Play"/>
          <p:cNvPicPr preferRelativeResize="0"/>
          <p:nvPr/>
        </p:nvPicPr>
        <p:blipFill rotWithShape="1">
          <a:blip r:embed="rId7">
            <a:alphaModFix/>
          </a:blip>
          <a:srcRect/>
          <a:stretch/>
        </p:blipFill>
        <p:spPr>
          <a:xfrm>
            <a:off x="3305278" y="635462"/>
            <a:ext cx="1714500" cy="1714500"/>
          </a:xfrm>
          <a:prstGeom prst="rect">
            <a:avLst/>
          </a:prstGeom>
          <a:noFill/>
          <a:ln>
            <a:noFill/>
          </a:ln>
        </p:spPr>
      </p:pic>
      <p:pic>
        <p:nvPicPr>
          <p:cNvPr id="304" name="Google Shape;304;p16" descr="Accessory, cable, connect, transfer, usb icon - Download on Iconfinder"/>
          <p:cNvPicPr preferRelativeResize="0"/>
          <p:nvPr/>
        </p:nvPicPr>
        <p:blipFill rotWithShape="1">
          <a:blip r:embed="rId8">
            <a:alphaModFix/>
          </a:blip>
          <a:srcRect/>
          <a:stretch/>
        </p:blipFill>
        <p:spPr>
          <a:xfrm>
            <a:off x="1906921" y="1831693"/>
            <a:ext cx="1375519" cy="1375519"/>
          </a:xfrm>
          <a:prstGeom prst="rect">
            <a:avLst/>
          </a:prstGeom>
          <a:noFill/>
          <a:ln>
            <a:noFill/>
          </a:ln>
        </p:spPr>
      </p:pic>
      <p:pic>
        <p:nvPicPr>
          <p:cNvPr id="305" name="Google Shape;305;p16" descr="Accessory, cable, connect, transfer, usb icon - Download on Iconfinder"/>
          <p:cNvPicPr preferRelativeResize="0"/>
          <p:nvPr/>
        </p:nvPicPr>
        <p:blipFill rotWithShape="1">
          <a:blip r:embed="rId8">
            <a:alphaModFix/>
          </a:blip>
          <a:srcRect/>
          <a:stretch/>
        </p:blipFill>
        <p:spPr>
          <a:xfrm rot="4449908">
            <a:off x="5324140" y="1334006"/>
            <a:ext cx="1714500" cy="1714500"/>
          </a:xfrm>
          <a:prstGeom prst="rect">
            <a:avLst/>
          </a:prstGeom>
          <a:noFill/>
          <a:ln>
            <a:noFill/>
          </a:ln>
        </p:spPr>
      </p:pic>
      <p:pic>
        <p:nvPicPr>
          <p:cNvPr id="306" name="Google Shape;306;p16" descr="Accessory, cable, connect, transfer, usb icon - Download on Iconfinder"/>
          <p:cNvPicPr preferRelativeResize="0"/>
          <p:nvPr/>
        </p:nvPicPr>
        <p:blipFill rotWithShape="1">
          <a:blip r:embed="rId8">
            <a:alphaModFix/>
          </a:blip>
          <a:srcRect/>
          <a:stretch/>
        </p:blipFill>
        <p:spPr>
          <a:xfrm rot="-3951268">
            <a:off x="3994550" y="2422606"/>
            <a:ext cx="1282210" cy="1282210"/>
          </a:xfrm>
          <a:prstGeom prst="rect">
            <a:avLst/>
          </a:prstGeom>
          <a:noFill/>
          <a:ln>
            <a:noFill/>
          </a:ln>
        </p:spPr>
      </p:pic>
      <p:sp>
        <p:nvSpPr>
          <p:cNvPr id="307" name="Google Shape;307;p16"/>
          <p:cNvSpPr txBox="1"/>
          <p:nvPr/>
        </p:nvSpPr>
        <p:spPr>
          <a:xfrm>
            <a:off x="5208608" y="911507"/>
            <a:ext cx="1232704"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a:solidFill>
                  <a:schemeClr val="dk1"/>
                </a:solidFill>
                <a:latin typeface="Calibri"/>
                <a:ea typeface="Calibri"/>
                <a:cs typeface="Calibri"/>
                <a:sym typeface="Calibri"/>
              </a:rPr>
              <a:t>SQLite3</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2C4C9"/>
        </a:solidFill>
        <a:effectLst/>
      </p:bgPr>
    </p:bg>
    <p:spTree>
      <p:nvGrpSpPr>
        <p:cNvPr id="1" name="Shape 311"/>
        <p:cNvGrpSpPr/>
        <p:nvPr/>
      </p:nvGrpSpPr>
      <p:grpSpPr>
        <a:xfrm>
          <a:off x="0" y="0"/>
          <a:ext cx="0" cy="0"/>
          <a:chOff x="0" y="0"/>
          <a:chExt cx="0" cy="0"/>
        </a:xfrm>
      </p:grpSpPr>
      <p:sp>
        <p:nvSpPr>
          <p:cNvPr id="312" name="Google Shape;312;p17"/>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Data</a:t>
            </a:r>
            <a:endParaRPr/>
          </a:p>
        </p:txBody>
      </p:sp>
      <p:sp>
        <p:nvSpPr>
          <p:cNvPr id="313" name="Google Shape;313;p17"/>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a:bodyPr>
          <a:lstStyle/>
          <a:p>
            <a:pPr marL="457200" lvl="0" indent="-311150" algn="l" rtl="0">
              <a:lnSpc>
                <a:spcPct val="115000"/>
              </a:lnSpc>
              <a:spcBef>
                <a:spcPts val="0"/>
              </a:spcBef>
              <a:spcAft>
                <a:spcPts val="0"/>
              </a:spcAft>
              <a:buClr>
                <a:srgbClr val="000000"/>
              </a:buClr>
              <a:buSzPts val="1300"/>
              <a:buFont typeface="Nunito"/>
              <a:buChar char="●"/>
            </a:pPr>
            <a:r>
              <a:rPr lang="en" sz="1300">
                <a:latin typeface="Nunito"/>
                <a:ea typeface="Nunito"/>
                <a:cs typeface="Nunito"/>
                <a:sym typeface="Nunito"/>
              </a:rPr>
              <a:t>For this project we sourced a dataset from kaggle that has a large list of steam games and their descriptions, and then we used webscraping to get another dataset that has counts for the top 200 games and their peak users for the day, users at that point in time, and the all time peak for that game.</a:t>
            </a:r>
            <a:endParaRPr sz="1300">
              <a:latin typeface="Nunito"/>
              <a:ea typeface="Nunito"/>
              <a:cs typeface="Nunito"/>
              <a:sym typeface="Nunito"/>
            </a:endParaRPr>
          </a:p>
          <a:p>
            <a:pPr marL="457200" lvl="0" indent="-311150" algn="l" rtl="0">
              <a:lnSpc>
                <a:spcPct val="115000"/>
              </a:lnSpc>
              <a:spcBef>
                <a:spcPts val="0"/>
              </a:spcBef>
              <a:spcAft>
                <a:spcPts val="0"/>
              </a:spcAft>
              <a:buClr>
                <a:srgbClr val="000000"/>
              </a:buClr>
              <a:buSzPts val="1300"/>
              <a:buFont typeface="Nunito"/>
              <a:buChar char="●"/>
            </a:pPr>
            <a:r>
              <a:rPr lang="en" sz="1300">
                <a:latin typeface="Nunito"/>
                <a:ea typeface="Nunito"/>
                <a:cs typeface="Nunito"/>
                <a:sym typeface="Nunito"/>
              </a:rPr>
              <a:t>We tried to get data from an API that has a lot of game data, but it was difficult to work with and had unclear documentation, so we pivoted and ended up webscraping information instead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8"/>
          <p:cNvSpPr txBox="1">
            <a:spLocks noGrp="1"/>
          </p:cNvSpPr>
          <p:nvPr>
            <p:ph type="title"/>
          </p:nvPr>
        </p:nvSpPr>
        <p:spPr>
          <a:xfrm>
            <a:off x="208343" y="273844"/>
            <a:ext cx="8620246"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Used Python Flask to access the SQLite3 Database</a:t>
            </a:r>
            <a:endParaRPr/>
          </a:p>
        </p:txBody>
      </p:sp>
      <p:pic>
        <p:nvPicPr>
          <p:cNvPr id="319" name="Google Shape;319;p18" descr="sqlite3 python flask tutorial | create web app - YouTube"/>
          <p:cNvPicPr preferRelativeResize="0"/>
          <p:nvPr/>
        </p:nvPicPr>
        <p:blipFill rotWithShape="1">
          <a:blip r:embed="rId3">
            <a:alphaModFix/>
          </a:blip>
          <a:srcRect/>
          <a:stretch/>
        </p:blipFill>
        <p:spPr>
          <a:xfrm>
            <a:off x="824695" y="1418366"/>
            <a:ext cx="7092388" cy="32082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9"/>
          <p:cNvSpPr txBox="1">
            <a:spLocks noGrp="1"/>
          </p:cNvSpPr>
          <p:nvPr>
            <p:ph type="title"/>
          </p:nvPr>
        </p:nvSpPr>
        <p:spPr>
          <a:xfrm>
            <a:off x="1260668" y="307901"/>
            <a:ext cx="7030500" cy="999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dirty="0"/>
              <a:t>Use </a:t>
            </a:r>
            <a:r>
              <a:rPr lang="en" dirty="0" err="1"/>
              <a:t>Chart.Js</a:t>
            </a:r>
            <a:r>
              <a:rPr lang="en" dirty="0"/>
              <a:t> for Data Visualization</a:t>
            </a:r>
            <a:endParaRPr dirty="0"/>
          </a:p>
        </p:txBody>
      </p:sp>
      <p:pic>
        <p:nvPicPr>
          <p:cNvPr id="325" name="Google Shape;325;p19" descr="Draw Charts in HTML Using Chart js"/>
          <p:cNvPicPr preferRelativeResize="0"/>
          <p:nvPr/>
        </p:nvPicPr>
        <p:blipFill rotWithShape="1">
          <a:blip r:embed="rId3">
            <a:alphaModFix/>
          </a:blip>
          <a:srcRect/>
          <a:stretch/>
        </p:blipFill>
        <p:spPr>
          <a:xfrm>
            <a:off x="550702" y="1137801"/>
            <a:ext cx="4708201" cy="1669045"/>
          </a:xfrm>
          <a:prstGeom prst="rect">
            <a:avLst/>
          </a:prstGeom>
          <a:noFill/>
          <a:ln>
            <a:noFill/>
          </a:ln>
        </p:spPr>
      </p:pic>
      <p:pic>
        <p:nvPicPr>
          <p:cNvPr id="326" name="Google Shape;326;p19" descr="FEATURE] Ability to add label text to individual bubble chart points ·  Issue #3727 · chartjs/Chart.js · GitHub"/>
          <p:cNvPicPr preferRelativeResize="0"/>
          <p:nvPr/>
        </p:nvPicPr>
        <p:blipFill rotWithShape="1">
          <a:blip r:embed="rId4">
            <a:alphaModFix/>
          </a:blip>
          <a:srcRect/>
          <a:stretch/>
        </p:blipFill>
        <p:spPr>
          <a:xfrm>
            <a:off x="378227" y="3102558"/>
            <a:ext cx="2762250" cy="1657350"/>
          </a:xfrm>
          <a:prstGeom prst="rect">
            <a:avLst/>
          </a:prstGeom>
          <a:noFill/>
          <a:ln>
            <a:noFill/>
          </a:ln>
        </p:spPr>
      </p:pic>
      <p:pic>
        <p:nvPicPr>
          <p:cNvPr id="327" name="Google Shape;327;p19" descr="Using Chart.js to Display Poll Data in a Cool Way | by Jason Melton |  JavaScript in Plain English"/>
          <p:cNvPicPr preferRelativeResize="0"/>
          <p:nvPr/>
        </p:nvPicPr>
        <p:blipFill rotWithShape="1">
          <a:blip r:embed="rId5">
            <a:alphaModFix/>
          </a:blip>
          <a:srcRect/>
          <a:stretch/>
        </p:blipFill>
        <p:spPr>
          <a:xfrm>
            <a:off x="3566690" y="3027759"/>
            <a:ext cx="2705100" cy="1695450"/>
          </a:xfrm>
          <a:prstGeom prst="rect">
            <a:avLst/>
          </a:prstGeom>
          <a:noFill/>
          <a:ln>
            <a:noFill/>
          </a:ln>
        </p:spPr>
      </p:pic>
      <p:pic>
        <p:nvPicPr>
          <p:cNvPr id="328" name="Google Shape;328;p19" descr="Radar, Polar and Spider Charts for JavaScript"/>
          <p:cNvPicPr preferRelativeResize="0"/>
          <p:nvPr/>
        </p:nvPicPr>
        <p:blipFill rotWithShape="1">
          <a:blip r:embed="rId6">
            <a:alphaModFix/>
          </a:blip>
          <a:srcRect/>
          <a:stretch/>
        </p:blipFill>
        <p:spPr>
          <a:xfrm>
            <a:off x="5707223" y="1307201"/>
            <a:ext cx="2886075" cy="159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2C4C9"/>
        </a:solidFill>
        <a:effectLst/>
      </p:bgPr>
    </p:bg>
    <p:spTree>
      <p:nvGrpSpPr>
        <p:cNvPr id="1" name="Shape 332"/>
        <p:cNvGrpSpPr/>
        <p:nvPr/>
      </p:nvGrpSpPr>
      <p:grpSpPr>
        <a:xfrm>
          <a:off x="0" y="0"/>
          <a:ext cx="0" cy="0"/>
          <a:chOff x="0" y="0"/>
          <a:chExt cx="0" cy="0"/>
        </a:xfrm>
      </p:grpSpPr>
      <p:sp>
        <p:nvSpPr>
          <p:cNvPr id="333" name="Google Shape;333;p20"/>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Issues</a:t>
            </a:r>
            <a:endParaRPr/>
          </a:p>
        </p:txBody>
      </p:sp>
      <p:sp>
        <p:nvSpPr>
          <p:cNvPr id="334" name="Google Shape;334;p20"/>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a:bodyPr>
          <a:lstStyle/>
          <a:p>
            <a:pPr marL="457200" lvl="0" indent="-311150" algn="l" rtl="0">
              <a:lnSpc>
                <a:spcPct val="115000"/>
              </a:lnSpc>
              <a:spcBef>
                <a:spcPts val="0"/>
              </a:spcBef>
              <a:spcAft>
                <a:spcPts val="0"/>
              </a:spcAft>
              <a:buClr>
                <a:srgbClr val="000000"/>
              </a:buClr>
              <a:buSzPts val="1300"/>
              <a:buFont typeface="Nunito"/>
              <a:buChar char="●"/>
            </a:pPr>
            <a:r>
              <a:rPr lang="en" sz="1300">
                <a:latin typeface="Nunito"/>
                <a:ea typeface="Nunito"/>
                <a:cs typeface="Nunito"/>
                <a:sym typeface="Nunito"/>
              </a:rPr>
              <a:t>We found issues with getting data, as well as with getting the flask api to work with our dashboard. Initially we wanted to look at historical console data, but that data isn’t either available publicly, the data that is available isn’t complete, or it was behind a hefty paywall</a:t>
            </a:r>
            <a:endParaRPr sz="1300">
              <a:latin typeface="Nunito"/>
              <a:ea typeface="Nunito"/>
              <a:cs typeface="Nunito"/>
              <a:sym typeface="Nunito"/>
            </a:endParaRPr>
          </a:p>
          <a:p>
            <a:pPr marL="457200" lvl="0" indent="-311150" algn="l" rtl="0">
              <a:lnSpc>
                <a:spcPct val="115000"/>
              </a:lnSpc>
              <a:spcBef>
                <a:spcPts val="0"/>
              </a:spcBef>
              <a:spcAft>
                <a:spcPts val="0"/>
              </a:spcAft>
              <a:buClr>
                <a:srgbClr val="000000"/>
              </a:buClr>
              <a:buSzPts val="1300"/>
              <a:buFont typeface="Nunito"/>
              <a:buChar char="●"/>
            </a:pPr>
            <a:r>
              <a:rPr lang="en" sz="1300">
                <a:latin typeface="Nunito"/>
                <a:ea typeface="Nunito"/>
                <a:cs typeface="Nunito"/>
                <a:sym typeface="Nunito"/>
              </a:rPr>
              <a:t>When merging the webscraped data with the dataset that had the info on all the steam games, most of the webscraped games were not present in the dataset since they are newer games, and the steam games dataset was a couple years old. Also there were some differences in how the names were recorded, but since the steam games dataset was 40,000+ different games, it was nearly impossible to fix everything individually, and some games info had to be entered manually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2C4C9"/>
        </a:solidFill>
        <a:effectLst/>
      </p:bgPr>
    </p:bg>
    <p:spTree>
      <p:nvGrpSpPr>
        <p:cNvPr id="1" name="Shape 338"/>
        <p:cNvGrpSpPr/>
        <p:nvPr/>
      </p:nvGrpSpPr>
      <p:grpSpPr>
        <a:xfrm>
          <a:off x="0" y="0"/>
          <a:ext cx="0" cy="0"/>
          <a:chOff x="0" y="0"/>
          <a:chExt cx="0" cy="0"/>
        </a:xfrm>
      </p:grpSpPr>
      <p:sp>
        <p:nvSpPr>
          <p:cNvPr id="339" name="Google Shape;339;p21"/>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What we would do with more time</a:t>
            </a:r>
            <a:endParaRPr/>
          </a:p>
        </p:txBody>
      </p:sp>
      <p:sp>
        <p:nvSpPr>
          <p:cNvPr id="340" name="Google Shape;340;p21"/>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a:bodyPr>
          <a:lstStyle/>
          <a:p>
            <a:pPr marL="457200" lvl="0" indent="-317500" algn="l" rtl="0">
              <a:lnSpc>
                <a:spcPct val="100000"/>
              </a:lnSpc>
              <a:spcBef>
                <a:spcPts val="0"/>
              </a:spcBef>
              <a:spcAft>
                <a:spcPts val="0"/>
              </a:spcAft>
              <a:buClr>
                <a:srgbClr val="000000"/>
              </a:buClr>
              <a:buSzPts val="1400"/>
              <a:buChar char="●"/>
            </a:pPr>
            <a:r>
              <a:rPr lang="en"/>
              <a:t>Given more time we would work on fixing issues present in the dashboard, and then also add some more interactive portions to look at other metrics</a:t>
            </a:r>
            <a:endParaRPr/>
          </a:p>
          <a:p>
            <a:pPr marL="457200" lvl="0" indent="-317500" algn="l" rtl="0">
              <a:lnSpc>
                <a:spcPct val="100000"/>
              </a:lnSpc>
              <a:spcBef>
                <a:spcPts val="0"/>
              </a:spcBef>
              <a:spcAft>
                <a:spcPts val="0"/>
              </a:spcAft>
              <a:buClr>
                <a:srgbClr val="000000"/>
              </a:buClr>
              <a:buSzPts val="1400"/>
              <a:buChar char="●"/>
            </a:pPr>
            <a:r>
              <a:rPr lang="en"/>
              <a:t>It would be nice too to look at metrics for developers/publishers, but the dataset we have would be incredibly difficult to clean the developer portion, so we could either get the IGDB api to work, or potentially find a different dataset</a:t>
            </a: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497</Words>
  <Application>Microsoft Macintosh PowerPoint</Application>
  <PresentationFormat>On-screen Show (16:9)</PresentationFormat>
  <Paragraphs>24</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Nunito</vt:lpstr>
      <vt:lpstr>Arial</vt:lpstr>
      <vt:lpstr>Calibri</vt:lpstr>
      <vt:lpstr>Maven Pro</vt:lpstr>
      <vt:lpstr>Momentum</vt:lpstr>
      <vt:lpstr>Analyzing PC Games: Trends and Insights</vt:lpstr>
      <vt:lpstr>Abstract</vt:lpstr>
      <vt:lpstr>Gathered Data and Stored in Database</vt:lpstr>
      <vt:lpstr>Data</vt:lpstr>
      <vt:lpstr>Used Python Flask to access the SQLite3 Database</vt:lpstr>
      <vt:lpstr>Use Chart.Js for Data Visualization</vt:lpstr>
      <vt:lpstr>Issues</vt:lpstr>
      <vt:lpstr>What we would do with more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PC Games: Trends and Insights</dc:title>
  <cp:lastModifiedBy>Microsoft Office User</cp:lastModifiedBy>
  <cp:revision>1</cp:revision>
  <dcterms:modified xsi:type="dcterms:W3CDTF">2023-09-27T03:09:30Z</dcterms:modified>
</cp:coreProperties>
</file>