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2" r:id="rId3"/>
    <p:sldId id="261" r:id="rId4"/>
    <p:sldId id="276" r:id="rId5"/>
    <p:sldId id="277" r:id="rId6"/>
    <p:sldId id="278" r:id="rId7"/>
    <p:sldId id="279" r:id="rId8"/>
    <p:sldId id="271" r:id="rId9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90"/>
  </p:normalViewPr>
  <p:slideViewPr>
    <p:cSldViewPr snapToObjects="1" showGuides="1">
      <p:cViewPr varScale="1">
        <p:scale>
          <a:sx n="74" d="100"/>
          <a:sy n="74" d="100"/>
        </p:scale>
        <p:origin x="528" y="96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4/3/2017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 smtClean="0">
                <a:solidFill>
                  <a:schemeClr val="bg1"/>
                </a:solidFill>
              </a:rPr>
              <a:t>DXC Proprietary and Confidential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3, 2017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April 3, 2017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 smtClean="0"/>
              <a:t>DXC Proprietary and Confidential</a:t>
            </a:r>
            <a:endParaRPr lang="en-US" sz="11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April 3, 2017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solidFill>
                  <a:schemeClr val="bg1"/>
                </a:solidFill>
              </a:rPr>
              <a:t>DXC Proprietary and Confidential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April 3, 2017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solidFill>
                  <a:schemeClr val="bg1"/>
                </a:solidFill>
              </a:rPr>
              <a:t>DXC Proprietary and Confidential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3, 2017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DXC Proprietary and Confidential</a:t>
            </a:r>
            <a:endParaRPr lang="en-US" sz="1100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April 3, 2017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solidFill>
                  <a:schemeClr val="bg1"/>
                </a:solidFill>
              </a:rPr>
              <a:t>DXC Proprietary and Confidential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 smtClean="0">
                <a:solidFill>
                  <a:schemeClr val="bg1"/>
                </a:solidFill>
              </a:rPr>
              <a:t>DXC Proprietary and Confidential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DXC Proprietary and Confidential</a:t>
            </a:r>
            <a:endParaRPr lang="en-US" sz="1100" dirty="0"/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3, 2017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solidFill>
                  <a:schemeClr val="bg1"/>
                </a:solidFill>
              </a:rPr>
              <a:t>DXC Proprietary and Confidential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April 3, 2017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DXC Proprietary and Confidential</a:t>
            </a:r>
            <a:endParaRPr lang="en-US" sz="1100" dirty="0"/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3, 2017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39763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8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 smtClean="0">
                <a:solidFill>
                  <a:schemeClr val="bg1"/>
                </a:solidFill>
              </a:rPr>
              <a:t>DXC Proprietary and Confidential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April 3, 2017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 smtClean="0">
                <a:solidFill>
                  <a:schemeClr val="tx1"/>
                </a:solidFill>
              </a:rPr>
              <a:t>DXC Proprietary and Confidential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3, 2017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3, 2017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DXC Proprietary and Confidential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4" r:id="rId3"/>
    <p:sldLayoutId id="2147483657" r:id="rId4"/>
    <p:sldLayoutId id="2147483658" r:id="rId5"/>
    <p:sldLayoutId id="2147483665" r:id="rId6"/>
    <p:sldLayoutId id="2147483659" r:id="rId7"/>
    <p:sldLayoutId id="2147483650" r:id="rId8"/>
    <p:sldLayoutId id="2147483666" r:id="rId9"/>
    <p:sldLayoutId id="2147483667" r:id="rId10"/>
    <p:sldLayoutId id="2147483652" r:id="rId11"/>
    <p:sldLayoutId id="2147483660" r:id="rId12"/>
    <p:sldLayoutId id="2147483662" r:id="rId13"/>
    <p:sldLayoutId id="2147483663" r:id="rId14"/>
    <p:sldLayoutId id="2147483651" r:id="rId15"/>
    <p:sldLayoutId id="2147483668" r:id="rId16"/>
    <p:sldLayoutId id="2147483669" r:id="rId17"/>
    <p:sldLayoutId id="2147483655" r:id="rId18"/>
    <p:sldLayoutId id="2147483661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Web Based Quoting and Pricing tool</a:t>
            </a:r>
            <a:br>
              <a:rPr lang="en-US" dirty="0"/>
            </a:br>
            <a:r>
              <a:rPr lang="en-US" dirty="0"/>
              <a:t>for HPE CS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1 March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85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20"/>
          <p:cNvSpPr>
            <a:spLocks noGrp="1"/>
          </p:cNvSpPr>
          <p:nvPr>
            <p:ph type="subTitle" idx="1"/>
          </p:nvPr>
        </p:nvSpPr>
        <p:spPr>
          <a:xfrm>
            <a:off x="1554560" y="1450504"/>
            <a:ext cx="8542785" cy="5616624"/>
          </a:xfrm>
        </p:spPr>
        <p:txBody>
          <a:bodyPr/>
          <a:lstStyle/>
          <a:p>
            <a:r>
              <a:rPr lang="en-US" sz="1800" u="sng" dirty="0"/>
              <a:t>Problem Statement: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Nowadays HPE Continuity Services is using NextGen as their main tool for contract (pricing, quoting), asset inventory and rehearsal scheduling management.</a:t>
            </a:r>
            <a:br>
              <a:rPr lang="en-US" sz="1800" dirty="0"/>
            </a:br>
            <a:r>
              <a:rPr lang="en-US" sz="1800" dirty="0"/>
              <a:t>The tool is a centralized database incorporating: pricing quotations; asset DB; contracts; reporting; asset tracking</a:t>
            </a:r>
            <a:br>
              <a:rPr lang="en-US" sz="1800" dirty="0"/>
            </a:br>
            <a:r>
              <a:rPr lang="en-US" sz="1800" dirty="0"/>
              <a:t>Currently the tool is not fit for purpose anymore.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HPE Continuity Services is in need of a new, modern, web based, well standardized and flexible solution.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The following slides present the high level overview of the tool to be developed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u="sng" dirty="0"/>
              <a:t>Ask: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An estimate of time and effort to develop this new tool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40" y="1780309"/>
            <a:ext cx="762000" cy="101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7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 bwMode="ltGray">
          <a:xfrm>
            <a:off x="1758767" y="2264497"/>
            <a:ext cx="10969943" cy="9144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IT Asset management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DataBase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/>
        </p:nvSpPr>
        <p:spPr bwMode="ltGray">
          <a:xfrm>
            <a:off x="1781470" y="3614192"/>
            <a:ext cx="2590800" cy="9906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Cost/Price and Quoting Module</a:t>
            </a:r>
          </a:p>
        </p:txBody>
      </p:sp>
      <p:sp>
        <p:nvSpPr>
          <p:cNvPr id="26" name="Rounded Rectangle 25"/>
          <p:cNvSpPr/>
          <p:nvPr/>
        </p:nvSpPr>
        <p:spPr bwMode="ltGray">
          <a:xfrm>
            <a:off x="4551711" y="3614192"/>
            <a:ext cx="2590800" cy="9906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Update and Reporting Module</a:t>
            </a:r>
          </a:p>
        </p:txBody>
      </p:sp>
      <p:sp>
        <p:nvSpPr>
          <p:cNvPr id="27" name="Rounded Rectangle 26"/>
          <p:cNvSpPr/>
          <p:nvPr/>
        </p:nvSpPr>
        <p:spPr bwMode="ltGray">
          <a:xfrm>
            <a:off x="7321952" y="3606572"/>
            <a:ext cx="2590800" cy="9906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Disaster Recovery Module</a:t>
            </a:r>
          </a:p>
        </p:txBody>
      </p:sp>
      <p:sp>
        <p:nvSpPr>
          <p:cNvPr id="28" name="Rounded Rectangle 27"/>
          <p:cNvSpPr/>
          <p:nvPr/>
        </p:nvSpPr>
        <p:spPr bwMode="ltGray">
          <a:xfrm>
            <a:off x="10092192" y="3614192"/>
            <a:ext cx="2590800" cy="9906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Access Module</a:t>
            </a:r>
          </a:p>
        </p:txBody>
      </p:sp>
      <p:sp>
        <p:nvSpPr>
          <p:cNvPr id="29" name="Rounded Rectangle 28"/>
          <p:cNvSpPr/>
          <p:nvPr/>
        </p:nvSpPr>
        <p:spPr bwMode="ltGray">
          <a:xfrm>
            <a:off x="1817030" y="4726712"/>
            <a:ext cx="764858" cy="9906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Quoting interface</a:t>
            </a:r>
          </a:p>
        </p:txBody>
      </p:sp>
      <p:sp>
        <p:nvSpPr>
          <p:cNvPr id="30" name="Rounded Rectangle 29"/>
          <p:cNvSpPr/>
          <p:nvPr/>
        </p:nvSpPr>
        <p:spPr bwMode="ltGray">
          <a:xfrm>
            <a:off x="2725369" y="4724172"/>
            <a:ext cx="764858" cy="9906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Product pricing and asset costing  DB</a:t>
            </a:r>
          </a:p>
        </p:txBody>
      </p:sp>
      <p:sp>
        <p:nvSpPr>
          <p:cNvPr id="31" name="Rounded Rectangle 30"/>
          <p:cNvSpPr/>
          <p:nvPr/>
        </p:nvSpPr>
        <p:spPr bwMode="ltGray">
          <a:xfrm>
            <a:off x="3633708" y="4724172"/>
            <a:ext cx="742316" cy="9906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Contracts DB</a:t>
            </a:r>
          </a:p>
        </p:txBody>
      </p:sp>
      <p:sp>
        <p:nvSpPr>
          <p:cNvPr id="32" name="Rounded Rectangle 31"/>
          <p:cNvSpPr/>
          <p:nvPr/>
        </p:nvSpPr>
        <p:spPr bwMode="ltGray">
          <a:xfrm>
            <a:off x="4551711" y="4721632"/>
            <a:ext cx="712788" cy="9906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Assets</a:t>
            </a:r>
          </a:p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Add/edit/remove</a:t>
            </a:r>
          </a:p>
        </p:txBody>
      </p:sp>
      <p:sp>
        <p:nvSpPr>
          <p:cNvPr id="33" name="Rounded Rectangle 32"/>
          <p:cNvSpPr/>
          <p:nvPr/>
        </p:nvSpPr>
        <p:spPr bwMode="ltGray">
          <a:xfrm>
            <a:off x="5375774" y="4721632"/>
            <a:ext cx="764858" cy="9906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Reporting flexibility</a:t>
            </a:r>
          </a:p>
        </p:txBody>
      </p:sp>
      <p:sp>
        <p:nvSpPr>
          <p:cNvPr id="34" name="Rounded Rectangle 33"/>
          <p:cNvSpPr/>
          <p:nvPr/>
        </p:nvSpPr>
        <p:spPr bwMode="ltGray">
          <a:xfrm>
            <a:off x="6284113" y="4731792"/>
            <a:ext cx="826929" cy="9906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Billing/ Internal and External</a:t>
            </a:r>
          </a:p>
        </p:txBody>
      </p:sp>
      <p:sp>
        <p:nvSpPr>
          <p:cNvPr id="35" name="Rounded Rectangle 34"/>
          <p:cNvSpPr/>
          <p:nvPr/>
        </p:nvSpPr>
        <p:spPr bwMode="ltGray">
          <a:xfrm>
            <a:off x="7254523" y="4734332"/>
            <a:ext cx="823726" cy="9906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Inventory booking for disaster recovery test </a:t>
            </a:r>
          </a:p>
        </p:txBody>
      </p:sp>
      <p:sp>
        <p:nvSpPr>
          <p:cNvPr id="36" name="Rounded Rectangle 35"/>
          <p:cNvSpPr/>
          <p:nvPr/>
        </p:nvSpPr>
        <p:spPr bwMode="ltGray">
          <a:xfrm>
            <a:off x="8162862" y="4731792"/>
            <a:ext cx="764858" cy="9906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Customer request Mngmt</a:t>
            </a:r>
          </a:p>
        </p:txBody>
      </p:sp>
      <p:sp>
        <p:nvSpPr>
          <p:cNvPr id="37" name="Rounded Rectangle 36"/>
          <p:cNvSpPr/>
          <p:nvPr/>
        </p:nvSpPr>
        <p:spPr bwMode="ltGray">
          <a:xfrm>
            <a:off x="9071201" y="4731792"/>
            <a:ext cx="841058" cy="9906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Post Rehearsal Documents</a:t>
            </a:r>
          </a:p>
        </p:txBody>
      </p:sp>
      <p:sp>
        <p:nvSpPr>
          <p:cNvPr id="38" name="Rounded Rectangle 37"/>
          <p:cNvSpPr/>
          <p:nvPr/>
        </p:nvSpPr>
        <p:spPr bwMode="ltGray">
          <a:xfrm>
            <a:off x="10055740" y="4734332"/>
            <a:ext cx="764858" cy="9906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HPE CS Delivery</a:t>
            </a:r>
          </a:p>
        </p:txBody>
      </p:sp>
      <p:sp>
        <p:nvSpPr>
          <p:cNvPr id="39" name="Rounded Rectangle 38"/>
          <p:cNvSpPr/>
          <p:nvPr/>
        </p:nvSpPr>
        <p:spPr bwMode="ltGray">
          <a:xfrm>
            <a:off x="10964079" y="4731792"/>
            <a:ext cx="764858" cy="9906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GTM/Business</a:t>
            </a:r>
          </a:p>
        </p:txBody>
      </p:sp>
      <p:sp>
        <p:nvSpPr>
          <p:cNvPr id="40" name="Rounded Rectangle 39"/>
          <p:cNvSpPr/>
          <p:nvPr/>
        </p:nvSpPr>
        <p:spPr bwMode="ltGray">
          <a:xfrm>
            <a:off x="11872414" y="4731792"/>
            <a:ext cx="841058" cy="9906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Customer</a:t>
            </a:r>
          </a:p>
        </p:txBody>
      </p:sp>
      <p:sp>
        <p:nvSpPr>
          <p:cNvPr id="41" name="Rounded Rectangle 40"/>
          <p:cNvSpPr/>
          <p:nvPr/>
        </p:nvSpPr>
        <p:spPr bwMode="ltGray">
          <a:xfrm>
            <a:off x="1817030" y="5849392"/>
            <a:ext cx="10865961" cy="4318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Support and Maintenance </a:t>
            </a:r>
          </a:p>
        </p:txBody>
      </p:sp>
      <p:sp>
        <p:nvSpPr>
          <p:cNvPr id="42" name="Title 3"/>
          <p:cNvSpPr txBox="1">
            <a:spLocks/>
          </p:cNvSpPr>
          <p:nvPr/>
        </p:nvSpPr>
        <p:spPr>
          <a:xfrm>
            <a:off x="1759612" y="1251098"/>
            <a:ext cx="10969943" cy="47136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Overview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129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"/>
          <p:cNvSpPr txBox="1">
            <a:spLocks/>
          </p:cNvSpPr>
          <p:nvPr/>
        </p:nvSpPr>
        <p:spPr bwMode="black">
          <a:xfrm>
            <a:off x="1698576" y="1142999"/>
            <a:ext cx="10975341" cy="5333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000000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j-ea"/>
              </a:rPr>
              <a:t>Price and Quoting Module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j-ea"/>
            </a:endParaRPr>
          </a:p>
        </p:txBody>
      </p:sp>
      <p:sp>
        <p:nvSpPr>
          <p:cNvPr id="24" name="Content Placeholder 3"/>
          <p:cNvSpPr txBox="1">
            <a:spLocks/>
          </p:cNvSpPr>
          <p:nvPr/>
        </p:nvSpPr>
        <p:spPr>
          <a:xfrm>
            <a:off x="8480375" y="1981199"/>
            <a:ext cx="3567953" cy="2667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fff</a:t>
            </a: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320126" marR="0" lvl="0" indent="-320126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320126" marR="0" lvl="0" indent="-320126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320126" marR="0" lvl="0" indent="-320126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/>
        </p:nvSpPr>
        <p:spPr bwMode="ltGray">
          <a:xfrm>
            <a:off x="1723976" y="1752599"/>
            <a:ext cx="7975600" cy="9906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Cost/Price and Quoting Module</a:t>
            </a:r>
          </a:p>
        </p:txBody>
      </p:sp>
      <p:sp>
        <p:nvSpPr>
          <p:cNvPr id="26" name="Rounded Rectangle 25"/>
          <p:cNvSpPr/>
          <p:nvPr/>
        </p:nvSpPr>
        <p:spPr bwMode="ltGray">
          <a:xfrm>
            <a:off x="1698577" y="2865117"/>
            <a:ext cx="2286000" cy="390100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Quoting interface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 interface should be user friendly and easy to use</a:t>
            </a:r>
          </a:p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Mapped to main asset DB</a:t>
            </a:r>
          </a:p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Template available </a:t>
            </a:r>
          </a:p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Should contain all necessary categories</a:t>
            </a:r>
          </a:p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Drop-down menu based on categories and mapped to the whole Inventory DB</a:t>
            </a:r>
          </a:p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Should require further review and approval</a:t>
            </a:r>
          </a:p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Discount option</a:t>
            </a:r>
          </a:p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Adjustments option</a:t>
            </a:r>
          </a:p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 bwMode="ltGray">
          <a:xfrm>
            <a:off x="4534701" y="2857498"/>
            <a:ext cx="2354563" cy="390862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Product pricing and asset costing DB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Pricing should be set in Local Currency</a:t>
            </a:r>
          </a:p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Price per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Qty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HUB &amp; Revenue price (monthly &amp; yearly) </a:t>
            </a:r>
          </a:p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Should be mapped to inventory list</a:t>
            </a:r>
          </a:p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Visible only for appropriate people</a:t>
            </a:r>
          </a:p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8" name="Rounded Rectangle 27"/>
          <p:cNvSpPr/>
          <p:nvPr/>
        </p:nvSpPr>
        <p:spPr bwMode="ltGray">
          <a:xfrm>
            <a:off x="7439388" y="2852057"/>
            <a:ext cx="2285169" cy="391406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Contracts DB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 quote configuration should match contracts’ one</a:t>
            </a:r>
          </a:p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Extractable in diff MS products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-  Shows start date; revision    date and end date</a:t>
            </a:r>
          </a:p>
        </p:txBody>
      </p:sp>
      <p:sp>
        <p:nvSpPr>
          <p:cNvPr id="29" name="Rounded Rectangle 28"/>
          <p:cNvSpPr/>
          <p:nvPr/>
        </p:nvSpPr>
        <p:spPr bwMode="ltGray">
          <a:xfrm>
            <a:off x="10189433" y="1752598"/>
            <a:ext cx="2786743" cy="501352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Support and Maintenance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Access gate</a:t>
            </a:r>
          </a:p>
          <a:p>
            <a:pPr marL="285750" marR="0" lvl="0" indent="-2857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Archive options/editing archive</a:t>
            </a:r>
          </a:p>
          <a:p>
            <a:pPr marL="285750" marR="0" lvl="0" indent="-2857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Possibility to adjust categories and menus</a:t>
            </a:r>
          </a:p>
          <a:p>
            <a:pPr marL="285750" marR="0" lvl="0" indent="-2857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Set and maintain the approval chain</a:t>
            </a:r>
          </a:p>
          <a:p>
            <a:pPr marL="285750" marR="0" lvl="0" indent="-2857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Change control – edit tracking using notes</a:t>
            </a:r>
          </a:p>
          <a:p>
            <a:pPr marL="285750" marR="0" lvl="0" indent="-2857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Adjustments option</a:t>
            </a:r>
          </a:p>
          <a:p>
            <a:pPr marL="285750" marR="0" lvl="0" indent="-2857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Notification options</a:t>
            </a:r>
          </a:p>
          <a:p>
            <a:pPr marL="285750" marR="0" lvl="0" indent="-2857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41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 bwMode="black">
          <a:xfrm>
            <a:off x="1777408" y="1181100"/>
            <a:ext cx="10975341" cy="5333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000000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j-ea"/>
              </a:rPr>
              <a:t>Update and Reporting Module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j-ea"/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8559207" y="2019300"/>
            <a:ext cx="3567953" cy="2667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fff</a:t>
            </a: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320126" marR="0" lvl="0" indent="-320126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320126" marR="0" lvl="0" indent="-320126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320126" marR="0" lvl="0" indent="-320126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 bwMode="ltGray">
          <a:xfrm>
            <a:off x="4647814" y="2895598"/>
            <a:ext cx="2354563" cy="392430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Reporting flexibility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Friendly and flexible interface</a:t>
            </a:r>
          </a:p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Menu with different options for reporting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-   Refresh of the data option</a:t>
            </a:r>
          </a:p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Option for extract and print in different MS products (excel, word, etc.)</a:t>
            </a:r>
          </a:p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Option for custom reports</a:t>
            </a:r>
          </a:p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Solid support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 bwMode="ltGray">
          <a:xfrm>
            <a:off x="7493239" y="2890519"/>
            <a:ext cx="2285169" cy="3916717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Billing/ Internal and external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- Monthly IC Billing file available</a:t>
            </a:r>
          </a:p>
        </p:txBody>
      </p:sp>
      <p:sp>
        <p:nvSpPr>
          <p:cNvPr id="8" name="Rounded Rectangle 7"/>
          <p:cNvSpPr/>
          <p:nvPr/>
        </p:nvSpPr>
        <p:spPr bwMode="ltGray">
          <a:xfrm>
            <a:off x="10268265" y="1790699"/>
            <a:ext cx="2786743" cy="501653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Support and Maintenance</a:t>
            </a:r>
          </a:p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Access gate</a:t>
            </a:r>
          </a:p>
          <a:p>
            <a:pPr marL="285750" marR="0" lvl="0" indent="-2857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Archive options</a:t>
            </a:r>
          </a:p>
          <a:p>
            <a:pPr marL="285750" marR="0" lvl="0" indent="-2857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Possibility to adjust categories and menus</a:t>
            </a:r>
          </a:p>
          <a:p>
            <a:pPr marL="285750" marR="0" lvl="0" indent="-2857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Change control – edit tracking using notes</a:t>
            </a:r>
          </a:p>
          <a:p>
            <a:pPr marL="285750" marR="0" lvl="0" indent="-2857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Adjustments option</a:t>
            </a:r>
          </a:p>
          <a:p>
            <a:pPr marL="285750" marR="0" lvl="0" indent="-2857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Notification options</a:t>
            </a:r>
          </a:p>
        </p:txBody>
      </p:sp>
      <p:sp>
        <p:nvSpPr>
          <p:cNvPr id="9" name="Rounded Rectangle 8"/>
          <p:cNvSpPr/>
          <p:nvPr/>
        </p:nvSpPr>
        <p:spPr bwMode="ltGray">
          <a:xfrm>
            <a:off x="1841715" y="1714499"/>
            <a:ext cx="7975600" cy="9906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Update and Reporting Module</a:t>
            </a:r>
          </a:p>
        </p:txBody>
      </p:sp>
      <p:sp>
        <p:nvSpPr>
          <p:cNvPr id="10" name="Rounded Rectangle 9"/>
          <p:cNvSpPr/>
          <p:nvPr/>
        </p:nvSpPr>
        <p:spPr bwMode="ltGray">
          <a:xfrm>
            <a:off x="1835956" y="2906972"/>
            <a:ext cx="2354563" cy="3912927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Assets</a:t>
            </a:r>
          </a:p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Add/edit/remove</a:t>
            </a:r>
          </a:p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Inventory DB should be updated </a:t>
            </a:r>
          </a:p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Editable</a:t>
            </a:r>
          </a:p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Appropriate people only</a:t>
            </a:r>
          </a:p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Mapped to pricing list </a:t>
            </a:r>
          </a:p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Back-up option for previous versions  (Archive) </a:t>
            </a:r>
          </a:p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642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 bwMode="black">
          <a:xfrm>
            <a:off x="1566696" y="1262130"/>
            <a:ext cx="10975341" cy="5333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000000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j-ea"/>
              </a:rPr>
              <a:t>Scheduling Module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j-ea"/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8348495" y="2100330"/>
            <a:ext cx="3567953" cy="2667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fff</a:t>
            </a: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320126" marR="0" lvl="0" indent="-320126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320126" marR="0" lvl="0" indent="-320126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320126" marR="0" lvl="0" indent="-320126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 bwMode="ltGray">
          <a:xfrm>
            <a:off x="1592096" y="1871730"/>
            <a:ext cx="7975600" cy="9906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Scheduling Module</a:t>
            </a:r>
          </a:p>
        </p:txBody>
      </p:sp>
      <p:sp>
        <p:nvSpPr>
          <p:cNvPr id="5" name="Rounded Rectangle 4"/>
          <p:cNvSpPr/>
          <p:nvPr/>
        </p:nvSpPr>
        <p:spPr bwMode="ltGray">
          <a:xfrm>
            <a:off x="1566696" y="2984248"/>
            <a:ext cx="2354563" cy="391668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Inventory booking for disaster recovery test (Wallchart replacement)</a:t>
            </a:r>
          </a:p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- Mapped to the asset DB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- Options for booking from drop-down menu based on categories</a:t>
            </a:r>
          </a:p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Calendar view</a:t>
            </a:r>
          </a:p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 bwMode="ltGray">
          <a:xfrm>
            <a:off x="4437102" y="2976629"/>
            <a:ext cx="2354563" cy="392806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Customer request Mngmt</a:t>
            </a:r>
          </a:p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- Linked to the online platform, which is currently in development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 bwMode="ltGray">
          <a:xfrm>
            <a:off x="7282527" y="2971549"/>
            <a:ext cx="2285169" cy="392047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Post Rehearsal Documents</a:t>
            </a:r>
          </a:p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PRR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Detailed report based on template</a:t>
            </a:r>
          </a:p>
          <a:p>
            <a:pPr marL="171450" marR="0" lvl="0" indent="-17145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PRQ: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Online survey for customers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Available in different languages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Option for open answers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Pintable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Extractable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Measurable </a:t>
            </a:r>
          </a:p>
          <a:p>
            <a:pPr marL="171450" marR="0" lvl="0" indent="-17145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 bwMode="ltGray">
          <a:xfrm>
            <a:off x="10057553" y="1871729"/>
            <a:ext cx="2786743" cy="50202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Support and Maintenance</a:t>
            </a:r>
          </a:p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Access gate</a:t>
            </a:r>
          </a:p>
          <a:p>
            <a:pPr marL="285750" marR="0" lvl="0" indent="-2857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Archive options</a:t>
            </a:r>
          </a:p>
          <a:p>
            <a:pPr marL="285750" marR="0" lvl="0" indent="-2857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Possibility to adjust categories and menus</a:t>
            </a:r>
          </a:p>
          <a:p>
            <a:pPr marL="285750" marR="0" lvl="0" indent="-2857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Change control – edit tracking using notes</a:t>
            </a:r>
          </a:p>
          <a:p>
            <a:pPr marL="285750" marR="0" lvl="0" indent="-2857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Adjustments option</a:t>
            </a:r>
          </a:p>
          <a:p>
            <a:pPr marL="285750" marR="0" lvl="0" indent="-2857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Notification options</a:t>
            </a:r>
          </a:p>
        </p:txBody>
      </p:sp>
    </p:spTree>
    <p:extLst>
      <p:ext uri="{BB962C8B-B14F-4D97-AF65-F5344CB8AC3E}">
        <p14:creationId xmlns:p14="http://schemas.microsoft.com/office/powerpoint/2010/main" val="320823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 bwMode="black">
          <a:xfrm>
            <a:off x="1770584" y="1142999"/>
            <a:ext cx="10975341" cy="5333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000000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j-ea"/>
              </a:rPr>
              <a:t>Access Module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j-ea"/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8552383" y="1981199"/>
            <a:ext cx="3567953" cy="2667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fff</a:t>
            </a: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320126" marR="0" lvl="0" indent="-320126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320126" marR="0" lvl="0" indent="-320126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320126" marR="0" lvl="0" indent="-320126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 bwMode="ltGray">
          <a:xfrm>
            <a:off x="1770584" y="1722117"/>
            <a:ext cx="7975600" cy="9906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Access Module</a:t>
            </a:r>
          </a:p>
        </p:txBody>
      </p:sp>
      <p:sp>
        <p:nvSpPr>
          <p:cNvPr id="5" name="Rounded Rectangle 4"/>
          <p:cNvSpPr/>
          <p:nvPr/>
        </p:nvSpPr>
        <p:spPr bwMode="ltGray">
          <a:xfrm>
            <a:off x="1770584" y="2865117"/>
            <a:ext cx="2354563" cy="391668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HPE CS Delivery</a:t>
            </a:r>
          </a:p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Full access to few</a:t>
            </a:r>
          </a:p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Diff type of access profiles depending on roles and responsibilities</a:t>
            </a:r>
          </a:p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 bwMode="ltGray">
          <a:xfrm>
            <a:off x="4640990" y="2857498"/>
            <a:ext cx="2354563" cy="392806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GTM/Business</a:t>
            </a:r>
          </a:p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Quoting</a:t>
            </a:r>
          </a:p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Contracts</a:t>
            </a:r>
          </a:p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Reporting</a:t>
            </a:r>
          </a:p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Post Rehearsal Documents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 bwMode="ltGray">
          <a:xfrm>
            <a:off x="7486415" y="2852418"/>
            <a:ext cx="2285169" cy="392047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Customer</a:t>
            </a:r>
          </a:p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Strict access</a:t>
            </a:r>
          </a:p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Contract</a:t>
            </a:r>
          </a:p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Disaster Request Management</a:t>
            </a:r>
          </a:p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Post Rehearsal Documents</a:t>
            </a:r>
          </a:p>
          <a:p>
            <a:pPr marL="171450" marR="0" lvl="0" indent="-17145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 bwMode="ltGray">
          <a:xfrm>
            <a:off x="10261441" y="1752598"/>
            <a:ext cx="2786743" cy="502920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Support and Maintenance</a:t>
            </a:r>
          </a:p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Access gate</a:t>
            </a:r>
          </a:p>
          <a:p>
            <a:pPr marL="285750" marR="0" lvl="0" indent="-2857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Adjustments option</a:t>
            </a:r>
          </a:p>
          <a:p>
            <a:pPr marL="285750" marR="0" lvl="0" indent="-2857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Notification options</a:t>
            </a:r>
          </a:p>
          <a:p>
            <a:pPr marL="285750" marR="0" lvl="0" indent="-2857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Change control – edit tracking using notes</a:t>
            </a:r>
          </a:p>
        </p:txBody>
      </p:sp>
    </p:spTree>
    <p:extLst>
      <p:ext uri="{BB962C8B-B14F-4D97-AF65-F5344CB8AC3E}">
        <p14:creationId xmlns:p14="http://schemas.microsoft.com/office/powerpoint/2010/main" val="351221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64371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XC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00CAE7B4-C2AA-4FDD-A401-7F1E8EC92454}" vid="{6EA14BE7-1A29-4046-AB2B-7EDAF9A5B7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title</Template>
  <TotalTime>5</TotalTime>
  <Words>480</Words>
  <Application>Microsoft Office PowerPoint</Application>
  <PresentationFormat>Custom</PresentationFormat>
  <Paragraphs>202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HP Simplified</vt:lpstr>
      <vt:lpstr>DXC</vt:lpstr>
      <vt:lpstr>Online Web Based Quoting and Pricing tool for HPE 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Hewlett Packard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Web Based Quoting and Pricing tool for HPE CS</dc:title>
  <dc:subject/>
  <dc:creator>Angelova, Boryana</dc:creator>
  <cp:keywords/>
  <dc:description/>
  <cp:lastModifiedBy>Angelova, Boryana</cp:lastModifiedBy>
  <cp:revision>2</cp:revision>
  <dcterms:created xsi:type="dcterms:W3CDTF">2017-04-03T11:09:19Z</dcterms:created>
  <dcterms:modified xsi:type="dcterms:W3CDTF">2017-04-03T11:14:36Z</dcterms:modified>
  <cp:category/>
</cp:coreProperties>
</file>