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4"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6"/>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03/26/2022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03/26/2022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03/26/2022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otion.so/desktop" TargetMode="Externa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0</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208141"/>
          </a:xfrm>
        </p:spPr>
        <p:txBody>
          <a:bodyPr>
            <a:normAutofit fontScale="92500" lnSpcReduction="10000"/>
          </a:bodyPr>
          <a:lstStyle/>
          <a:p>
            <a:pPr algn="l"/>
            <a:r>
              <a:rPr lang="en-TW" sz="4800" i="1" dirty="0"/>
              <a:t>Introduction to Python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a:extLst>
              <a:ext uri="{FF2B5EF4-FFF2-40B4-BE49-F238E27FC236}">
                <a16:creationId xmlns:a16="http://schemas.microsoft.com/office/drawing/2014/main" id="{BD8EB6C8-D66F-DA48-944D-CB31B556EA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14356" y="1226823"/>
            <a:ext cx="6408836" cy="4272557"/>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9770-7FBA-6147-A862-BF88A642D37B}"/>
              </a:ext>
            </a:extLst>
          </p:cNvPr>
          <p:cNvSpPr>
            <a:spLocks noGrp="1"/>
          </p:cNvSpPr>
          <p:nvPr>
            <p:ph type="title"/>
          </p:nvPr>
        </p:nvSpPr>
        <p:spPr/>
        <p:txBody>
          <a:bodyPr/>
          <a:lstStyle/>
          <a:p>
            <a:r>
              <a:rPr lang="en-TW" dirty="0"/>
              <a:t>How to Download Python?</a:t>
            </a:r>
          </a:p>
        </p:txBody>
      </p:sp>
      <p:sp>
        <p:nvSpPr>
          <p:cNvPr id="3" name="Content Placeholder 2">
            <a:extLst>
              <a:ext uri="{FF2B5EF4-FFF2-40B4-BE49-F238E27FC236}">
                <a16:creationId xmlns:a16="http://schemas.microsoft.com/office/drawing/2014/main" id="{A531DFAC-E43C-CB4A-93BD-EBF22B9E0D16}"/>
              </a:ext>
            </a:extLst>
          </p:cNvPr>
          <p:cNvSpPr>
            <a:spLocks noGrp="1"/>
          </p:cNvSpPr>
          <p:nvPr>
            <p:ph idx="1"/>
          </p:nvPr>
        </p:nvSpPr>
        <p:spPr/>
        <p:txBody>
          <a:bodyPr/>
          <a:lstStyle/>
          <a:p>
            <a:pPr marL="514350" indent="-514350">
              <a:buAutoNum type="arabicPeriod"/>
            </a:pPr>
            <a:r>
              <a:rPr lang="en-TW" dirty="0"/>
              <a:t>You are welcome to download python from </a:t>
            </a:r>
            <a:r>
              <a:rPr lang="en-US" dirty="0">
                <a:hlinkClick r:id="rId2"/>
              </a:rPr>
              <a:t>https://www.python.org</a:t>
            </a:r>
            <a:r>
              <a:rPr lang="en-US" dirty="0"/>
              <a:t>. However, it would be better to use Anaconda tools.</a:t>
            </a:r>
            <a:br>
              <a:rPr lang="en-US" dirty="0"/>
            </a:br>
            <a:r>
              <a:rPr lang="en-US" dirty="0"/>
              <a:t>(Windows users might need to download it from the Windows store.)</a:t>
            </a:r>
            <a:br>
              <a:rPr lang="en-US" dirty="0"/>
            </a:br>
            <a:r>
              <a:rPr lang="en-US" dirty="0"/>
              <a:t>(MacOS users might have Python pre-installed in OS already. Use the terminal to check the current python version.)</a:t>
            </a:r>
          </a:p>
          <a:p>
            <a:pPr marL="514350" indent="-514350">
              <a:buAutoNum type="arabicPeriod"/>
            </a:pPr>
            <a:r>
              <a:rPr lang="en-US" dirty="0"/>
              <a:t>Go to </a:t>
            </a:r>
            <a:r>
              <a:rPr lang="en-US" dirty="0">
                <a:hlinkClick r:id="rId3"/>
              </a:rPr>
              <a:t>https://www.anaconda.com</a:t>
            </a:r>
            <a:r>
              <a:rPr lang="en-US" dirty="0"/>
              <a:t> and download the whole development package.</a:t>
            </a:r>
          </a:p>
        </p:txBody>
      </p:sp>
    </p:spTree>
    <p:extLst>
      <p:ext uri="{BB962C8B-B14F-4D97-AF65-F5344CB8AC3E}">
        <p14:creationId xmlns:p14="http://schemas.microsoft.com/office/powerpoint/2010/main" val="18994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252C-F640-A645-9DB9-B582DE37ACF5}"/>
              </a:ext>
            </a:extLst>
          </p:cNvPr>
          <p:cNvSpPr>
            <a:spLocks noGrp="1"/>
          </p:cNvSpPr>
          <p:nvPr>
            <p:ph type="title"/>
          </p:nvPr>
        </p:nvSpPr>
        <p:spPr/>
        <p:txBody>
          <a:bodyPr/>
          <a:lstStyle/>
          <a:p>
            <a:r>
              <a:rPr lang="en-TW" dirty="0"/>
              <a:t>What’s in this course?</a:t>
            </a:r>
          </a:p>
        </p:txBody>
      </p:sp>
      <p:sp>
        <p:nvSpPr>
          <p:cNvPr id="3" name="Content Placeholder 2">
            <a:extLst>
              <a:ext uri="{FF2B5EF4-FFF2-40B4-BE49-F238E27FC236}">
                <a16:creationId xmlns:a16="http://schemas.microsoft.com/office/drawing/2014/main" id="{A7F43D83-D92F-B84D-BC2C-C4836B6BB3AE}"/>
              </a:ext>
            </a:extLst>
          </p:cNvPr>
          <p:cNvSpPr>
            <a:spLocks noGrp="1"/>
          </p:cNvSpPr>
          <p:nvPr>
            <p:ph idx="1"/>
          </p:nvPr>
        </p:nvSpPr>
        <p:spPr>
          <a:xfrm>
            <a:off x="838200" y="1825625"/>
            <a:ext cx="10515600" cy="4875800"/>
          </a:xfrm>
        </p:spPr>
        <p:txBody>
          <a:bodyPr>
            <a:normAutofit lnSpcReduction="10000"/>
          </a:bodyPr>
          <a:lstStyle/>
          <a:p>
            <a:r>
              <a:rPr lang="en-TW" dirty="0"/>
              <a:t>Python Data Types</a:t>
            </a:r>
          </a:p>
          <a:p>
            <a:r>
              <a:rPr lang="en-TW" dirty="0"/>
              <a:t>Python Operators, Control Flow, and Pythonic Syntax</a:t>
            </a:r>
          </a:p>
          <a:p>
            <a:r>
              <a:rPr lang="en-TW" dirty="0"/>
              <a:t>I/O with Files</a:t>
            </a:r>
          </a:p>
          <a:p>
            <a:r>
              <a:rPr lang="en-TW" dirty="0"/>
              <a:t>Object-Oriented Programming</a:t>
            </a:r>
          </a:p>
          <a:p>
            <a:r>
              <a:rPr lang="en-TW" dirty="0"/>
              <a:t>Modules and Packages</a:t>
            </a:r>
          </a:p>
          <a:p>
            <a:r>
              <a:rPr lang="en-TW" dirty="0"/>
              <a:t>Error Handling</a:t>
            </a:r>
          </a:p>
          <a:p>
            <a:r>
              <a:rPr lang="en-TW" dirty="0"/>
              <a:t>Useful Modules, such as os, math, regular expression, and so on.</a:t>
            </a:r>
          </a:p>
          <a:p>
            <a:r>
              <a:rPr lang="en-TW" dirty="0"/>
              <a:t>Web Scraping</a:t>
            </a:r>
          </a:p>
          <a:p>
            <a:r>
              <a:rPr lang="en-TW" dirty="0"/>
              <a:t>Database, Emails</a:t>
            </a:r>
          </a:p>
          <a:p>
            <a:r>
              <a:rPr lang="en-TW" dirty="0"/>
              <a:t>Images, Flask, and Tkinter</a:t>
            </a:r>
          </a:p>
          <a:p>
            <a:endParaRPr lang="en-TW" dirty="0"/>
          </a:p>
          <a:p>
            <a:endParaRPr lang="en-TW" dirty="0"/>
          </a:p>
        </p:txBody>
      </p:sp>
    </p:spTree>
    <p:extLst>
      <p:ext uri="{BB962C8B-B14F-4D97-AF65-F5344CB8AC3E}">
        <p14:creationId xmlns:p14="http://schemas.microsoft.com/office/powerpoint/2010/main" val="347441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A07B-6A7B-7A4C-9AD5-8B9BEB9F71C2}"/>
              </a:ext>
            </a:extLst>
          </p:cNvPr>
          <p:cNvSpPr>
            <a:spLocks noGrp="1"/>
          </p:cNvSpPr>
          <p:nvPr>
            <p:ph type="title"/>
          </p:nvPr>
        </p:nvSpPr>
        <p:spPr/>
        <p:txBody>
          <a:bodyPr/>
          <a:lstStyle/>
          <a:p>
            <a:r>
              <a:rPr lang="en-TW" dirty="0"/>
              <a:t>How to take notes</a:t>
            </a:r>
          </a:p>
        </p:txBody>
      </p:sp>
      <p:sp>
        <p:nvSpPr>
          <p:cNvPr id="3" name="Content Placeholder 2">
            <a:extLst>
              <a:ext uri="{FF2B5EF4-FFF2-40B4-BE49-F238E27FC236}">
                <a16:creationId xmlns:a16="http://schemas.microsoft.com/office/drawing/2014/main" id="{49924C9A-0022-6045-8B3A-A421C49CBBB4}"/>
              </a:ext>
            </a:extLst>
          </p:cNvPr>
          <p:cNvSpPr>
            <a:spLocks noGrp="1"/>
          </p:cNvSpPr>
          <p:nvPr>
            <p:ph idx="1"/>
          </p:nvPr>
        </p:nvSpPr>
        <p:spPr>
          <a:xfrm>
            <a:off x="838200" y="1825625"/>
            <a:ext cx="7930019" cy="4351338"/>
          </a:xfrm>
        </p:spPr>
        <p:txBody>
          <a:bodyPr/>
          <a:lstStyle/>
          <a:p>
            <a:pPr marL="0" indent="0">
              <a:buNone/>
            </a:pPr>
            <a:r>
              <a:rPr lang="en-TW" dirty="0"/>
              <a:t>There are </a:t>
            </a:r>
            <a:r>
              <a:rPr lang="en-US" dirty="0"/>
              <a:t>many ways</a:t>
            </a:r>
            <a:r>
              <a:rPr lang="en-TW" dirty="0"/>
              <a:t> to take notes; however, I recommend using free cross-platform software, Notion. First, go to:</a:t>
            </a:r>
          </a:p>
          <a:p>
            <a:pPr marL="0" indent="0" algn="ctr">
              <a:buNone/>
            </a:pPr>
            <a:r>
              <a:rPr lang="en-US" i="1" dirty="0">
                <a:hlinkClick r:id="rId2"/>
              </a:rPr>
              <a:t>https://www.notion.so/desktop</a:t>
            </a:r>
            <a:endParaRPr lang="en-US" i="1" dirty="0"/>
          </a:p>
          <a:p>
            <a:pPr marL="0" indent="0">
              <a:buNone/>
            </a:pPr>
            <a:r>
              <a:rPr lang="en-TW" dirty="0"/>
              <a:t>And download Notion according to the OS. (W</a:t>
            </a:r>
            <a:r>
              <a:rPr lang="en-US" dirty="0"/>
              <a:t>e can also download Notion on Android or iOS devices.</a:t>
            </a:r>
            <a:r>
              <a:rPr lang="en-TW" dirty="0"/>
              <a:t>)</a:t>
            </a:r>
          </a:p>
          <a:p>
            <a:pPr marL="0" indent="0">
              <a:buNone/>
            </a:pPr>
            <a:r>
              <a:rPr lang="en-TW" dirty="0"/>
              <a:t>Notion supports both </a:t>
            </a:r>
            <a:r>
              <a:rPr lang="en-US" dirty="0"/>
              <a:t>markdown and latex syntax. Besides, we can use Notion to store codes of many different programming languages.</a:t>
            </a:r>
            <a:endParaRPr lang="en-TW" dirty="0"/>
          </a:p>
        </p:txBody>
      </p:sp>
      <p:pic>
        <p:nvPicPr>
          <p:cNvPr id="5" name="Graphic 4">
            <a:extLst>
              <a:ext uri="{FF2B5EF4-FFF2-40B4-BE49-F238E27FC236}">
                <a16:creationId xmlns:a16="http://schemas.microsoft.com/office/drawing/2014/main" id="{5F813A77-A4ED-4449-BE69-0300F72E5B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91012" y="2628713"/>
            <a:ext cx="2112267" cy="2112267"/>
          </a:xfrm>
          <a:prstGeom prst="rect">
            <a:avLst/>
          </a:prstGeom>
        </p:spPr>
      </p:pic>
    </p:spTree>
    <p:extLst>
      <p:ext uri="{BB962C8B-B14F-4D97-AF65-F5344CB8AC3E}">
        <p14:creationId xmlns:p14="http://schemas.microsoft.com/office/powerpoint/2010/main" val="264614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FB29-2052-C94A-9787-55E013852CDD}"/>
              </a:ext>
            </a:extLst>
          </p:cNvPr>
          <p:cNvSpPr>
            <a:spLocks noGrp="1"/>
          </p:cNvSpPr>
          <p:nvPr>
            <p:ph type="title"/>
          </p:nvPr>
        </p:nvSpPr>
        <p:spPr/>
        <p:txBody>
          <a:bodyPr/>
          <a:lstStyle/>
          <a:p>
            <a:r>
              <a:rPr lang="en-TW" dirty="0"/>
              <a:t>Introuduction to Python</a:t>
            </a:r>
          </a:p>
        </p:txBody>
      </p:sp>
      <p:sp>
        <p:nvSpPr>
          <p:cNvPr id="3" name="Content Placeholder 2">
            <a:extLst>
              <a:ext uri="{FF2B5EF4-FFF2-40B4-BE49-F238E27FC236}">
                <a16:creationId xmlns:a16="http://schemas.microsoft.com/office/drawing/2014/main" id="{76F1E36A-B8F5-1F47-AD2A-9B155775719A}"/>
              </a:ext>
            </a:extLst>
          </p:cNvPr>
          <p:cNvSpPr>
            <a:spLocks noGrp="1"/>
          </p:cNvSpPr>
          <p:nvPr>
            <p:ph idx="1"/>
          </p:nvPr>
        </p:nvSpPr>
        <p:spPr/>
        <p:txBody>
          <a:bodyPr/>
          <a:lstStyle/>
          <a:p>
            <a:r>
              <a:rPr lang="en-TW" dirty="0"/>
              <a:t>What’s Python?</a:t>
            </a:r>
          </a:p>
          <a:p>
            <a:r>
              <a:rPr lang="en-TW" dirty="0"/>
              <a:t>Why learning Python?</a:t>
            </a:r>
          </a:p>
          <a:p>
            <a:r>
              <a:rPr lang="en-TW" dirty="0"/>
              <a:t>What are the disadvantages of Python?</a:t>
            </a:r>
          </a:p>
          <a:p>
            <a:r>
              <a:rPr lang="en-TW" dirty="0"/>
              <a:t>How to download Python?</a:t>
            </a:r>
          </a:p>
          <a:p>
            <a:r>
              <a:rPr lang="en-TW" dirty="0"/>
              <a:t>What’s in this course?</a:t>
            </a:r>
          </a:p>
          <a:p>
            <a:pPr marL="0" indent="0">
              <a:buNone/>
            </a:pPr>
            <a:endParaRPr lang="en-TW" dirty="0"/>
          </a:p>
        </p:txBody>
      </p:sp>
    </p:spTree>
    <p:extLst>
      <p:ext uri="{BB962C8B-B14F-4D97-AF65-F5344CB8AC3E}">
        <p14:creationId xmlns:p14="http://schemas.microsoft.com/office/powerpoint/2010/main" val="122056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CDD-8026-2E49-A76F-633C1AF5B693}"/>
              </a:ext>
            </a:extLst>
          </p:cNvPr>
          <p:cNvSpPr>
            <a:spLocks noGrp="1"/>
          </p:cNvSpPr>
          <p:nvPr>
            <p:ph type="title"/>
          </p:nvPr>
        </p:nvSpPr>
        <p:spPr/>
        <p:txBody>
          <a:bodyPr/>
          <a:lstStyle/>
          <a:p>
            <a:r>
              <a:rPr lang="en-TW" dirty="0"/>
              <a:t>What’s Python?</a:t>
            </a:r>
          </a:p>
        </p:txBody>
      </p:sp>
      <p:sp>
        <p:nvSpPr>
          <p:cNvPr id="3" name="Content Placeholder 2">
            <a:extLst>
              <a:ext uri="{FF2B5EF4-FFF2-40B4-BE49-F238E27FC236}">
                <a16:creationId xmlns:a16="http://schemas.microsoft.com/office/drawing/2014/main" id="{D094D367-AD7F-FE41-AA25-33A6AA97E81A}"/>
              </a:ext>
            </a:extLst>
          </p:cNvPr>
          <p:cNvSpPr>
            <a:spLocks noGrp="1"/>
          </p:cNvSpPr>
          <p:nvPr>
            <p:ph idx="1"/>
          </p:nvPr>
        </p:nvSpPr>
        <p:spPr>
          <a:xfrm>
            <a:off x="838200" y="1825624"/>
            <a:ext cx="6802677" cy="4763065"/>
          </a:xfrm>
        </p:spPr>
        <p:txBody>
          <a:bodyPr>
            <a:normAutofit/>
          </a:bodyPr>
          <a:lstStyle/>
          <a:p>
            <a:pPr marL="0" indent="0">
              <a:buNone/>
            </a:pPr>
            <a:r>
              <a:rPr lang="en-US" dirty="0"/>
              <a:t>Python is an interpreted high-level, general-purpose programming language. (it’s okay if you don’t know what that means, you just need to know it’s a programming language.)</a:t>
            </a:r>
          </a:p>
          <a:p>
            <a:pPr marL="0" indent="0">
              <a:buNone/>
            </a:pPr>
            <a:r>
              <a:rPr lang="en-US" dirty="0"/>
              <a:t>Guido van Rossum began working on Python in the late 1980s, and its design philosophy emphasizes code readability with its use of significant indentation.</a:t>
            </a:r>
          </a:p>
          <a:p>
            <a:pPr marL="0" indent="0">
              <a:buNone/>
            </a:pPr>
            <a:r>
              <a:rPr lang="en-US" dirty="0"/>
              <a:t>Python 2 was discontinued with version 2.7.18 in 2020. In this course, we will be learning Python 3.</a:t>
            </a:r>
            <a:endParaRPr lang="en-TW" dirty="0"/>
          </a:p>
        </p:txBody>
      </p:sp>
      <p:pic>
        <p:nvPicPr>
          <p:cNvPr id="9" name="Picture 8" descr="A person wearing glasses&#10;&#10;Description automatically generated with medium confidence">
            <a:extLst>
              <a:ext uri="{FF2B5EF4-FFF2-40B4-BE49-F238E27FC236}">
                <a16:creationId xmlns:a16="http://schemas.microsoft.com/office/drawing/2014/main" id="{1805AF8B-96C8-3944-ADE9-73893E203477}"/>
              </a:ext>
            </a:extLst>
          </p:cNvPr>
          <p:cNvPicPr>
            <a:picLocks noChangeAspect="1"/>
          </p:cNvPicPr>
          <p:nvPr/>
        </p:nvPicPr>
        <p:blipFill>
          <a:blip r:embed="rId2"/>
          <a:stretch>
            <a:fillRect/>
          </a:stretch>
        </p:blipFill>
        <p:spPr>
          <a:xfrm>
            <a:off x="7881155" y="3429000"/>
            <a:ext cx="3692894" cy="2461929"/>
          </a:xfrm>
          <a:prstGeom prst="rect">
            <a:avLst/>
          </a:prstGeom>
        </p:spPr>
      </p:pic>
      <p:pic>
        <p:nvPicPr>
          <p:cNvPr id="11" name="Graphic 10">
            <a:extLst>
              <a:ext uri="{FF2B5EF4-FFF2-40B4-BE49-F238E27FC236}">
                <a16:creationId xmlns:a16="http://schemas.microsoft.com/office/drawing/2014/main" id="{A20A8A7B-0D2D-6044-92A8-CD9A57B423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89" y="1045049"/>
            <a:ext cx="2011025" cy="2011025"/>
          </a:xfrm>
          <a:prstGeom prst="rect">
            <a:avLst/>
          </a:prstGeom>
        </p:spPr>
      </p:pic>
    </p:spTree>
    <p:extLst>
      <p:ext uri="{BB962C8B-B14F-4D97-AF65-F5344CB8AC3E}">
        <p14:creationId xmlns:p14="http://schemas.microsoft.com/office/powerpoint/2010/main" val="83035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303-15F9-994C-B395-51BDF8E84265}"/>
              </a:ext>
            </a:extLst>
          </p:cNvPr>
          <p:cNvSpPr>
            <a:spLocks noGrp="1"/>
          </p:cNvSpPr>
          <p:nvPr>
            <p:ph type="title"/>
          </p:nvPr>
        </p:nvSpPr>
        <p:spPr/>
        <p:txBody>
          <a:bodyPr/>
          <a:lstStyle/>
          <a:p>
            <a:r>
              <a:rPr lang="en-TW" dirty="0"/>
              <a:t>What’s Python?</a:t>
            </a:r>
          </a:p>
        </p:txBody>
      </p:sp>
      <p:sp>
        <p:nvSpPr>
          <p:cNvPr id="3" name="Content Placeholder 2">
            <a:extLst>
              <a:ext uri="{FF2B5EF4-FFF2-40B4-BE49-F238E27FC236}">
                <a16:creationId xmlns:a16="http://schemas.microsoft.com/office/drawing/2014/main" id="{E659687F-8D2F-1041-943C-D70C0B9D0E27}"/>
              </a:ext>
            </a:extLst>
          </p:cNvPr>
          <p:cNvSpPr>
            <a:spLocks noGrp="1"/>
          </p:cNvSpPr>
          <p:nvPr>
            <p:ph idx="1"/>
          </p:nvPr>
        </p:nvSpPr>
        <p:spPr/>
        <p:txBody>
          <a:bodyPr/>
          <a:lstStyle/>
          <a:p>
            <a:pPr marL="0" indent="0">
              <a:buNone/>
            </a:pPr>
            <a:r>
              <a:rPr lang="en-US" dirty="0"/>
              <a:t>Since most modern OS are written in C, compilers/interpreters for modern high-level languages are also written in C. Python is not an exception - its most popular/"traditional" implementation is called </a:t>
            </a:r>
            <a:r>
              <a:rPr lang="en-US" dirty="0" err="1"/>
              <a:t>CPython</a:t>
            </a:r>
            <a:r>
              <a:rPr lang="en-US" dirty="0"/>
              <a:t> and is written in C.</a:t>
            </a:r>
          </a:p>
          <a:p>
            <a:pPr marL="0" indent="0">
              <a:buNone/>
            </a:pPr>
            <a:r>
              <a:rPr lang="en-US" dirty="0"/>
              <a:t>Most of the standard library that comes along with Python is written in Python itself, other parts written in C or making use of C libraries internally.</a:t>
            </a:r>
            <a:endParaRPr lang="en-TW" dirty="0"/>
          </a:p>
        </p:txBody>
      </p:sp>
    </p:spTree>
    <p:extLst>
      <p:ext uri="{BB962C8B-B14F-4D97-AF65-F5344CB8AC3E}">
        <p14:creationId xmlns:p14="http://schemas.microsoft.com/office/powerpoint/2010/main" val="88205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9BB6-8717-B146-BA2F-B864CFC27A2B}"/>
              </a:ext>
            </a:extLst>
          </p:cNvPr>
          <p:cNvSpPr>
            <a:spLocks noGrp="1"/>
          </p:cNvSpPr>
          <p:nvPr>
            <p:ph type="title"/>
          </p:nvPr>
        </p:nvSpPr>
        <p:spPr/>
        <p:txBody>
          <a:bodyPr/>
          <a:lstStyle/>
          <a:p>
            <a:r>
              <a:rPr lang="en-TW" dirty="0"/>
              <a:t>Why learning Python?</a:t>
            </a:r>
          </a:p>
        </p:txBody>
      </p:sp>
      <p:sp>
        <p:nvSpPr>
          <p:cNvPr id="3" name="Content Placeholder 2">
            <a:extLst>
              <a:ext uri="{FF2B5EF4-FFF2-40B4-BE49-F238E27FC236}">
                <a16:creationId xmlns:a16="http://schemas.microsoft.com/office/drawing/2014/main" id="{7AAF6F55-9C64-1D47-97C0-22357D9461C1}"/>
              </a:ext>
            </a:extLst>
          </p:cNvPr>
          <p:cNvSpPr>
            <a:spLocks noGrp="1"/>
          </p:cNvSpPr>
          <p:nvPr>
            <p:ph idx="1"/>
          </p:nvPr>
        </p:nvSpPr>
        <p:spPr>
          <a:xfrm>
            <a:off x="838200" y="1825625"/>
            <a:ext cx="10515599" cy="4667250"/>
          </a:xfrm>
        </p:spPr>
        <p:txBody>
          <a:bodyPr>
            <a:normAutofit/>
          </a:bodyPr>
          <a:lstStyle/>
          <a:p>
            <a:pPr marL="0" indent="0">
              <a:buNone/>
            </a:pPr>
            <a:r>
              <a:rPr lang="en-TW" dirty="0"/>
              <a:t>There are several advantages of using Python. </a:t>
            </a:r>
          </a:p>
          <a:p>
            <a:r>
              <a:rPr lang="en-TW" dirty="0"/>
              <a:t>Python is easy to learn. For example, to write the same program that does 10 + 5, Python only needs at most 4 lines of code, whereas Java or C needs a lot more lines. (See the Python Java </a:t>
            </a:r>
            <a:r>
              <a:rPr lang="en-US" dirty="0"/>
              <a:t>comparison</a:t>
            </a:r>
            <a:r>
              <a:rPr lang="en-TW" dirty="0"/>
              <a:t> example.)</a:t>
            </a:r>
          </a:p>
          <a:p>
            <a:r>
              <a:rPr lang="en-TW" dirty="0"/>
              <a:t>Python is expressive. By saying expressive, it means that we can use a few lines of code to express something we want to achieve. For example, to exchange values of 2 </a:t>
            </a:r>
            <a:r>
              <a:rPr lang="en-US" dirty="0"/>
              <a:t>variables</a:t>
            </a:r>
            <a:r>
              <a:rPr lang="en-TW" dirty="0"/>
              <a:t>, the difference between Python and other languages will be:</a:t>
            </a:r>
          </a:p>
        </p:txBody>
      </p:sp>
    </p:spTree>
    <p:extLst>
      <p:ext uri="{BB962C8B-B14F-4D97-AF65-F5344CB8AC3E}">
        <p14:creationId xmlns:p14="http://schemas.microsoft.com/office/powerpoint/2010/main" val="382204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93C4-CD69-6140-9907-B24C82D92CE1}"/>
              </a:ext>
            </a:extLst>
          </p:cNvPr>
          <p:cNvSpPr>
            <a:spLocks noGrp="1"/>
          </p:cNvSpPr>
          <p:nvPr>
            <p:ph type="title"/>
          </p:nvPr>
        </p:nvSpPr>
        <p:spPr/>
        <p:txBody>
          <a:bodyPr/>
          <a:lstStyle/>
          <a:p>
            <a:r>
              <a:rPr lang="en-TW" dirty="0"/>
              <a:t>Why learning Python?</a:t>
            </a:r>
          </a:p>
        </p:txBody>
      </p:sp>
      <p:pic>
        <p:nvPicPr>
          <p:cNvPr id="9" name="Content Placeholder 8" descr="Graphical user interface, text, application&#10;&#10;Description automatically generated">
            <a:extLst>
              <a:ext uri="{FF2B5EF4-FFF2-40B4-BE49-F238E27FC236}">
                <a16:creationId xmlns:a16="http://schemas.microsoft.com/office/drawing/2014/main" id="{47A6B703-3C5E-794D-A6D9-BC48CB1F01D5}"/>
              </a:ext>
            </a:extLst>
          </p:cNvPr>
          <p:cNvPicPr>
            <a:picLocks noGrp="1" noChangeAspect="1"/>
          </p:cNvPicPr>
          <p:nvPr>
            <p:ph idx="1"/>
          </p:nvPr>
        </p:nvPicPr>
        <p:blipFill>
          <a:blip r:embed="rId2"/>
          <a:stretch>
            <a:fillRect/>
          </a:stretch>
        </p:blipFill>
        <p:spPr>
          <a:xfrm>
            <a:off x="1530350" y="1829594"/>
            <a:ext cx="9131300" cy="4343400"/>
          </a:xfrm>
        </p:spPr>
      </p:pic>
    </p:spTree>
    <p:extLst>
      <p:ext uri="{BB962C8B-B14F-4D97-AF65-F5344CB8AC3E}">
        <p14:creationId xmlns:p14="http://schemas.microsoft.com/office/powerpoint/2010/main" val="148011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D61-690F-3D4F-86BA-CE2BF75329BE}"/>
              </a:ext>
            </a:extLst>
          </p:cNvPr>
          <p:cNvSpPr>
            <a:spLocks noGrp="1"/>
          </p:cNvSpPr>
          <p:nvPr>
            <p:ph type="title"/>
          </p:nvPr>
        </p:nvSpPr>
        <p:spPr/>
        <p:txBody>
          <a:bodyPr/>
          <a:lstStyle/>
          <a:p>
            <a:r>
              <a:rPr lang="en-TW" dirty="0"/>
              <a:t>Why learning Python?</a:t>
            </a:r>
          </a:p>
        </p:txBody>
      </p:sp>
      <p:sp>
        <p:nvSpPr>
          <p:cNvPr id="3" name="Content Placeholder 2">
            <a:extLst>
              <a:ext uri="{FF2B5EF4-FFF2-40B4-BE49-F238E27FC236}">
                <a16:creationId xmlns:a16="http://schemas.microsoft.com/office/drawing/2014/main" id="{16D16846-93A9-B240-8CB8-5A6E9959F595}"/>
              </a:ext>
            </a:extLst>
          </p:cNvPr>
          <p:cNvSpPr>
            <a:spLocks noGrp="1"/>
          </p:cNvSpPr>
          <p:nvPr>
            <p:ph idx="1"/>
          </p:nvPr>
        </p:nvSpPr>
        <p:spPr/>
        <p:txBody>
          <a:bodyPr/>
          <a:lstStyle/>
          <a:p>
            <a:r>
              <a:rPr lang="en-US" dirty="0"/>
              <a:t>Python is readable. Programming languages are not only for computers. If a programming language is readable for humans, it would be easier to debug (for others) and maintain (for you).</a:t>
            </a:r>
          </a:p>
          <a:p>
            <a:r>
              <a:rPr lang="en-US" dirty="0"/>
              <a:t>Python has a huge built-in functionality library. If you were trying to send emails, build websites, use a database, use operating systems, send HTTP requests, make GUI (graphical user interface), you can use some codes that other people already wrote for you of writing it from scratch.</a:t>
            </a:r>
          </a:p>
          <a:p>
            <a:r>
              <a:rPr lang="en-US" dirty="0"/>
              <a:t>Python is a cross-platform language, which means it can run on Windows, UNIX, Linux, and Mac. </a:t>
            </a:r>
            <a:endParaRPr lang="en-TW" dirty="0"/>
          </a:p>
        </p:txBody>
      </p:sp>
    </p:spTree>
    <p:extLst>
      <p:ext uri="{BB962C8B-B14F-4D97-AF65-F5344CB8AC3E}">
        <p14:creationId xmlns:p14="http://schemas.microsoft.com/office/powerpoint/2010/main" val="269851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CA93-845D-C046-8EE2-18482F9A014A}"/>
              </a:ext>
            </a:extLst>
          </p:cNvPr>
          <p:cNvSpPr>
            <a:spLocks noGrp="1"/>
          </p:cNvSpPr>
          <p:nvPr>
            <p:ph type="title"/>
          </p:nvPr>
        </p:nvSpPr>
        <p:spPr/>
        <p:txBody>
          <a:bodyPr/>
          <a:lstStyle/>
          <a:p>
            <a:r>
              <a:rPr lang="en-TW" dirty="0"/>
              <a:t>Why learning Python?</a:t>
            </a:r>
          </a:p>
        </p:txBody>
      </p:sp>
      <p:sp>
        <p:nvSpPr>
          <p:cNvPr id="3" name="Content Placeholder 2">
            <a:extLst>
              <a:ext uri="{FF2B5EF4-FFF2-40B4-BE49-F238E27FC236}">
                <a16:creationId xmlns:a16="http://schemas.microsoft.com/office/drawing/2014/main" id="{B192D27E-287E-A246-96FF-B3FC39EA022A}"/>
              </a:ext>
            </a:extLst>
          </p:cNvPr>
          <p:cNvSpPr>
            <a:spLocks noGrp="1"/>
          </p:cNvSpPr>
          <p:nvPr>
            <p:ph idx="1"/>
          </p:nvPr>
        </p:nvSpPr>
        <p:spPr/>
        <p:txBody>
          <a:bodyPr/>
          <a:lstStyle/>
          <a:p>
            <a:r>
              <a:rPr lang="en-US" dirty="0"/>
              <a:t>Python is open-source, which means you can modify it if you want to. If you are interested in how it works, you may also read the source code of Python to figure it out.</a:t>
            </a:r>
          </a:p>
          <a:p>
            <a:r>
              <a:rPr lang="en-US" dirty="0"/>
              <a:t>Python is widely used. It’s used in financial analysis, machine learning, deep learning, statistics, </a:t>
            </a:r>
            <a:r>
              <a:rPr lang="en-US" i="1" dirty="0" err="1"/>
              <a:t>Keras</a:t>
            </a:r>
            <a:r>
              <a:rPr lang="en-US" dirty="0"/>
              <a:t>, </a:t>
            </a:r>
            <a:r>
              <a:rPr lang="en-US" i="1" dirty="0"/>
              <a:t>TensorFlow</a:t>
            </a:r>
            <a:r>
              <a:rPr lang="en-US" dirty="0"/>
              <a:t>, etc. Before entering the field of Artificial Intelligence, it’s necessary to know Python in advance.</a:t>
            </a:r>
            <a:endParaRPr lang="en-TW" dirty="0"/>
          </a:p>
        </p:txBody>
      </p:sp>
    </p:spTree>
    <p:extLst>
      <p:ext uri="{BB962C8B-B14F-4D97-AF65-F5344CB8AC3E}">
        <p14:creationId xmlns:p14="http://schemas.microsoft.com/office/powerpoint/2010/main" val="75421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4BDE-50FC-1741-9BCE-69DAEE40B2D5}"/>
              </a:ext>
            </a:extLst>
          </p:cNvPr>
          <p:cNvSpPr>
            <a:spLocks noGrp="1"/>
          </p:cNvSpPr>
          <p:nvPr>
            <p:ph type="title"/>
          </p:nvPr>
        </p:nvSpPr>
        <p:spPr/>
        <p:txBody>
          <a:bodyPr/>
          <a:lstStyle/>
          <a:p>
            <a:r>
              <a:rPr lang="en-TW" dirty="0"/>
              <a:t>Disadvantages of Python</a:t>
            </a:r>
          </a:p>
        </p:txBody>
      </p:sp>
      <p:sp>
        <p:nvSpPr>
          <p:cNvPr id="3" name="Content Placeholder 2">
            <a:extLst>
              <a:ext uri="{FF2B5EF4-FFF2-40B4-BE49-F238E27FC236}">
                <a16:creationId xmlns:a16="http://schemas.microsoft.com/office/drawing/2014/main" id="{644CDDA9-4696-B747-A001-B8E8DE16F65B}"/>
              </a:ext>
            </a:extLst>
          </p:cNvPr>
          <p:cNvSpPr>
            <a:spLocks noGrp="1"/>
          </p:cNvSpPr>
          <p:nvPr>
            <p:ph idx="1"/>
          </p:nvPr>
        </p:nvSpPr>
        <p:spPr/>
        <p:txBody>
          <a:bodyPr/>
          <a:lstStyle/>
          <a:p>
            <a:r>
              <a:rPr lang="en-US" dirty="0"/>
              <a:t>Python is slower (compared to compiled languages). Compiled languages, such as C, get compiled to machine codes (something CPU can read and execute). Since Python is not a compiled language, its execution speed is not as fast as C or other compiled languages.</a:t>
            </a:r>
          </a:p>
          <a:p>
            <a:r>
              <a:rPr lang="en-US" dirty="0"/>
              <a:t>Python is a relatively new language; therefore, its built-in library is not as huge as C or Java. (However, the Python library is good enough already.)</a:t>
            </a:r>
          </a:p>
          <a:p>
            <a:r>
              <a:rPr lang="en-US" dirty="0"/>
              <a:t>Python doesn’t have too much support for mobile devices. For example, Python is not what you want to use if you develop a commercial mobile app.</a:t>
            </a:r>
            <a:endParaRPr lang="en-TW" dirty="0"/>
          </a:p>
        </p:txBody>
      </p:sp>
    </p:spTree>
    <p:extLst>
      <p:ext uri="{BB962C8B-B14F-4D97-AF65-F5344CB8AC3E}">
        <p14:creationId xmlns:p14="http://schemas.microsoft.com/office/powerpoint/2010/main" val="2270446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3679</TotalTime>
  <Words>840</Words>
  <Application>Microsoft Office PowerPoint</Application>
  <PresentationFormat>寬螢幕</PresentationFormat>
  <Paragraphs>50</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Arial</vt:lpstr>
      <vt:lpstr>Calibri</vt:lpstr>
      <vt:lpstr>Calibri Light</vt:lpstr>
      <vt:lpstr>Office Theme</vt:lpstr>
      <vt:lpstr>Python Course Chapter 0</vt:lpstr>
      <vt:lpstr>Introuduction to Python</vt:lpstr>
      <vt:lpstr>What’s Python?</vt:lpstr>
      <vt:lpstr>What’s Python?</vt:lpstr>
      <vt:lpstr>Why learning Python?</vt:lpstr>
      <vt:lpstr>Why learning Python?</vt:lpstr>
      <vt:lpstr>Why learning Python?</vt:lpstr>
      <vt:lpstr>Why learning Python?</vt:lpstr>
      <vt:lpstr>Disadvantages of Python</vt:lpstr>
      <vt:lpstr>How to Download Python?</vt:lpstr>
      <vt:lpstr>What’s in this course?</vt:lpstr>
      <vt:lpstr>How to take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118</cp:revision>
  <dcterms:created xsi:type="dcterms:W3CDTF">2021-08-25T07:05:14Z</dcterms:created>
  <dcterms:modified xsi:type="dcterms:W3CDTF">2022-03-26T22:16:43Z</dcterms:modified>
</cp:coreProperties>
</file>