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8" r:id="rId7"/>
    <p:sldId id="269" r:id="rId8"/>
    <p:sldId id="270" r:id="rId9"/>
    <p:sldId id="271" r:id="rId10"/>
    <p:sldId id="272" r:id="rId11"/>
    <p:sldId id="273" r:id="rId12"/>
    <p:sldId id="274" r:id="rId13"/>
    <p:sldId id="275" r:id="rId14"/>
    <p:sldId id="276" r:id="rId15"/>
    <p:sldId id="277" r:id="rId16"/>
    <p:sldId id="261" r:id="rId17"/>
    <p:sldId id="262" r:id="rId18"/>
    <p:sldId id="263" r:id="rId19"/>
    <p:sldId id="264" r:id="rId20"/>
    <p:sldId id="265" r:id="rId21"/>
    <p:sldId id="266" r:id="rId22"/>
    <p:sldId id="267" r:id="rId23"/>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400"/>
  </p:normalViewPr>
  <p:slideViewPr>
    <p:cSldViewPr snapToGrid="0" snapToObjects="1">
      <p:cViewPr varScale="1">
        <p:scale>
          <a:sx n="79" d="100"/>
          <a:sy n="79" d="100"/>
        </p:scale>
        <p:origin x="82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04/06/2022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13</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US" sz="4800" i="1" dirty="0"/>
              <a:t>Miscellaneous</a:t>
            </a:r>
          </a:p>
          <a:p>
            <a:pPr algn="l"/>
            <a:r>
              <a:rPr lang="en-US" sz="4800" i="1" dirty="0"/>
              <a:t>Information</a:t>
            </a:r>
            <a:r>
              <a:rPr lang="zh-TW" altLang="en-US" sz="4800" i="1" dirty="0"/>
              <a:t> </a:t>
            </a:r>
            <a:r>
              <a:rPr lang="en-US" altLang="zh-TW" sz="4800" i="1"/>
              <a:t>II</a:t>
            </a:r>
            <a:endParaRPr lang="en-TW" sz="4800" i="1"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0EC0FC45-339B-984D-B651-9F8E5DB829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2948" y="606425"/>
            <a:ext cx="5645150" cy="564515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1D8D-C7C5-FC45-AF77-B4EAEA4D021A}"/>
              </a:ext>
            </a:extLst>
          </p:cNvPr>
          <p:cNvSpPr>
            <a:spLocks noGrp="1"/>
          </p:cNvSpPr>
          <p:nvPr>
            <p:ph type="title"/>
          </p:nvPr>
        </p:nvSpPr>
        <p:spPr/>
        <p:txBody>
          <a:bodyPr/>
          <a:lstStyle/>
          <a:p>
            <a:r>
              <a:rPr lang="en-TW" dirty="0"/>
              <a:t>Decimal, Binary, and </a:t>
            </a:r>
            <a:r>
              <a:rPr lang="en-US" dirty="0"/>
              <a:t>Hexadecimal</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081274-45DA-F643-B467-00397FDB41DD}"/>
                  </a:ext>
                </a:extLst>
              </p:cNvPr>
              <p:cNvSpPr>
                <a:spLocks noGrp="1"/>
              </p:cNvSpPr>
              <p:nvPr>
                <p:ph idx="1"/>
              </p:nvPr>
            </p:nvSpPr>
            <p:spPr/>
            <p:txBody>
              <a:bodyPr/>
              <a:lstStyle/>
              <a:p>
                <a:pPr marL="0" indent="0">
                  <a:buNone/>
                </a:pPr>
                <a:r>
                  <a:rPr lang="en-TW" dirty="0"/>
                  <a:t>Finally, if we have 1 bit, then it can present have 0 and 1. If we have 2 bits, we can present 00, 01, 10, 11. If we have 3 bits, we can have 000, 001, 010, 011, 100, 101, 110, 111, a totally 8 different possibilities.</a:t>
                </a:r>
              </a:p>
              <a:p>
                <a:pPr marL="0" indent="0">
                  <a:buNone/>
                </a:pPr>
                <a:r>
                  <a:rPr lang="en-US" dirty="0"/>
                  <a:t>I</a:t>
                </a:r>
                <a:r>
                  <a:rPr lang="en-TW" dirty="0"/>
                  <a:t>f we have n bits, then it can present </a:t>
                </a:r>
                <a14:m>
                  <m:oMath xmlns:m="http://schemas.openxmlformats.org/officeDocument/2006/math">
                    <m:sSup>
                      <m:sSupPr>
                        <m:ctrlPr>
                          <a:rPr lang="en-TW"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TW" dirty="0"/>
                  <a:t> different numbers. That means, </a:t>
                </a:r>
                <a:r>
                  <a:rPr lang="en-US" dirty="0"/>
                  <a:t>I</a:t>
                </a:r>
                <a:r>
                  <a:rPr lang="en-TW" dirty="0"/>
                  <a:t>f we have n bits, then it can present decimal numbers from 0 to </a:t>
                </a:r>
                <a14:m>
                  <m:oMath xmlns:m="http://schemas.openxmlformats.org/officeDocument/2006/math">
                    <m:sSup>
                      <m:sSupPr>
                        <m:ctrlPr>
                          <a:rPr lang="en-TW"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b="0" i="1" smtClean="0">
                        <a:latin typeface="Cambria Math" panose="02040503050406030204" pitchFamily="18" charset="0"/>
                      </a:rPr>
                      <m:t>−1</m:t>
                    </m:r>
                  </m:oMath>
                </a14:m>
                <a:r>
                  <a:rPr lang="en-TW" dirty="0"/>
                  <a:t>.</a:t>
                </a:r>
              </a:p>
              <a:p>
                <a:pPr marL="0" indent="0">
                  <a:buNone/>
                </a:pPr>
                <a:r>
                  <a:rPr lang="en-TW" dirty="0"/>
                  <a:t>For example, if we have 8 bits, then it can present integers from 0 to 255. </a:t>
                </a:r>
              </a:p>
            </p:txBody>
          </p:sp>
        </mc:Choice>
        <mc:Fallback xmlns="">
          <p:sp>
            <p:nvSpPr>
              <p:cNvPr id="3" name="Content Placeholder 2">
                <a:extLst>
                  <a:ext uri="{FF2B5EF4-FFF2-40B4-BE49-F238E27FC236}">
                    <a16:creationId xmlns:a16="http://schemas.microsoft.com/office/drawing/2014/main" id="{50081274-45DA-F643-B467-00397FDB41DD}"/>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344142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B1D9-3F44-7F43-971D-D22A887C9C4F}"/>
              </a:ext>
            </a:extLst>
          </p:cNvPr>
          <p:cNvSpPr>
            <a:spLocks noGrp="1"/>
          </p:cNvSpPr>
          <p:nvPr>
            <p:ph type="title"/>
          </p:nvPr>
        </p:nvSpPr>
        <p:spPr/>
        <p:txBody>
          <a:bodyPr/>
          <a:lstStyle/>
          <a:p>
            <a:r>
              <a:rPr lang="en-TW" dirty="0"/>
              <a:t>Decimal, Binary, and </a:t>
            </a:r>
            <a:r>
              <a:rPr lang="en-US" dirty="0"/>
              <a:t>Hexadecimal</a:t>
            </a:r>
            <a:endParaRPr lang="en-TW" dirty="0"/>
          </a:p>
        </p:txBody>
      </p:sp>
      <p:sp>
        <p:nvSpPr>
          <p:cNvPr id="3" name="Content Placeholder 2">
            <a:extLst>
              <a:ext uri="{FF2B5EF4-FFF2-40B4-BE49-F238E27FC236}">
                <a16:creationId xmlns:a16="http://schemas.microsoft.com/office/drawing/2014/main" id="{14415D73-C317-FD40-B628-7B42AE978818}"/>
              </a:ext>
            </a:extLst>
          </p:cNvPr>
          <p:cNvSpPr>
            <a:spLocks noGrp="1"/>
          </p:cNvSpPr>
          <p:nvPr>
            <p:ph idx="1"/>
          </p:nvPr>
        </p:nvSpPr>
        <p:spPr>
          <a:xfrm>
            <a:off x="838200" y="1825624"/>
            <a:ext cx="7353300" cy="4879975"/>
          </a:xfrm>
        </p:spPr>
        <p:txBody>
          <a:bodyPr>
            <a:normAutofit/>
          </a:bodyPr>
          <a:lstStyle/>
          <a:p>
            <a:pPr marL="0" indent="0">
              <a:buNone/>
            </a:pPr>
            <a:r>
              <a:rPr lang="en-US" dirty="0"/>
              <a:t>The Hexadecimal number system works the same way. The number set is:</a:t>
            </a:r>
          </a:p>
          <a:p>
            <a:pPr marL="0" indent="0" algn="ctr">
              <a:buNone/>
            </a:pPr>
            <a:r>
              <a:rPr lang="en-US" i="1" dirty="0"/>
              <a:t>{0, 1, 2, 3, 4, 5, 6, 7, 8, 9, A, B, C, D, E, F}</a:t>
            </a:r>
          </a:p>
          <a:p>
            <a:pPr marL="0" indent="0">
              <a:buNone/>
            </a:pPr>
            <a:r>
              <a:rPr lang="en-TW" dirty="0"/>
              <a:t>We count from 0, 1, 2, …, to F. Then, we don’t have any digits to use anymore, so we do 10. Then, we count from 10, 11, 12, …, 1A, 1B, …, 1F. Then, we don’t have any digit to use anymore at the last digit, so we do 20. Then, we count from 20, 21, 22, …, to 2F.</a:t>
            </a:r>
          </a:p>
          <a:p>
            <a:pPr marL="0" indent="0">
              <a:buNone/>
            </a:pPr>
            <a:r>
              <a:rPr lang="en-TW" dirty="0"/>
              <a:t>A mapping from decimal to </a:t>
            </a:r>
            <a:r>
              <a:rPr lang="en-US" dirty="0"/>
              <a:t>hexadecimal</a:t>
            </a:r>
            <a:r>
              <a:rPr lang="en-TW" dirty="0"/>
              <a:t> c</a:t>
            </a:r>
            <a:r>
              <a:rPr lang="en-US" dirty="0"/>
              <a:t>an</a:t>
            </a:r>
            <a:r>
              <a:rPr lang="en-TW" dirty="0"/>
              <a:t> be shown in a table:</a:t>
            </a:r>
          </a:p>
        </p:txBody>
      </p:sp>
      <p:graphicFrame>
        <p:nvGraphicFramePr>
          <p:cNvPr id="4" name="Table 5">
            <a:extLst>
              <a:ext uri="{FF2B5EF4-FFF2-40B4-BE49-F238E27FC236}">
                <a16:creationId xmlns:a16="http://schemas.microsoft.com/office/drawing/2014/main" id="{57C290F1-FAF5-2F44-B62C-4479BBCAE130}"/>
              </a:ext>
            </a:extLst>
          </p:cNvPr>
          <p:cNvGraphicFramePr>
            <a:graphicFrameLocks/>
          </p:cNvGraphicFramePr>
          <p:nvPr>
            <p:extLst>
              <p:ext uri="{D42A27DB-BD31-4B8C-83A1-F6EECF244321}">
                <p14:modId xmlns:p14="http://schemas.microsoft.com/office/powerpoint/2010/main" val="3776861015"/>
              </p:ext>
            </p:extLst>
          </p:nvPr>
        </p:nvGraphicFramePr>
        <p:xfrm>
          <a:off x="8445500" y="1690688"/>
          <a:ext cx="3175000" cy="4754880"/>
        </p:xfrm>
        <a:graphic>
          <a:graphicData uri="http://schemas.openxmlformats.org/drawingml/2006/table">
            <a:tbl>
              <a:tblPr firstRow="1" bandRow="1">
                <a:tableStyleId>{5C22544A-7EE6-4342-B048-85BDC9FD1C3A}</a:tableStyleId>
              </a:tblPr>
              <a:tblGrid>
                <a:gridCol w="1587500">
                  <a:extLst>
                    <a:ext uri="{9D8B030D-6E8A-4147-A177-3AD203B41FA5}">
                      <a16:colId xmlns:a16="http://schemas.microsoft.com/office/drawing/2014/main" val="3192834841"/>
                    </a:ext>
                  </a:extLst>
                </a:gridCol>
                <a:gridCol w="1587500">
                  <a:extLst>
                    <a:ext uri="{9D8B030D-6E8A-4147-A177-3AD203B41FA5}">
                      <a16:colId xmlns:a16="http://schemas.microsoft.com/office/drawing/2014/main" val="3492135389"/>
                    </a:ext>
                  </a:extLst>
                </a:gridCol>
              </a:tblGrid>
              <a:tr h="254244">
                <a:tc>
                  <a:txBody>
                    <a:bodyPr/>
                    <a:lstStyle/>
                    <a:p>
                      <a:r>
                        <a:rPr lang="en-TW" dirty="0"/>
                        <a:t>Decimal</a:t>
                      </a:r>
                    </a:p>
                  </a:txBody>
                  <a:tcPr/>
                </a:tc>
                <a:tc>
                  <a:txBody>
                    <a:bodyPr/>
                    <a:lstStyle/>
                    <a:p>
                      <a:r>
                        <a:rPr lang="en-TW" dirty="0"/>
                        <a:t>Hexadecimal</a:t>
                      </a:r>
                    </a:p>
                  </a:txBody>
                  <a:tcPr/>
                </a:tc>
                <a:extLst>
                  <a:ext uri="{0D108BD9-81ED-4DB2-BD59-A6C34878D82A}">
                    <a16:rowId xmlns:a16="http://schemas.microsoft.com/office/drawing/2014/main" val="2973968942"/>
                  </a:ext>
                </a:extLst>
              </a:tr>
              <a:tr h="254244">
                <a:tc>
                  <a:txBody>
                    <a:bodyPr/>
                    <a:lstStyle/>
                    <a:p>
                      <a:r>
                        <a:rPr lang="en-TW" dirty="0"/>
                        <a:t>0</a:t>
                      </a:r>
                    </a:p>
                  </a:txBody>
                  <a:tcPr/>
                </a:tc>
                <a:tc>
                  <a:txBody>
                    <a:bodyPr/>
                    <a:lstStyle/>
                    <a:p>
                      <a:r>
                        <a:rPr lang="en-TW" dirty="0"/>
                        <a:t>0</a:t>
                      </a:r>
                    </a:p>
                  </a:txBody>
                  <a:tcPr/>
                </a:tc>
                <a:extLst>
                  <a:ext uri="{0D108BD9-81ED-4DB2-BD59-A6C34878D82A}">
                    <a16:rowId xmlns:a16="http://schemas.microsoft.com/office/drawing/2014/main" val="4291938273"/>
                  </a:ext>
                </a:extLst>
              </a:tr>
              <a:tr h="254244">
                <a:tc>
                  <a:txBody>
                    <a:bodyPr/>
                    <a:lstStyle/>
                    <a:p>
                      <a:r>
                        <a:rPr lang="en-TW" dirty="0"/>
                        <a:t>…</a:t>
                      </a:r>
                    </a:p>
                  </a:txBody>
                  <a:tcPr/>
                </a:tc>
                <a:tc>
                  <a:txBody>
                    <a:bodyPr/>
                    <a:lstStyle/>
                    <a:p>
                      <a:r>
                        <a:rPr lang="en-TW" dirty="0"/>
                        <a:t>…</a:t>
                      </a:r>
                    </a:p>
                  </a:txBody>
                  <a:tcPr/>
                </a:tc>
                <a:extLst>
                  <a:ext uri="{0D108BD9-81ED-4DB2-BD59-A6C34878D82A}">
                    <a16:rowId xmlns:a16="http://schemas.microsoft.com/office/drawing/2014/main" val="990617787"/>
                  </a:ext>
                </a:extLst>
              </a:tr>
              <a:tr h="254244">
                <a:tc>
                  <a:txBody>
                    <a:bodyPr/>
                    <a:lstStyle/>
                    <a:p>
                      <a:r>
                        <a:rPr lang="en-TW" dirty="0"/>
                        <a:t>10</a:t>
                      </a:r>
                    </a:p>
                  </a:txBody>
                  <a:tcPr/>
                </a:tc>
                <a:tc>
                  <a:txBody>
                    <a:bodyPr/>
                    <a:lstStyle/>
                    <a:p>
                      <a:r>
                        <a:rPr lang="en-TW" dirty="0"/>
                        <a:t>A</a:t>
                      </a:r>
                    </a:p>
                  </a:txBody>
                  <a:tcPr/>
                </a:tc>
                <a:extLst>
                  <a:ext uri="{0D108BD9-81ED-4DB2-BD59-A6C34878D82A}">
                    <a16:rowId xmlns:a16="http://schemas.microsoft.com/office/drawing/2014/main" val="2068911179"/>
                  </a:ext>
                </a:extLst>
              </a:tr>
              <a:tr h="254244">
                <a:tc>
                  <a:txBody>
                    <a:bodyPr/>
                    <a:lstStyle/>
                    <a:p>
                      <a:r>
                        <a:rPr lang="en-TW" dirty="0"/>
                        <a:t>11</a:t>
                      </a:r>
                    </a:p>
                  </a:txBody>
                  <a:tcPr/>
                </a:tc>
                <a:tc>
                  <a:txBody>
                    <a:bodyPr/>
                    <a:lstStyle/>
                    <a:p>
                      <a:r>
                        <a:rPr lang="en-TW" dirty="0"/>
                        <a:t>B</a:t>
                      </a:r>
                    </a:p>
                  </a:txBody>
                  <a:tcPr/>
                </a:tc>
                <a:extLst>
                  <a:ext uri="{0D108BD9-81ED-4DB2-BD59-A6C34878D82A}">
                    <a16:rowId xmlns:a16="http://schemas.microsoft.com/office/drawing/2014/main" val="910447622"/>
                  </a:ext>
                </a:extLst>
              </a:tr>
              <a:tr h="254244">
                <a:tc>
                  <a:txBody>
                    <a:bodyPr/>
                    <a:lstStyle/>
                    <a:p>
                      <a:r>
                        <a:rPr lang="en-TW" dirty="0"/>
                        <a:t>12</a:t>
                      </a:r>
                    </a:p>
                  </a:txBody>
                  <a:tcPr/>
                </a:tc>
                <a:tc>
                  <a:txBody>
                    <a:bodyPr/>
                    <a:lstStyle/>
                    <a:p>
                      <a:r>
                        <a:rPr lang="en-TW" dirty="0"/>
                        <a:t>C</a:t>
                      </a:r>
                    </a:p>
                  </a:txBody>
                  <a:tcPr/>
                </a:tc>
                <a:extLst>
                  <a:ext uri="{0D108BD9-81ED-4DB2-BD59-A6C34878D82A}">
                    <a16:rowId xmlns:a16="http://schemas.microsoft.com/office/drawing/2014/main" val="3319995324"/>
                  </a:ext>
                </a:extLst>
              </a:tr>
              <a:tr h="254244">
                <a:tc>
                  <a:txBody>
                    <a:bodyPr/>
                    <a:lstStyle/>
                    <a:p>
                      <a:r>
                        <a:rPr lang="en-TW" dirty="0"/>
                        <a:t>13</a:t>
                      </a:r>
                    </a:p>
                  </a:txBody>
                  <a:tcPr/>
                </a:tc>
                <a:tc>
                  <a:txBody>
                    <a:bodyPr/>
                    <a:lstStyle/>
                    <a:p>
                      <a:r>
                        <a:rPr lang="en-TW" dirty="0"/>
                        <a:t>D</a:t>
                      </a:r>
                    </a:p>
                  </a:txBody>
                  <a:tcPr/>
                </a:tc>
                <a:extLst>
                  <a:ext uri="{0D108BD9-81ED-4DB2-BD59-A6C34878D82A}">
                    <a16:rowId xmlns:a16="http://schemas.microsoft.com/office/drawing/2014/main" val="3361155257"/>
                  </a:ext>
                </a:extLst>
              </a:tr>
              <a:tr h="254244">
                <a:tc>
                  <a:txBody>
                    <a:bodyPr/>
                    <a:lstStyle/>
                    <a:p>
                      <a:r>
                        <a:rPr lang="en-TW" dirty="0"/>
                        <a:t>14</a:t>
                      </a:r>
                    </a:p>
                  </a:txBody>
                  <a:tcPr/>
                </a:tc>
                <a:tc>
                  <a:txBody>
                    <a:bodyPr/>
                    <a:lstStyle/>
                    <a:p>
                      <a:r>
                        <a:rPr lang="en-TW" dirty="0"/>
                        <a:t>E</a:t>
                      </a:r>
                    </a:p>
                  </a:txBody>
                  <a:tcPr/>
                </a:tc>
                <a:extLst>
                  <a:ext uri="{0D108BD9-81ED-4DB2-BD59-A6C34878D82A}">
                    <a16:rowId xmlns:a16="http://schemas.microsoft.com/office/drawing/2014/main" val="2677389004"/>
                  </a:ext>
                </a:extLst>
              </a:tr>
              <a:tr h="254244">
                <a:tc>
                  <a:txBody>
                    <a:bodyPr/>
                    <a:lstStyle/>
                    <a:p>
                      <a:r>
                        <a:rPr lang="en-TW" dirty="0"/>
                        <a:t>15</a:t>
                      </a:r>
                    </a:p>
                  </a:txBody>
                  <a:tcPr/>
                </a:tc>
                <a:tc>
                  <a:txBody>
                    <a:bodyPr/>
                    <a:lstStyle/>
                    <a:p>
                      <a:r>
                        <a:rPr lang="en-TW" dirty="0"/>
                        <a:t>F</a:t>
                      </a:r>
                    </a:p>
                  </a:txBody>
                  <a:tcPr/>
                </a:tc>
                <a:extLst>
                  <a:ext uri="{0D108BD9-81ED-4DB2-BD59-A6C34878D82A}">
                    <a16:rowId xmlns:a16="http://schemas.microsoft.com/office/drawing/2014/main" val="2081121245"/>
                  </a:ext>
                </a:extLst>
              </a:tr>
              <a:tr h="254244">
                <a:tc>
                  <a:txBody>
                    <a:bodyPr/>
                    <a:lstStyle/>
                    <a:p>
                      <a:r>
                        <a:rPr lang="en-TW" dirty="0"/>
                        <a:t>16</a:t>
                      </a:r>
                    </a:p>
                  </a:txBody>
                  <a:tcPr/>
                </a:tc>
                <a:tc>
                  <a:txBody>
                    <a:bodyPr/>
                    <a:lstStyle/>
                    <a:p>
                      <a:r>
                        <a:rPr lang="en-TW" dirty="0"/>
                        <a:t>10</a:t>
                      </a:r>
                    </a:p>
                  </a:txBody>
                  <a:tcPr/>
                </a:tc>
                <a:extLst>
                  <a:ext uri="{0D108BD9-81ED-4DB2-BD59-A6C34878D82A}">
                    <a16:rowId xmlns:a16="http://schemas.microsoft.com/office/drawing/2014/main" val="1339664794"/>
                  </a:ext>
                </a:extLst>
              </a:tr>
              <a:tr h="254244">
                <a:tc>
                  <a:txBody>
                    <a:bodyPr/>
                    <a:lstStyle/>
                    <a:p>
                      <a:r>
                        <a:rPr lang="en-TW" dirty="0"/>
                        <a:t>17</a:t>
                      </a:r>
                    </a:p>
                  </a:txBody>
                  <a:tcPr/>
                </a:tc>
                <a:tc>
                  <a:txBody>
                    <a:bodyPr/>
                    <a:lstStyle/>
                    <a:p>
                      <a:r>
                        <a:rPr lang="en-TW" dirty="0"/>
                        <a:t>11</a:t>
                      </a:r>
                    </a:p>
                  </a:txBody>
                  <a:tcPr/>
                </a:tc>
                <a:extLst>
                  <a:ext uri="{0D108BD9-81ED-4DB2-BD59-A6C34878D82A}">
                    <a16:rowId xmlns:a16="http://schemas.microsoft.com/office/drawing/2014/main" val="3216876822"/>
                  </a:ext>
                </a:extLst>
              </a:tr>
              <a:tr h="254244">
                <a:tc>
                  <a:txBody>
                    <a:bodyPr/>
                    <a:lstStyle/>
                    <a:p>
                      <a:r>
                        <a:rPr lang="en-TW" dirty="0"/>
                        <a:t>18</a:t>
                      </a:r>
                    </a:p>
                  </a:txBody>
                  <a:tcPr/>
                </a:tc>
                <a:tc>
                  <a:txBody>
                    <a:bodyPr/>
                    <a:lstStyle/>
                    <a:p>
                      <a:r>
                        <a:rPr lang="en-TW" dirty="0"/>
                        <a:t>12</a:t>
                      </a:r>
                    </a:p>
                  </a:txBody>
                  <a:tcPr/>
                </a:tc>
                <a:extLst>
                  <a:ext uri="{0D108BD9-81ED-4DB2-BD59-A6C34878D82A}">
                    <a16:rowId xmlns:a16="http://schemas.microsoft.com/office/drawing/2014/main" val="3848180867"/>
                  </a:ext>
                </a:extLst>
              </a:tr>
              <a:tr h="254244">
                <a:tc>
                  <a:txBody>
                    <a:bodyPr/>
                    <a:lstStyle/>
                    <a:p>
                      <a:r>
                        <a:rPr lang="en-TW" dirty="0"/>
                        <a:t>19</a:t>
                      </a:r>
                    </a:p>
                  </a:txBody>
                  <a:tcPr/>
                </a:tc>
                <a:tc>
                  <a:txBody>
                    <a:bodyPr/>
                    <a:lstStyle/>
                    <a:p>
                      <a:r>
                        <a:rPr lang="en-TW" dirty="0"/>
                        <a:t>13</a:t>
                      </a:r>
                    </a:p>
                  </a:txBody>
                  <a:tcPr/>
                </a:tc>
                <a:extLst>
                  <a:ext uri="{0D108BD9-81ED-4DB2-BD59-A6C34878D82A}">
                    <a16:rowId xmlns:a16="http://schemas.microsoft.com/office/drawing/2014/main" val="154054799"/>
                  </a:ext>
                </a:extLst>
              </a:tr>
            </a:tbl>
          </a:graphicData>
        </a:graphic>
      </p:graphicFrame>
    </p:spTree>
    <p:extLst>
      <p:ext uri="{BB962C8B-B14F-4D97-AF65-F5344CB8AC3E}">
        <p14:creationId xmlns:p14="http://schemas.microsoft.com/office/powerpoint/2010/main" val="102046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A4E-D226-9045-8518-B60F885CF214}"/>
              </a:ext>
            </a:extLst>
          </p:cNvPr>
          <p:cNvSpPr>
            <a:spLocks noGrp="1"/>
          </p:cNvSpPr>
          <p:nvPr>
            <p:ph type="title"/>
          </p:nvPr>
        </p:nvSpPr>
        <p:spPr/>
        <p:txBody>
          <a:bodyPr/>
          <a:lstStyle/>
          <a:p>
            <a:r>
              <a:rPr lang="en-TW" dirty="0"/>
              <a:t>Decimal, Binary, and </a:t>
            </a:r>
            <a:r>
              <a:rPr lang="en-US" dirty="0"/>
              <a:t>Hexadecimal</a:t>
            </a:r>
            <a:endParaRPr lang="en-TW" dirty="0"/>
          </a:p>
        </p:txBody>
      </p:sp>
      <p:sp>
        <p:nvSpPr>
          <p:cNvPr id="3" name="Content Placeholder 2">
            <a:extLst>
              <a:ext uri="{FF2B5EF4-FFF2-40B4-BE49-F238E27FC236}">
                <a16:creationId xmlns:a16="http://schemas.microsoft.com/office/drawing/2014/main" id="{114CF990-02FC-3B4E-A709-F16536624C2E}"/>
              </a:ext>
            </a:extLst>
          </p:cNvPr>
          <p:cNvSpPr>
            <a:spLocks noGrp="1"/>
          </p:cNvSpPr>
          <p:nvPr>
            <p:ph idx="1"/>
          </p:nvPr>
        </p:nvSpPr>
        <p:spPr/>
        <p:txBody>
          <a:bodyPr/>
          <a:lstStyle/>
          <a:p>
            <a:pPr marL="0" indent="0">
              <a:buNone/>
            </a:pPr>
            <a:r>
              <a:rPr lang="en-TW" dirty="0"/>
              <a:t>Converting numbers from binary to hexadecimal (or vice versa) is very simple. Every 4 bits can be converted into one hexadecimal digit, and every hexadecimal digit can be converted into 4 bits.</a:t>
            </a:r>
          </a:p>
          <a:p>
            <a:pPr marL="0" indent="0">
              <a:buNone/>
            </a:pPr>
            <a:r>
              <a:rPr lang="en-TW" dirty="0"/>
              <a:t>For example, we can convert 11001010 to binary by:</a:t>
            </a:r>
          </a:p>
          <a:p>
            <a:pPr marL="0" indent="0" algn="ctr">
              <a:buNone/>
            </a:pPr>
            <a:r>
              <a:rPr lang="en-TW" dirty="0"/>
              <a:t>1100 is 12 in decimal, and 12 is C in hexadecimal.</a:t>
            </a:r>
          </a:p>
          <a:p>
            <a:pPr marL="0" indent="0" algn="ctr">
              <a:buNone/>
            </a:pPr>
            <a:r>
              <a:rPr lang="en-TW" dirty="0"/>
              <a:t>1010 is 10 in decimal, and 10 is A in hexadecimal.</a:t>
            </a:r>
          </a:p>
          <a:p>
            <a:pPr marL="0" indent="0">
              <a:buNone/>
            </a:pPr>
            <a:r>
              <a:rPr lang="en-TW" dirty="0"/>
              <a:t>Therefore, 11001010 is CA in hexadecimal.</a:t>
            </a:r>
          </a:p>
        </p:txBody>
      </p:sp>
    </p:spTree>
    <p:extLst>
      <p:ext uri="{BB962C8B-B14F-4D97-AF65-F5344CB8AC3E}">
        <p14:creationId xmlns:p14="http://schemas.microsoft.com/office/powerpoint/2010/main" val="299485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1F9F-21FE-204B-9E3D-43326976D48E}"/>
              </a:ext>
            </a:extLst>
          </p:cNvPr>
          <p:cNvSpPr>
            <a:spLocks noGrp="1"/>
          </p:cNvSpPr>
          <p:nvPr>
            <p:ph type="title"/>
          </p:nvPr>
        </p:nvSpPr>
        <p:spPr/>
        <p:txBody>
          <a:bodyPr/>
          <a:lstStyle/>
          <a:p>
            <a:r>
              <a:rPr lang="en-TW" dirty="0"/>
              <a:t>Decimal, Binary, and </a:t>
            </a:r>
            <a:r>
              <a:rPr lang="en-US" dirty="0"/>
              <a:t>Hexadecimal</a:t>
            </a:r>
            <a:endParaRPr lang="en-TW" dirty="0"/>
          </a:p>
        </p:txBody>
      </p:sp>
      <p:sp>
        <p:nvSpPr>
          <p:cNvPr id="3" name="Content Placeholder 2">
            <a:extLst>
              <a:ext uri="{FF2B5EF4-FFF2-40B4-BE49-F238E27FC236}">
                <a16:creationId xmlns:a16="http://schemas.microsoft.com/office/drawing/2014/main" id="{572AE540-B8F4-9D4E-8897-1B402C458AFF}"/>
              </a:ext>
            </a:extLst>
          </p:cNvPr>
          <p:cNvSpPr>
            <a:spLocks noGrp="1"/>
          </p:cNvSpPr>
          <p:nvPr>
            <p:ph idx="1"/>
          </p:nvPr>
        </p:nvSpPr>
        <p:spPr>
          <a:xfrm>
            <a:off x="838200" y="1825625"/>
            <a:ext cx="10515600" cy="4351338"/>
          </a:xfrm>
        </p:spPr>
        <p:txBody>
          <a:bodyPr/>
          <a:lstStyle/>
          <a:p>
            <a:pPr marL="0" indent="0">
              <a:buNone/>
            </a:pPr>
            <a:r>
              <a:rPr lang="en-TW" dirty="0"/>
              <a:t>For example, we can convert E4 in </a:t>
            </a:r>
            <a:r>
              <a:rPr lang="en-US" dirty="0"/>
              <a:t>hexadecimal</a:t>
            </a:r>
            <a:r>
              <a:rPr lang="en-TW" dirty="0"/>
              <a:t> to binary</a:t>
            </a:r>
            <a:r>
              <a:rPr lang="en-US" altLang="zh-TW" dirty="0"/>
              <a:t> by:</a:t>
            </a:r>
          </a:p>
          <a:p>
            <a:pPr marL="0" indent="0" algn="ctr">
              <a:buNone/>
            </a:pPr>
            <a:r>
              <a:rPr lang="en-US" dirty="0"/>
              <a:t>E in hexadecimal is 14 in decimal, and 14 is 1110 in binary.</a:t>
            </a:r>
          </a:p>
          <a:p>
            <a:pPr marL="0" indent="0" algn="ctr">
              <a:buNone/>
            </a:pPr>
            <a:r>
              <a:rPr lang="en-US" dirty="0"/>
              <a:t>4 in hexadecimal is 4 in decimal, and 4 is 0100 in binary.</a:t>
            </a:r>
          </a:p>
          <a:p>
            <a:pPr marL="0" indent="0">
              <a:buNone/>
            </a:pPr>
            <a:r>
              <a:rPr lang="en-US" dirty="0"/>
              <a:t>Therefore, </a:t>
            </a:r>
            <a:r>
              <a:rPr lang="en-TW" dirty="0"/>
              <a:t>E4 is </a:t>
            </a:r>
            <a:r>
              <a:rPr lang="en-US" dirty="0"/>
              <a:t>11100100 in binary.</a:t>
            </a:r>
            <a:endParaRPr lang="en-TW" dirty="0"/>
          </a:p>
          <a:p>
            <a:pPr marL="0" indent="0">
              <a:buNone/>
            </a:pPr>
            <a:endParaRPr lang="en-TW" dirty="0"/>
          </a:p>
        </p:txBody>
      </p:sp>
    </p:spTree>
    <p:extLst>
      <p:ext uri="{BB962C8B-B14F-4D97-AF65-F5344CB8AC3E}">
        <p14:creationId xmlns:p14="http://schemas.microsoft.com/office/powerpoint/2010/main" val="1401002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7BD5-B7C5-E747-8F2B-F5F01B588615}"/>
              </a:ext>
            </a:extLst>
          </p:cNvPr>
          <p:cNvSpPr>
            <a:spLocks noGrp="1"/>
          </p:cNvSpPr>
          <p:nvPr>
            <p:ph type="title"/>
          </p:nvPr>
        </p:nvSpPr>
        <p:spPr/>
        <p:txBody>
          <a:bodyPr/>
          <a:lstStyle/>
          <a:p>
            <a:r>
              <a:rPr lang="en-TW" dirty="0"/>
              <a:t>Decimal, Binary, and </a:t>
            </a:r>
            <a:r>
              <a:rPr lang="en-US" dirty="0"/>
              <a:t>Hexadecimal</a:t>
            </a:r>
            <a:endParaRPr lang="en-TW" dirty="0"/>
          </a:p>
        </p:txBody>
      </p:sp>
      <p:sp>
        <p:nvSpPr>
          <p:cNvPr id="3" name="Content Placeholder 2">
            <a:extLst>
              <a:ext uri="{FF2B5EF4-FFF2-40B4-BE49-F238E27FC236}">
                <a16:creationId xmlns:a16="http://schemas.microsoft.com/office/drawing/2014/main" id="{6DA46129-986E-5D48-970B-922B068DFA8B}"/>
              </a:ext>
            </a:extLst>
          </p:cNvPr>
          <p:cNvSpPr>
            <a:spLocks noGrp="1"/>
          </p:cNvSpPr>
          <p:nvPr>
            <p:ph idx="1"/>
          </p:nvPr>
        </p:nvSpPr>
        <p:spPr>
          <a:xfrm>
            <a:off x="838200" y="1825624"/>
            <a:ext cx="10515600" cy="5032375"/>
          </a:xfrm>
        </p:spPr>
        <p:txBody>
          <a:bodyPr>
            <a:normAutofit/>
          </a:bodyPr>
          <a:lstStyle/>
          <a:p>
            <a:pPr marL="0" indent="0">
              <a:buNone/>
            </a:pPr>
            <a:r>
              <a:rPr lang="en-TW" dirty="0"/>
              <a:t>In Python, when we print out an object that doesn’t implement the </a:t>
            </a:r>
            <a:r>
              <a:rPr lang="en-TW" i="1" dirty="0"/>
              <a:t>__str__() </a:t>
            </a:r>
            <a:r>
              <a:rPr lang="en-TW" dirty="0"/>
              <a:t>method (for example, Python built-in map object), then we get something like</a:t>
            </a:r>
          </a:p>
          <a:p>
            <a:pPr marL="0" indent="0" algn="ctr">
              <a:buNone/>
            </a:pPr>
            <a:r>
              <a:rPr lang="en-US" i="1" dirty="0"/>
              <a:t>&lt;map object at 0x7f7f180cc7f0&gt;</a:t>
            </a:r>
          </a:p>
          <a:p>
            <a:pPr marL="0" indent="0">
              <a:buNone/>
            </a:pPr>
            <a:r>
              <a:rPr lang="en-TW" dirty="0"/>
              <a:t>The </a:t>
            </a:r>
            <a:r>
              <a:rPr lang="en-TW" i="1" dirty="0"/>
              <a:t>0x</a:t>
            </a:r>
            <a:r>
              <a:rPr lang="en-TW" dirty="0"/>
              <a:t> at means the following numbers are hexadecimal, and that number represents the memory address in our RAM where the object is located. Notice that all numbers and letters after 0x are all in the set of </a:t>
            </a:r>
            <a:r>
              <a:rPr lang="en-US" dirty="0"/>
              <a:t>hexadecimal number system:</a:t>
            </a:r>
          </a:p>
          <a:p>
            <a:pPr marL="0" indent="0" algn="ctr">
              <a:buNone/>
            </a:pPr>
            <a:r>
              <a:rPr lang="en-US" i="1" dirty="0"/>
              <a:t>{0, 1, 2, 3, 4, 5, 6, 7, 8, 9, A, B, C, D, E, F}</a:t>
            </a:r>
          </a:p>
        </p:txBody>
      </p:sp>
    </p:spTree>
    <p:extLst>
      <p:ext uri="{BB962C8B-B14F-4D97-AF65-F5344CB8AC3E}">
        <p14:creationId xmlns:p14="http://schemas.microsoft.com/office/powerpoint/2010/main" val="221073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86FB-87C8-4749-B445-B8D761855603}"/>
              </a:ext>
            </a:extLst>
          </p:cNvPr>
          <p:cNvSpPr>
            <a:spLocks noGrp="1"/>
          </p:cNvSpPr>
          <p:nvPr>
            <p:ph type="title"/>
          </p:nvPr>
        </p:nvSpPr>
        <p:spPr/>
        <p:txBody>
          <a:bodyPr/>
          <a:lstStyle/>
          <a:p>
            <a:r>
              <a:rPr lang="en-TW" dirty="0"/>
              <a:t>Number System in Python</a:t>
            </a:r>
          </a:p>
        </p:txBody>
      </p:sp>
      <p:sp>
        <p:nvSpPr>
          <p:cNvPr id="3" name="Content Placeholder 2">
            <a:extLst>
              <a:ext uri="{FF2B5EF4-FFF2-40B4-BE49-F238E27FC236}">
                <a16:creationId xmlns:a16="http://schemas.microsoft.com/office/drawing/2014/main" id="{16BC7374-B100-7649-A0B3-1C60B71F771A}"/>
              </a:ext>
            </a:extLst>
          </p:cNvPr>
          <p:cNvSpPr>
            <a:spLocks noGrp="1"/>
          </p:cNvSpPr>
          <p:nvPr>
            <p:ph idx="1"/>
          </p:nvPr>
        </p:nvSpPr>
        <p:spPr/>
        <p:txBody>
          <a:bodyPr/>
          <a:lstStyle/>
          <a:p>
            <a:pPr marL="0" indent="0">
              <a:buNone/>
            </a:pPr>
            <a:r>
              <a:rPr lang="en-US" dirty="0"/>
              <a:t>Python has tools for nearly every computer-related task, and converting hexadecimal values into binary values is no exception. </a:t>
            </a:r>
          </a:p>
          <a:p>
            <a:r>
              <a:rPr lang="en-US" i="1" dirty="0"/>
              <a:t>hex(number) </a:t>
            </a:r>
            <a:r>
              <a:rPr lang="en-US" dirty="0"/>
              <a:t>- converts the specified integer number into a hexadecimal value. The return string always starts with the prefix 0x.</a:t>
            </a:r>
          </a:p>
          <a:p>
            <a:r>
              <a:rPr lang="en-US" i="1" dirty="0"/>
              <a:t>bin(number) </a:t>
            </a:r>
            <a:r>
              <a:rPr lang="en-US" dirty="0"/>
              <a:t>- returns the binary version of a specified integer number. The result will always start with the prefix 0b.</a:t>
            </a:r>
            <a:endParaRPr lang="en-TW" dirty="0"/>
          </a:p>
        </p:txBody>
      </p:sp>
    </p:spTree>
    <p:extLst>
      <p:ext uri="{BB962C8B-B14F-4D97-AF65-F5344CB8AC3E}">
        <p14:creationId xmlns:p14="http://schemas.microsoft.com/office/powerpoint/2010/main" val="277224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E594-E5FB-7446-8F04-71D40D03DFE7}"/>
              </a:ext>
            </a:extLst>
          </p:cNvPr>
          <p:cNvSpPr>
            <a:spLocks noGrp="1"/>
          </p:cNvSpPr>
          <p:nvPr>
            <p:ph type="title"/>
          </p:nvPr>
        </p:nvSpPr>
        <p:spPr/>
        <p:txBody>
          <a:bodyPr/>
          <a:lstStyle/>
          <a:p>
            <a:r>
              <a:rPr lang="en-US" dirty="0"/>
              <a:t>Introduction to Encoding</a:t>
            </a:r>
            <a:endParaRPr lang="en-TW" dirty="0"/>
          </a:p>
        </p:txBody>
      </p:sp>
      <p:sp>
        <p:nvSpPr>
          <p:cNvPr id="3" name="Content Placeholder 2">
            <a:extLst>
              <a:ext uri="{FF2B5EF4-FFF2-40B4-BE49-F238E27FC236}">
                <a16:creationId xmlns:a16="http://schemas.microsoft.com/office/drawing/2014/main" id="{7EC689CC-32AF-E342-8365-BAA9F780C347}"/>
              </a:ext>
            </a:extLst>
          </p:cNvPr>
          <p:cNvSpPr>
            <a:spLocks noGrp="1"/>
          </p:cNvSpPr>
          <p:nvPr>
            <p:ph idx="1"/>
          </p:nvPr>
        </p:nvSpPr>
        <p:spPr>
          <a:xfrm>
            <a:off x="838200" y="1825624"/>
            <a:ext cx="10515600" cy="4879975"/>
          </a:xfrm>
        </p:spPr>
        <p:txBody>
          <a:bodyPr>
            <a:normAutofit/>
          </a:bodyPr>
          <a:lstStyle/>
          <a:p>
            <a:pPr marL="0" indent="0">
              <a:buNone/>
            </a:pPr>
            <a:r>
              <a:rPr lang="en-TW" dirty="0"/>
              <a:t>Before we learn a special data type </a:t>
            </a:r>
            <a:r>
              <a:rPr lang="en-TW" i="1" dirty="0">
                <a:solidFill>
                  <a:srgbClr val="0070C0"/>
                </a:solidFill>
              </a:rPr>
              <a:t>byte</a:t>
            </a:r>
            <a:r>
              <a:rPr lang="en-TW" dirty="0"/>
              <a:t> in Python, we need to first learn the concept of encoding.</a:t>
            </a:r>
          </a:p>
          <a:p>
            <a:pPr marL="0" indent="0">
              <a:buNone/>
            </a:pPr>
            <a:r>
              <a:rPr lang="en-US" dirty="0"/>
              <a:t>Since computers can only understand 0 and 1, in order to show characters in computers, we need a way to map 0s and 1s into characters. </a:t>
            </a:r>
            <a:r>
              <a:rPr lang="en-US" i="1" dirty="0">
                <a:solidFill>
                  <a:srgbClr val="0070C0"/>
                </a:solidFill>
              </a:rPr>
              <a:t>ASCII</a:t>
            </a:r>
            <a:r>
              <a:rPr lang="en-US" dirty="0"/>
              <a:t> (American Standard Code for Information Interchange) is a character encoding standard for electronic communication. </a:t>
            </a:r>
          </a:p>
          <a:p>
            <a:pPr marL="0" indent="0">
              <a:buNone/>
            </a:pPr>
            <a:r>
              <a:rPr lang="en-US" dirty="0"/>
              <a:t>ASCII codes represent text in computers, telecommunications equipment, and other devices. Most modern character-encoding schemes are based on ASCII, although they support many additional characters.</a:t>
            </a:r>
            <a:endParaRPr lang="en-TW" dirty="0"/>
          </a:p>
        </p:txBody>
      </p:sp>
    </p:spTree>
    <p:extLst>
      <p:ext uri="{BB962C8B-B14F-4D97-AF65-F5344CB8AC3E}">
        <p14:creationId xmlns:p14="http://schemas.microsoft.com/office/powerpoint/2010/main" val="364205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2572-F96C-104E-BA66-17616585874F}"/>
              </a:ext>
            </a:extLst>
          </p:cNvPr>
          <p:cNvSpPr>
            <a:spLocks noGrp="1"/>
          </p:cNvSpPr>
          <p:nvPr>
            <p:ph type="title"/>
          </p:nvPr>
        </p:nvSpPr>
        <p:spPr/>
        <p:txBody>
          <a:bodyPr/>
          <a:lstStyle/>
          <a:p>
            <a:r>
              <a:rPr lang="en-US" dirty="0"/>
              <a:t>Introduction to Encoding</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EFC086-1E1E-F84E-8045-E486542BF044}"/>
                  </a:ext>
                </a:extLst>
              </p:cNvPr>
              <p:cNvSpPr>
                <a:spLocks noGrp="1"/>
              </p:cNvSpPr>
              <p:nvPr>
                <p:ph idx="1"/>
              </p:nvPr>
            </p:nvSpPr>
            <p:spPr/>
            <p:txBody>
              <a:bodyPr/>
              <a:lstStyle/>
              <a:p>
                <a:pPr marL="0" indent="0">
                  <a:buNone/>
                </a:pPr>
                <a:r>
                  <a:rPr lang="en-US" dirty="0"/>
                  <a:t>The following is a small portion of ASCII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ASCII uses 1 byte (8 bits) to do encoding, but actually only 7 bits are used. Therefore, it encodes 128 (which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7</m:t>
                        </m:r>
                      </m:sup>
                    </m:sSup>
                  </m:oMath>
                </a14:m>
                <a:r>
                  <a:rPr lang="en-US" dirty="0"/>
                  <a:t>) different characters, including both upper- and lower-case English letters, numbers from 0 to 9, and symbols such as </a:t>
                </a:r>
                <a:r>
                  <a:rPr lang="en-US" i="1" dirty="0"/>
                  <a:t>!@#$%</a:t>
                </a:r>
                <a:r>
                  <a:rPr lang="en-US" dirty="0"/>
                  <a:t>.</a:t>
                </a:r>
              </a:p>
            </p:txBody>
          </p:sp>
        </mc:Choice>
        <mc:Fallback xmlns="">
          <p:sp>
            <p:nvSpPr>
              <p:cNvPr id="3" name="Content Placeholder 2">
                <a:extLst>
                  <a:ext uri="{FF2B5EF4-FFF2-40B4-BE49-F238E27FC236}">
                    <a16:creationId xmlns:a16="http://schemas.microsoft.com/office/drawing/2014/main" id="{5CEFC086-1E1E-F84E-8045-E486542BF044}"/>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graphicFrame>
        <p:nvGraphicFramePr>
          <p:cNvPr id="4" name="Table 6">
            <a:extLst>
              <a:ext uri="{FF2B5EF4-FFF2-40B4-BE49-F238E27FC236}">
                <a16:creationId xmlns:a16="http://schemas.microsoft.com/office/drawing/2014/main" id="{D7F157A7-8881-2245-A48B-CCCC0D31F63A}"/>
              </a:ext>
            </a:extLst>
          </p:cNvPr>
          <p:cNvGraphicFramePr>
            <a:graphicFrameLocks noGrp="1"/>
          </p:cNvGraphicFramePr>
          <p:nvPr>
            <p:extLst>
              <p:ext uri="{D42A27DB-BD31-4B8C-83A1-F6EECF244321}">
                <p14:modId xmlns:p14="http://schemas.microsoft.com/office/powerpoint/2010/main" val="58562633"/>
              </p:ext>
            </p:extLst>
          </p:nvPr>
        </p:nvGraphicFramePr>
        <p:xfrm>
          <a:off x="980988" y="2522932"/>
          <a:ext cx="9899824" cy="1584960"/>
        </p:xfrm>
        <a:graphic>
          <a:graphicData uri="http://schemas.openxmlformats.org/drawingml/2006/table">
            <a:tbl>
              <a:tblPr firstRow="1" bandRow="1">
                <a:tableStyleId>{5C22544A-7EE6-4342-B048-85BDC9FD1C3A}</a:tableStyleId>
              </a:tblPr>
              <a:tblGrid>
                <a:gridCol w="2474956">
                  <a:extLst>
                    <a:ext uri="{9D8B030D-6E8A-4147-A177-3AD203B41FA5}">
                      <a16:colId xmlns:a16="http://schemas.microsoft.com/office/drawing/2014/main" val="873157915"/>
                    </a:ext>
                  </a:extLst>
                </a:gridCol>
                <a:gridCol w="2474956">
                  <a:extLst>
                    <a:ext uri="{9D8B030D-6E8A-4147-A177-3AD203B41FA5}">
                      <a16:colId xmlns:a16="http://schemas.microsoft.com/office/drawing/2014/main" val="2423059691"/>
                    </a:ext>
                  </a:extLst>
                </a:gridCol>
                <a:gridCol w="2474956">
                  <a:extLst>
                    <a:ext uri="{9D8B030D-6E8A-4147-A177-3AD203B41FA5}">
                      <a16:colId xmlns:a16="http://schemas.microsoft.com/office/drawing/2014/main" val="1428180808"/>
                    </a:ext>
                  </a:extLst>
                </a:gridCol>
                <a:gridCol w="2474956">
                  <a:extLst>
                    <a:ext uri="{9D8B030D-6E8A-4147-A177-3AD203B41FA5}">
                      <a16:colId xmlns:a16="http://schemas.microsoft.com/office/drawing/2014/main" val="590961710"/>
                    </a:ext>
                  </a:extLst>
                </a:gridCol>
              </a:tblGrid>
              <a:tr h="395417">
                <a:tc>
                  <a:txBody>
                    <a:bodyPr/>
                    <a:lstStyle/>
                    <a:p>
                      <a:pPr algn="ctr"/>
                      <a:r>
                        <a:rPr lang="en-TW" sz="2000" dirty="0"/>
                        <a:t>Binary</a:t>
                      </a:r>
                    </a:p>
                  </a:txBody>
                  <a:tcPr anchor="ctr"/>
                </a:tc>
                <a:tc>
                  <a:txBody>
                    <a:bodyPr/>
                    <a:lstStyle/>
                    <a:p>
                      <a:pPr algn="ctr"/>
                      <a:r>
                        <a:rPr lang="en-TW" sz="2000" dirty="0"/>
                        <a:t>Decimal</a:t>
                      </a:r>
                    </a:p>
                  </a:txBody>
                  <a:tcPr anchor="ctr"/>
                </a:tc>
                <a:tc>
                  <a:txBody>
                    <a:bodyPr/>
                    <a:lstStyle/>
                    <a:p>
                      <a:pPr algn="ctr"/>
                      <a:r>
                        <a:rPr lang="en-US" sz="2000" dirty="0"/>
                        <a:t>Hexadecimal</a:t>
                      </a:r>
                      <a:endParaRPr lang="en-TW" sz="2000" dirty="0"/>
                    </a:p>
                  </a:txBody>
                  <a:tcPr anchor="ctr"/>
                </a:tc>
                <a:tc>
                  <a:txBody>
                    <a:bodyPr/>
                    <a:lstStyle/>
                    <a:p>
                      <a:pPr algn="ctr"/>
                      <a:r>
                        <a:rPr lang="en-TW" sz="2000" dirty="0"/>
                        <a:t>Character</a:t>
                      </a:r>
                    </a:p>
                  </a:txBody>
                  <a:tcPr anchor="ctr"/>
                </a:tc>
                <a:extLst>
                  <a:ext uri="{0D108BD9-81ED-4DB2-BD59-A6C34878D82A}">
                    <a16:rowId xmlns:a16="http://schemas.microsoft.com/office/drawing/2014/main" val="4266998964"/>
                  </a:ext>
                </a:extLst>
              </a:tr>
              <a:tr h="395417">
                <a:tc>
                  <a:txBody>
                    <a:bodyPr/>
                    <a:lstStyle/>
                    <a:p>
                      <a:pPr algn="ctr"/>
                      <a:r>
                        <a:rPr lang="en-TW" sz="2000" dirty="0"/>
                        <a:t>0010 0001</a:t>
                      </a:r>
                    </a:p>
                  </a:txBody>
                  <a:tcPr anchor="ctr"/>
                </a:tc>
                <a:tc>
                  <a:txBody>
                    <a:bodyPr/>
                    <a:lstStyle/>
                    <a:p>
                      <a:pPr algn="ctr"/>
                      <a:r>
                        <a:rPr lang="en-TW" sz="2000" dirty="0"/>
                        <a:t>33</a:t>
                      </a:r>
                    </a:p>
                  </a:txBody>
                  <a:tcPr anchor="ctr"/>
                </a:tc>
                <a:tc>
                  <a:txBody>
                    <a:bodyPr/>
                    <a:lstStyle/>
                    <a:p>
                      <a:pPr algn="ctr"/>
                      <a:r>
                        <a:rPr lang="en-TW" sz="2000" dirty="0"/>
                        <a:t>21</a:t>
                      </a:r>
                    </a:p>
                  </a:txBody>
                  <a:tcPr anchor="ctr"/>
                </a:tc>
                <a:tc>
                  <a:txBody>
                    <a:bodyPr/>
                    <a:lstStyle/>
                    <a:p>
                      <a:pPr algn="ctr"/>
                      <a:r>
                        <a:rPr lang="en-TW" sz="2000" dirty="0"/>
                        <a:t>!</a:t>
                      </a:r>
                    </a:p>
                  </a:txBody>
                  <a:tcPr anchor="ctr"/>
                </a:tc>
                <a:extLst>
                  <a:ext uri="{0D108BD9-81ED-4DB2-BD59-A6C34878D82A}">
                    <a16:rowId xmlns:a16="http://schemas.microsoft.com/office/drawing/2014/main" val="3578785703"/>
                  </a:ext>
                </a:extLst>
              </a:tr>
              <a:tr h="395417">
                <a:tc>
                  <a:txBody>
                    <a:bodyPr/>
                    <a:lstStyle/>
                    <a:p>
                      <a:pPr algn="ctr"/>
                      <a:r>
                        <a:rPr lang="en-TW" sz="2000" dirty="0"/>
                        <a:t>0100 0001</a:t>
                      </a:r>
                    </a:p>
                  </a:txBody>
                  <a:tcPr anchor="ctr"/>
                </a:tc>
                <a:tc>
                  <a:txBody>
                    <a:bodyPr/>
                    <a:lstStyle/>
                    <a:p>
                      <a:pPr algn="ctr"/>
                      <a:r>
                        <a:rPr lang="en-TW" sz="2000" dirty="0"/>
                        <a:t>65</a:t>
                      </a:r>
                    </a:p>
                  </a:txBody>
                  <a:tcPr anchor="ctr"/>
                </a:tc>
                <a:tc>
                  <a:txBody>
                    <a:bodyPr/>
                    <a:lstStyle/>
                    <a:p>
                      <a:pPr algn="ctr"/>
                      <a:r>
                        <a:rPr lang="en-TW" sz="2000" dirty="0"/>
                        <a:t>41</a:t>
                      </a:r>
                    </a:p>
                  </a:txBody>
                  <a:tcPr anchor="ctr"/>
                </a:tc>
                <a:tc>
                  <a:txBody>
                    <a:bodyPr/>
                    <a:lstStyle/>
                    <a:p>
                      <a:pPr algn="ctr"/>
                      <a:r>
                        <a:rPr lang="en-TW" sz="2000" dirty="0"/>
                        <a:t>A</a:t>
                      </a:r>
                    </a:p>
                  </a:txBody>
                  <a:tcPr anchor="ctr"/>
                </a:tc>
                <a:extLst>
                  <a:ext uri="{0D108BD9-81ED-4DB2-BD59-A6C34878D82A}">
                    <a16:rowId xmlns:a16="http://schemas.microsoft.com/office/drawing/2014/main" val="1152389647"/>
                  </a:ext>
                </a:extLst>
              </a:tr>
              <a:tr h="395417">
                <a:tc>
                  <a:txBody>
                    <a:bodyPr/>
                    <a:lstStyle/>
                    <a:p>
                      <a:pPr algn="ctr"/>
                      <a:r>
                        <a:rPr lang="en-TW" sz="2000" dirty="0"/>
                        <a:t>0100 0010</a:t>
                      </a:r>
                    </a:p>
                  </a:txBody>
                  <a:tcPr anchor="ctr"/>
                </a:tc>
                <a:tc>
                  <a:txBody>
                    <a:bodyPr/>
                    <a:lstStyle/>
                    <a:p>
                      <a:pPr algn="ctr"/>
                      <a:r>
                        <a:rPr lang="en-TW" sz="2000" dirty="0"/>
                        <a:t>66</a:t>
                      </a:r>
                    </a:p>
                  </a:txBody>
                  <a:tcPr anchor="ctr"/>
                </a:tc>
                <a:tc>
                  <a:txBody>
                    <a:bodyPr/>
                    <a:lstStyle/>
                    <a:p>
                      <a:pPr algn="ctr"/>
                      <a:r>
                        <a:rPr lang="en-TW" sz="2000" dirty="0"/>
                        <a:t>42</a:t>
                      </a:r>
                    </a:p>
                  </a:txBody>
                  <a:tcPr anchor="ctr"/>
                </a:tc>
                <a:tc>
                  <a:txBody>
                    <a:bodyPr/>
                    <a:lstStyle/>
                    <a:p>
                      <a:pPr algn="ctr"/>
                      <a:r>
                        <a:rPr lang="en-TW" sz="2000" dirty="0"/>
                        <a:t>B</a:t>
                      </a:r>
                    </a:p>
                  </a:txBody>
                  <a:tcPr anchor="ctr"/>
                </a:tc>
                <a:extLst>
                  <a:ext uri="{0D108BD9-81ED-4DB2-BD59-A6C34878D82A}">
                    <a16:rowId xmlns:a16="http://schemas.microsoft.com/office/drawing/2014/main" val="2298978880"/>
                  </a:ext>
                </a:extLst>
              </a:tr>
            </a:tbl>
          </a:graphicData>
        </a:graphic>
      </p:graphicFrame>
    </p:spTree>
    <p:extLst>
      <p:ext uri="{BB962C8B-B14F-4D97-AF65-F5344CB8AC3E}">
        <p14:creationId xmlns:p14="http://schemas.microsoft.com/office/powerpoint/2010/main" val="25562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52F5-6FCB-AC46-B9BD-DFB0ECE05EE8}"/>
              </a:ext>
            </a:extLst>
          </p:cNvPr>
          <p:cNvSpPr>
            <a:spLocks noGrp="1"/>
          </p:cNvSpPr>
          <p:nvPr>
            <p:ph type="title"/>
          </p:nvPr>
        </p:nvSpPr>
        <p:spPr/>
        <p:txBody>
          <a:bodyPr/>
          <a:lstStyle/>
          <a:p>
            <a:r>
              <a:rPr lang="en-US" dirty="0"/>
              <a:t>Introduction to Encoding</a:t>
            </a:r>
            <a:endParaRPr lang="en-TW" dirty="0"/>
          </a:p>
        </p:txBody>
      </p:sp>
      <p:sp>
        <p:nvSpPr>
          <p:cNvPr id="3" name="Content Placeholder 2">
            <a:extLst>
              <a:ext uri="{FF2B5EF4-FFF2-40B4-BE49-F238E27FC236}">
                <a16:creationId xmlns:a16="http://schemas.microsoft.com/office/drawing/2014/main" id="{080DAD5C-47BE-B945-B96B-D35DC88AE9AD}"/>
              </a:ext>
            </a:extLst>
          </p:cNvPr>
          <p:cNvSpPr>
            <a:spLocks noGrp="1"/>
          </p:cNvSpPr>
          <p:nvPr>
            <p:ph idx="1"/>
          </p:nvPr>
        </p:nvSpPr>
        <p:spPr>
          <a:xfrm>
            <a:off x="838200" y="1825625"/>
            <a:ext cx="5854700" cy="4351338"/>
          </a:xfrm>
        </p:spPr>
        <p:txBody>
          <a:bodyPr/>
          <a:lstStyle/>
          <a:p>
            <a:pPr marL="0" indent="0">
              <a:buNone/>
            </a:pPr>
            <a:r>
              <a:rPr lang="en-US" dirty="0"/>
              <a:t>However, it doesn’t include characters from other languages, such as Chinese or Korean letters. </a:t>
            </a:r>
          </a:p>
          <a:p>
            <a:pPr marL="0" indent="0">
              <a:buNone/>
            </a:pPr>
            <a:r>
              <a:rPr lang="en-US" dirty="0"/>
              <a:t>Therefore, we need something more capable, something that can deal with more letters.</a:t>
            </a:r>
          </a:p>
          <a:p>
            <a:pPr marL="0" indent="0">
              <a:buNone/>
            </a:pPr>
            <a:endParaRPr lang="en-TW" dirty="0"/>
          </a:p>
        </p:txBody>
      </p:sp>
      <p:pic>
        <p:nvPicPr>
          <p:cNvPr id="5" name="Graphic 4">
            <a:extLst>
              <a:ext uri="{FF2B5EF4-FFF2-40B4-BE49-F238E27FC236}">
                <a16:creationId xmlns:a16="http://schemas.microsoft.com/office/drawing/2014/main" id="{7A8F8012-84FF-514A-8513-E6F6510F4C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1300" y="1276350"/>
            <a:ext cx="4762500" cy="4762500"/>
          </a:xfrm>
          <a:prstGeom prst="rect">
            <a:avLst/>
          </a:prstGeom>
        </p:spPr>
      </p:pic>
    </p:spTree>
    <p:extLst>
      <p:ext uri="{BB962C8B-B14F-4D97-AF65-F5344CB8AC3E}">
        <p14:creationId xmlns:p14="http://schemas.microsoft.com/office/powerpoint/2010/main" val="331267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6B06-E1E3-DE4F-8D5A-5B38CEF5CF0E}"/>
              </a:ext>
            </a:extLst>
          </p:cNvPr>
          <p:cNvSpPr>
            <a:spLocks noGrp="1"/>
          </p:cNvSpPr>
          <p:nvPr>
            <p:ph type="title"/>
          </p:nvPr>
        </p:nvSpPr>
        <p:spPr/>
        <p:txBody>
          <a:bodyPr/>
          <a:lstStyle/>
          <a:p>
            <a:r>
              <a:rPr lang="en-TW" dirty="0"/>
              <a:t>Unicode and Python Bytes</a:t>
            </a:r>
          </a:p>
        </p:txBody>
      </p:sp>
      <p:sp>
        <p:nvSpPr>
          <p:cNvPr id="3" name="Content Placeholder 2">
            <a:extLst>
              <a:ext uri="{FF2B5EF4-FFF2-40B4-BE49-F238E27FC236}">
                <a16:creationId xmlns:a16="http://schemas.microsoft.com/office/drawing/2014/main" id="{F4DBD43D-1C22-E74F-91A9-299BDEC046EE}"/>
              </a:ext>
            </a:extLst>
          </p:cNvPr>
          <p:cNvSpPr>
            <a:spLocks noGrp="1"/>
          </p:cNvSpPr>
          <p:nvPr>
            <p:ph idx="1"/>
          </p:nvPr>
        </p:nvSpPr>
        <p:spPr/>
        <p:txBody>
          <a:bodyPr/>
          <a:lstStyle/>
          <a:p>
            <a:pPr marL="0" indent="0">
              <a:buNone/>
            </a:pPr>
            <a:r>
              <a:rPr lang="en-US" i="1" dirty="0">
                <a:solidFill>
                  <a:srgbClr val="0070C0"/>
                </a:solidFill>
              </a:rPr>
              <a:t>Unicode</a:t>
            </a:r>
            <a:r>
              <a:rPr lang="en-US" dirty="0"/>
              <a:t> is a set of characters (a superset of ASCII.) The standard, which the Unicode Consortium maintains, defines 144,697 characters covering 159 modern and historic scripts, as well as symbols, emoji, and non-visual control and formatting codes.</a:t>
            </a:r>
          </a:p>
          <a:p>
            <a:pPr marL="0" indent="0">
              <a:buNone/>
            </a:pPr>
            <a:r>
              <a:rPr lang="en-US" dirty="0"/>
              <a:t>Binary digits mapping to Unicode can be implemented in different ways. The most commonly used encoding is </a:t>
            </a:r>
            <a:r>
              <a:rPr lang="en-US" i="1" dirty="0">
                <a:solidFill>
                  <a:srgbClr val="0070C0"/>
                </a:solidFill>
              </a:rPr>
              <a:t>UTF-8</a:t>
            </a:r>
            <a:r>
              <a:rPr lang="en-US" dirty="0"/>
              <a:t>. UTF-8 is a variable-length encoding with a minimum of 8 bits per character. Characters with higher code points will take up to 32 bits. So UTF-8 can encode Unicode characters in a range of 1 to 4 bytes.</a:t>
            </a:r>
          </a:p>
        </p:txBody>
      </p:sp>
    </p:spTree>
    <p:extLst>
      <p:ext uri="{BB962C8B-B14F-4D97-AF65-F5344CB8AC3E}">
        <p14:creationId xmlns:p14="http://schemas.microsoft.com/office/powerpoint/2010/main" val="8767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1BA9-CF9C-9E4B-9773-ECD8523D8D01}"/>
              </a:ext>
            </a:extLst>
          </p:cNvPr>
          <p:cNvSpPr>
            <a:spLocks noGrp="1"/>
          </p:cNvSpPr>
          <p:nvPr>
            <p:ph type="title"/>
          </p:nvPr>
        </p:nvSpPr>
        <p:spPr/>
        <p:txBody>
          <a:bodyPr/>
          <a:lstStyle/>
          <a:p>
            <a:r>
              <a:rPr lang="en-US" dirty="0"/>
              <a:t>type(), </a:t>
            </a:r>
            <a:r>
              <a:rPr lang="en-US" dirty="0" err="1"/>
              <a:t>isinstance</a:t>
            </a:r>
            <a:r>
              <a:rPr lang="en-US" dirty="0"/>
              <a:t>() and </a:t>
            </a:r>
            <a:r>
              <a:rPr lang="en-US" dirty="0" err="1"/>
              <a:t>issubclass</a:t>
            </a:r>
            <a:r>
              <a:rPr lang="en-US" dirty="0"/>
              <a:t>()</a:t>
            </a:r>
            <a:endParaRPr lang="en-TW" dirty="0"/>
          </a:p>
        </p:txBody>
      </p:sp>
      <p:sp>
        <p:nvSpPr>
          <p:cNvPr id="3" name="Content Placeholder 2">
            <a:extLst>
              <a:ext uri="{FF2B5EF4-FFF2-40B4-BE49-F238E27FC236}">
                <a16:creationId xmlns:a16="http://schemas.microsoft.com/office/drawing/2014/main" id="{DA91C9A1-7E4C-F743-8DA2-5AB5DCEDC823}"/>
              </a:ext>
            </a:extLst>
          </p:cNvPr>
          <p:cNvSpPr>
            <a:spLocks noGrp="1"/>
          </p:cNvSpPr>
          <p:nvPr>
            <p:ph idx="1"/>
          </p:nvPr>
        </p:nvSpPr>
        <p:spPr/>
        <p:txBody>
          <a:bodyPr>
            <a:normAutofit/>
          </a:bodyPr>
          <a:lstStyle/>
          <a:p>
            <a:pPr marL="0" indent="0">
              <a:buNone/>
            </a:pPr>
            <a:r>
              <a:rPr lang="en-US" dirty="0"/>
              <a:t>Python provides some type checking functions, including:</a:t>
            </a:r>
          </a:p>
          <a:p>
            <a:r>
              <a:rPr lang="en-US" i="1" dirty="0"/>
              <a:t>type(object) – </a:t>
            </a:r>
            <a:r>
              <a:rPr lang="en-US" dirty="0"/>
              <a:t>returns class type of the argument passed as parameter. </a:t>
            </a:r>
          </a:p>
          <a:p>
            <a:r>
              <a:rPr lang="en-US" i="1" dirty="0" err="1"/>
              <a:t>isinstance</a:t>
            </a:r>
            <a:r>
              <a:rPr lang="en-US" i="1" dirty="0"/>
              <a:t>(object, class) </a:t>
            </a:r>
            <a:r>
              <a:rPr lang="en-US" dirty="0"/>
              <a:t>– returns a Boolean value indicating if the object belongs to or inherits from the class.</a:t>
            </a:r>
          </a:p>
          <a:p>
            <a:r>
              <a:rPr lang="en-US" i="1" dirty="0" err="1"/>
              <a:t>isusbclass</a:t>
            </a:r>
            <a:r>
              <a:rPr lang="en-US" i="1" dirty="0"/>
              <a:t>(</a:t>
            </a:r>
            <a:r>
              <a:rPr lang="en-US" i="1" dirty="0" err="1"/>
              <a:t>classA</a:t>
            </a:r>
            <a:r>
              <a:rPr lang="en-US" i="1" dirty="0"/>
              <a:t>, </a:t>
            </a:r>
            <a:r>
              <a:rPr lang="en-US" i="1" dirty="0" err="1"/>
              <a:t>classB</a:t>
            </a:r>
            <a:r>
              <a:rPr lang="en-US" i="1" dirty="0"/>
              <a:t>) </a:t>
            </a:r>
            <a:r>
              <a:rPr lang="en-US" dirty="0"/>
              <a:t>- returns a Boolean value indicating if 2 </a:t>
            </a:r>
            <a:r>
              <a:rPr lang="en-US" dirty="0" err="1"/>
              <a:t>classA</a:t>
            </a:r>
            <a:r>
              <a:rPr lang="en-US" dirty="0"/>
              <a:t> is a subclass of </a:t>
            </a:r>
            <a:r>
              <a:rPr lang="en-US" dirty="0" err="1"/>
              <a:t>classB</a:t>
            </a:r>
            <a:r>
              <a:rPr lang="en-US" dirty="0"/>
              <a:t>. Notice that a class is a subclass of itself. This concept is from set theory – any set is its own subset.</a:t>
            </a:r>
          </a:p>
          <a:p>
            <a:pPr marL="0" indent="0">
              <a:buNone/>
            </a:pPr>
            <a:endParaRPr lang="en-US" dirty="0"/>
          </a:p>
        </p:txBody>
      </p:sp>
    </p:spTree>
    <p:extLst>
      <p:ext uri="{BB962C8B-B14F-4D97-AF65-F5344CB8AC3E}">
        <p14:creationId xmlns:p14="http://schemas.microsoft.com/office/powerpoint/2010/main" val="114504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AD98-0413-D04D-8C5A-1F338D85C034}"/>
              </a:ext>
            </a:extLst>
          </p:cNvPr>
          <p:cNvSpPr>
            <a:spLocks noGrp="1"/>
          </p:cNvSpPr>
          <p:nvPr>
            <p:ph type="title"/>
          </p:nvPr>
        </p:nvSpPr>
        <p:spPr/>
        <p:txBody>
          <a:bodyPr/>
          <a:lstStyle/>
          <a:p>
            <a:r>
              <a:rPr lang="en-TW" dirty="0"/>
              <a:t>Unicode and Python Bytes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F0A5-DD94-4C40-8C77-87FF41F90F15}"/>
                  </a:ext>
                </a:extLst>
              </p:cNvPr>
              <p:cNvSpPr>
                <a:spLocks noGrp="1"/>
              </p:cNvSpPr>
              <p:nvPr>
                <p:ph idx="1"/>
              </p:nvPr>
            </p:nvSpPr>
            <p:spPr/>
            <p:txBody>
              <a:bodyPr/>
              <a:lstStyle/>
              <a:p>
                <a:pPr marL="0" indent="0">
                  <a:buNone/>
                </a:pPr>
                <a:r>
                  <a:rPr lang="en-US" dirty="0"/>
                  <a:t>Ideally, the maximum of 4 bytes should be able to map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r>
                      <a:rPr lang="en-US" b="0" i="1" smtClean="0">
                        <a:latin typeface="Cambria Math" panose="02040503050406030204" pitchFamily="18" charset="0"/>
                      </a:rPr>
                      <m:t>=4294967296 </m:t>
                    </m:r>
                  </m:oMath>
                </a14:m>
                <a:r>
                  <a:rPr lang="en-US" dirty="0"/>
                  <a:t>characters. However, the algorithm we need for “UTF8 encoding support a range of 1 to 4 bytes in memory” puts a limit to this number.</a:t>
                </a:r>
              </a:p>
              <a:p>
                <a:pPr marL="0" indent="0">
                  <a:buNone/>
                </a:pPr>
                <a:r>
                  <a:rPr lang="en-US" dirty="0"/>
                  <a:t>How does that work? Well, it’s not like Huffman Encoding, which stores the less used char with more bytes. It’s simpler. Each byte starts with a few bits that tell you whether it's a single-byte code-point, a multi-byte code point, or a continuation of a multi-byte code point. For example, a single byte code-point is:</a:t>
                </a:r>
              </a:p>
              <a:p>
                <a:pPr marL="0" indent="0" algn="ctr">
                  <a:buNone/>
                </a:pPr>
                <a:r>
                  <a:rPr lang="en-US" i="1" dirty="0"/>
                  <a:t>0xxx </a:t>
                </a:r>
                <a:r>
                  <a:rPr lang="en-US" i="1" dirty="0" err="1"/>
                  <a:t>xxxx</a:t>
                </a:r>
                <a:r>
                  <a:rPr lang="en-US" i="1" dirty="0"/>
                  <a:t> (A single-byte ASCII code forms the first 127 characters)</a:t>
                </a:r>
                <a:endParaRPr lang="en-TW" i="1" dirty="0"/>
              </a:p>
            </p:txBody>
          </p:sp>
        </mc:Choice>
        <mc:Fallback xmlns="">
          <p:sp>
            <p:nvSpPr>
              <p:cNvPr id="3" name="Content Placeholder 2">
                <a:extLst>
                  <a:ext uri="{FF2B5EF4-FFF2-40B4-BE49-F238E27FC236}">
                    <a16:creationId xmlns:a16="http://schemas.microsoft.com/office/drawing/2014/main" id="{C327F0A5-DD94-4C40-8C77-87FF41F90F15}"/>
                  </a:ext>
                </a:extLst>
              </p:cNvPr>
              <p:cNvSpPr>
                <a:spLocks noGrp="1" noRot="1" noChangeAspect="1" noMove="1" noResize="1" noEditPoints="1" noAdjustHandles="1" noChangeArrowheads="1" noChangeShapeType="1" noTextEdit="1"/>
              </p:cNvSpPr>
              <p:nvPr>
                <p:ph idx="1"/>
              </p:nvPr>
            </p:nvSpPr>
            <p:spPr>
              <a:blipFill>
                <a:blip r:embed="rId2"/>
                <a:stretch>
                  <a:fillRect l="-1206" t="-2326" r="-1809"/>
                </a:stretch>
              </a:blipFill>
            </p:spPr>
            <p:txBody>
              <a:bodyPr/>
              <a:lstStyle/>
              <a:p>
                <a:r>
                  <a:rPr lang="en-TW">
                    <a:noFill/>
                  </a:rPr>
                  <a:t> </a:t>
                </a:r>
              </a:p>
            </p:txBody>
          </p:sp>
        </mc:Fallback>
      </mc:AlternateContent>
    </p:spTree>
    <p:extLst>
      <p:ext uri="{BB962C8B-B14F-4D97-AF65-F5344CB8AC3E}">
        <p14:creationId xmlns:p14="http://schemas.microsoft.com/office/powerpoint/2010/main" val="2431896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B943-3488-CB47-B8A8-F8CADB126D79}"/>
              </a:ext>
            </a:extLst>
          </p:cNvPr>
          <p:cNvSpPr>
            <a:spLocks noGrp="1"/>
          </p:cNvSpPr>
          <p:nvPr>
            <p:ph type="title"/>
          </p:nvPr>
        </p:nvSpPr>
        <p:spPr/>
        <p:txBody>
          <a:bodyPr/>
          <a:lstStyle/>
          <a:p>
            <a:r>
              <a:rPr lang="en-TW" dirty="0"/>
              <a:t>Unicode and Python Bytes</a:t>
            </a:r>
          </a:p>
        </p:txBody>
      </p:sp>
      <p:sp>
        <p:nvSpPr>
          <p:cNvPr id="3" name="Content Placeholder 2">
            <a:extLst>
              <a:ext uri="{FF2B5EF4-FFF2-40B4-BE49-F238E27FC236}">
                <a16:creationId xmlns:a16="http://schemas.microsoft.com/office/drawing/2014/main" id="{D142D498-4E2C-FD4F-8FD7-FBB9AE32F3D9}"/>
              </a:ext>
            </a:extLst>
          </p:cNvPr>
          <p:cNvSpPr>
            <a:spLocks noGrp="1"/>
          </p:cNvSpPr>
          <p:nvPr>
            <p:ph idx="1"/>
          </p:nvPr>
        </p:nvSpPr>
        <p:spPr/>
        <p:txBody>
          <a:bodyPr/>
          <a:lstStyle/>
          <a:p>
            <a:pPr marL="0" indent="0">
              <a:buNone/>
            </a:pPr>
            <a:r>
              <a:rPr lang="en-US" dirty="0"/>
              <a:t>The multi-byte code-points each start with a few bits that essentially say, "hey, you need to also read the next byte (or two, or three) to figure out what I am." They are:</a:t>
            </a:r>
          </a:p>
          <a:p>
            <a:pPr marL="0" indent="0" algn="ctr">
              <a:buNone/>
            </a:pPr>
            <a:r>
              <a:rPr lang="en-US" i="1" dirty="0"/>
              <a:t>110x </a:t>
            </a:r>
            <a:r>
              <a:rPr lang="en-US" i="1" dirty="0" err="1"/>
              <a:t>xxxx</a:t>
            </a:r>
            <a:r>
              <a:rPr lang="en-US" i="1" dirty="0"/>
              <a:t> One more byte follows </a:t>
            </a:r>
          </a:p>
          <a:p>
            <a:pPr marL="0" indent="0" algn="ctr">
              <a:buNone/>
            </a:pPr>
            <a:r>
              <a:rPr lang="en-US" i="1" dirty="0"/>
              <a:t>1110 </a:t>
            </a:r>
            <a:r>
              <a:rPr lang="en-US" i="1" dirty="0" err="1"/>
              <a:t>xxxx</a:t>
            </a:r>
            <a:r>
              <a:rPr lang="en-US" i="1" dirty="0"/>
              <a:t> Two more bytes follow </a:t>
            </a:r>
          </a:p>
          <a:p>
            <a:pPr marL="0" indent="0" algn="ctr">
              <a:buNone/>
            </a:pPr>
            <a:r>
              <a:rPr lang="en-US" i="1" dirty="0"/>
              <a:t>1111 0xxx Three more bytes follow</a:t>
            </a:r>
          </a:p>
          <a:p>
            <a:pPr marL="0" indent="0">
              <a:buNone/>
            </a:pPr>
            <a:r>
              <a:rPr lang="en-US" dirty="0"/>
              <a:t>Finally, the bytes that follow those start codes all look like this:</a:t>
            </a:r>
          </a:p>
          <a:p>
            <a:pPr marL="0" indent="0" algn="ctr">
              <a:buNone/>
            </a:pPr>
            <a:r>
              <a:rPr lang="en-US" i="1" dirty="0"/>
              <a:t>10xx </a:t>
            </a:r>
            <a:r>
              <a:rPr lang="en-US" i="1" dirty="0" err="1"/>
              <a:t>xxxx</a:t>
            </a:r>
            <a:r>
              <a:rPr lang="en-US" i="1" dirty="0"/>
              <a:t> (A continuation of one of the multi-byte characters)</a:t>
            </a:r>
          </a:p>
        </p:txBody>
      </p:sp>
    </p:spTree>
    <p:extLst>
      <p:ext uri="{BB962C8B-B14F-4D97-AF65-F5344CB8AC3E}">
        <p14:creationId xmlns:p14="http://schemas.microsoft.com/office/powerpoint/2010/main" val="396300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F031-CB21-924E-8323-560411242776}"/>
              </a:ext>
            </a:extLst>
          </p:cNvPr>
          <p:cNvSpPr>
            <a:spLocks noGrp="1"/>
          </p:cNvSpPr>
          <p:nvPr>
            <p:ph type="title"/>
          </p:nvPr>
        </p:nvSpPr>
        <p:spPr/>
        <p:txBody>
          <a:bodyPr/>
          <a:lstStyle/>
          <a:p>
            <a:r>
              <a:rPr lang="en-TW" dirty="0"/>
              <a:t>Unicode and Python Bytes</a:t>
            </a:r>
          </a:p>
        </p:txBody>
      </p:sp>
      <p:sp>
        <p:nvSpPr>
          <p:cNvPr id="3" name="Content Placeholder 2">
            <a:extLst>
              <a:ext uri="{FF2B5EF4-FFF2-40B4-BE49-F238E27FC236}">
                <a16:creationId xmlns:a16="http://schemas.microsoft.com/office/drawing/2014/main" id="{1C127BCE-3782-884A-AB5E-19548995EB6D}"/>
              </a:ext>
            </a:extLst>
          </p:cNvPr>
          <p:cNvSpPr>
            <a:spLocks noGrp="1"/>
          </p:cNvSpPr>
          <p:nvPr>
            <p:ph idx="1"/>
          </p:nvPr>
        </p:nvSpPr>
        <p:spPr/>
        <p:txBody>
          <a:bodyPr/>
          <a:lstStyle/>
          <a:p>
            <a:pPr marL="0" indent="0">
              <a:buNone/>
            </a:pPr>
            <a:r>
              <a:rPr lang="en-US" dirty="0"/>
              <a:t>In Python 3, a string is </a:t>
            </a:r>
            <a:r>
              <a:rPr lang="en-US" i="1" dirty="0">
                <a:solidFill>
                  <a:srgbClr val="0070C0"/>
                </a:solidFill>
              </a:rPr>
              <a:t>an immutable sequence of Unicode characters</a:t>
            </a:r>
            <a:r>
              <a:rPr lang="en-US" dirty="0"/>
              <a:t>. This is the true meaning behind each string. (That means we can put emojis in Python strings!!!)</a:t>
            </a:r>
          </a:p>
          <a:p>
            <a:pPr marL="0" indent="0">
              <a:buNone/>
            </a:pPr>
            <a:r>
              <a:rPr lang="en-US" dirty="0"/>
              <a:t>Python supports changing Unicode characters to its bytes, and bytes to Unicode characters. The encoding could be utf-8 or utf-16, or something else.</a:t>
            </a:r>
          </a:p>
          <a:p>
            <a:r>
              <a:rPr lang="en-US" i="1" dirty="0" err="1"/>
              <a:t>string.encode</a:t>
            </a:r>
            <a:r>
              <a:rPr lang="en-US" i="1" dirty="0"/>
              <a:t>(encoding) </a:t>
            </a:r>
            <a:r>
              <a:rPr lang="en-US" dirty="0"/>
              <a:t>– returns the bytes</a:t>
            </a:r>
            <a:r>
              <a:rPr lang="en-TW" dirty="0"/>
              <a:t> that the string maps to based on the encoding.</a:t>
            </a:r>
          </a:p>
          <a:p>
            <a:r>
              <a:rPr lang="en-US" i="1" dirty="0" err="1"/>
              <a:t>byte.decode</a:t>
            </a:r>
            <a:r>
              <a:rPr lang="en-US" i="1" dirty="0"/>
              <a:t>(encoding) </a:t>
            </a:r>
            <a:r>
              <a:rPr lang="en-US" dirty="0"/>
              <a:t>– returns the string</a:t>
            </a:r>
            <a:r>
              <a:rPr lang="en-TW" dirty="0"/>
              <a:t> that the byte maps to based on the encoding.</a:t>
            </a:r>
            <a:endParaRPr lang="en-US" dirty="0"/>
          </a:p>
        </p:txBody>
      </p:sp>
    </p:spTree>
    <p:extLst>
      <p:ext uri="{BB962C8B-B14F-4D97-AF65-F5344CB8AC3E}">
        <p14:creationId xmlns:p14="http://schemas.microsoft.com/office/powerpoint/2010/main" val="127432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76B8-5CD4-3645-9CDA-85E68BEA67DD}"/>
              </a:ext>
            </a:extLst>
          </p:cNvPr>
          <p:cNvSpPr>
            <a:spLocks noGrp="1"/>
          </p:cNvSpPr>
          <p:nvPr>
            <p:ph type="title"/>
          </p:nvPr>
        </p:nvSpPr>
        <p:spPr/>
        <p:txBody>
          <a:bodyPr/>
          <a:lstStyle/>
          <a:p>
            <a:r>
              <a:rPr lang="en-US" dirty="0"/>
              <a:t>Duck Typing</a:t>
            </a:r>
            <a:endParaRPr lang="en-TW" dirty="0"/>
          </a:p>
        </p:txBody>
      </p:sp>
      <p:sp>
        <p:nvSpPr>
          <p:cNvPr id="3" name="Content Placeholder 2">
            <a:extLst>
              <a:ext uri="{FF2B5EF4-FFF2-40B4-BE49-F238E27FC236}">
                <a16:creationId xmlns:a16="http://schemas.microsoft.com/office/drawing/2014/main" id="{FBB56143-58CF-7749-884A-59FF750C987E}"/>
              </a:ext>
            </a:extLst>
          </p:cNvPr>
          <p:cNvSpPr>
            <a:spLocks noGrp="1"/>
          </p:cNvSpPr>
          <p:nvPr>
            <p:ph idx="1"/>
          </p:nvPr>
        </p:nvSpPr>
        <p:spPr/>
        <p:txBody>
          <a:bodyPr/>
          <a:lstStyle/>
          <a:p>
            <a:pPr marL="0" indent="0">
              <a:buNone/>
            </a:pPr>
            <a:r>
              <a:rPr lang="en-US" dirty="0"/>
              <a:t>Even though we have the type(), </a:t>
            </a:r>
            <a:r>
              <a:rPr lang="en-US" dirty="0" err="1"/>
              <a:t>isinstance</a:t>
            </a:r>
            <a:r>
              <a:rPr lang="en-US" dirty="0"/>
              <a:t>() and </a:t>
            </a:r>
            <a:r>
              <a:rPr lang="en-US" dirty="0" err="1"/>
              <a:t>issubclass</a:t>
            </a:r>
            <a:r>
              <a:rPr lang="en-US" dirty="0"/>
              <a:t>() functions to check an object’s type and inheritance relations, we don’t usually use them in Python (unless for debugging purposes.)</a:t>
            </a:r>
          </a:p>
          <a:p>
            <a:pPr marL="0" indent="0">
              <a:buNone/>
            </a:pPr>
            <a:r>
              <a:rPr lang="en-US" dirty="0"/>
              <a:t>Python also has a feature that makes using objects even easier; that is – </a:t>
            </a:r>
            <a:r>
              <a:rPr lang="en-US" i="1" dirty="0">
                <a:solidFill>
                  <a:srgbClr val="0070C0"/>
                </a:solidFill>
              </a:rPr>
              <a:t>Duck Typing</a:t>
            </a:r>
            <a:r>
              <a:rPr lang="en-US" dirty="0"/>
              <a:t>. This name originates from American writer and poet James Whitcomb Riley, who came up with the idea of the Duck Test. The Duck test is a form of abductive reasoning, and it says that:</a:t>
            </a:r>
          </a:p>
          <a:p>
            <a:pPr marL="0" indent="0" algn="ctr">
              <a:buNone/>
            </a:pPr>
            <a:r>
              <a:rPr lang="en-US" i="1" dirty="0"/>
              <a:t>If it looks like a duck, swims like a duck, and quacks like a duck, then it probably is a duck.</a:t>
            </a:r>
            <a:endParaRPr lang="en-TW" i="1" dirty="0"/>
          </a:p>
        </p:txBody>
      </p:sp>
    </p:spTree>
    <p:extLst>
      <p:ext uri="{BB962C8B-B14F-4D97-AF65-F5344CB8AC3E}">
        <p14:creationId xmlns:p14="http://schemas.microsoft.com/office/powerpoint/2010/main" val="383921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6D62-C509-FC46-8FAE-A20E9F718206}"/>
              </a:ext>
            </a:extLst>
          </p:cNvPr>
          <p:cNvSpPr>
            <a:spLocks noGrp="1"/>
          </p:cNvSpPr>
          <p:nvPr>
            <p:ph type="title"/>
          </p:nvPr>
        </p:nvSpPr>
        <p:spPr/>
        <p:txBody>
          <a:bodyPr/>
          <a:lstStyle/>
          <a:p>
            <a:r>
              <a:rPr lang="en-US" dirty="0"/>
              <a:t>Duck Typing</a:t>
            </a:r>
            <a:endParaRPr lang="en-TW" dirty="0"/>
          </a:p>
        </p:txBody>
      </p:sp>
      <p:sp>
        <p:nvSpPr>
          <p:cNvPr id="3" name="Content Placeholder 2">
            <a:extLst>
              <a:ext uri="{FF2B5EF4-FFF2-40B4-BE49-F238E27FC236}">
                <a16:creationId xmlns:a16="http://schemas.microsoft.com/office/drawing/2014/main" id="{9FE32D1B-4CD1-C54D-9F80-E81D0164B73E}"/>
              </a:ext>
            </a:extLst>
          </p:cNvPr>
          <p:cNvSpPr>
            <a:spLocks noGrp="1"/>
          </p:cNvSpPr>
          <p:nvPr>
            <p:ph idx="1"/>
          </p:nvPr>
        </p:nvSpPr>
        <p:spPr/>
        <p:txBody>
          <a:bodyPr/>
          <a:lstStyle/>
          <a:p>
            <a:pPr marL="0" indent="0">
              <a:buNone/>
            </a:pPr>
            <a:r>
              <a:rPr lang="en-US" dirty="0"/>
              <a:t>Duck typing refers to Python’s way of determining whether an object is a required type for an operation, focusing on its interface rather than its type.</a:t>
            </a:r>
          </a:p>
          <a:p>
            <a:pPr marL="0" indent="0">
              <a:buNone/>
            </a:pPr>
            <a:r>
              <a:rPr lang="en-US" dirty="0"/>
              <a:t>If an operation needs an iterator, for example, the object used doesn’t need to be a subclass of any particular iterator or any iterator at all. All that matters is that the object used as an iterator is able to yield a series of objects in an expected way. By contrast, stricter rules of inheritance are enforced in a language like Java.</a:t>
            </a:r>
          </a:p>
          <a:p>
            <a:pPr marL="0" indent="0">
              <a:buNone/>
            </a:pPr>
            <a:r>
              <a:rPr lang="en-US" dirty="0"/>
              <a:t>Basically, we don’t necessarily need to know the data type of an object, as long as the object has the functionality we need.</a:t>
            </a:r>
            <a:endParaRPr lang="en-TW" dirty="0"/>
          </a:p>
        </p:txBody>
      </p:sp>
    </p:spTree>
    <p:extLst>
      <p:ext uri="{BB962C8B-B14F-4D97-AF65-F5344CB8AC3E}">
        <p14:creationId xmlns:p14="http://schemas.microsoft.com/office/powerpoint/2010/main" val="14721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AC38-61D0-D94A-922A-06103C2B7C0B}"/>
              </a:ext>
            </a:extLst>
          </p:cNvPr>
          <p:cNvSpPr>
            <a:spLocks noGrp="1"/>
          </p:cNvSpPr>
          <p:nvPr>
            <p:ph type="title"/>
          </p:nvPr>
        </p:nvSpPr>
        <p:spPr/>
        <p:txBody>
          <a:bodyPr/>
          <a:lstStyle/>
          <a:p>
            <a:r>
              <a:rPr lang="en-US" dirty="0" err="1"/>
              <a:t>TypedList</a:t>
            </a:r>
            <a:endParaRPr lang="en-TW" dirty="0"/>
          </a:p>
        </p:txBody>
      </p:sp>
      <p:sp>
        <p:nvSpPr>
          <p:cNvPr id="3" name="Content Placeholder 2">
            <a:extLst>
              <a:ext uri="{FF2B5EF4-FFF2-40B4-BE49-F238E27FC236}">
                <a16:creationId xmlns:a16="http://schemas.microsoft.com/office/drawing/2014/main" id="{EC87AB06-093F-6F40-976C-B588B103FA02}"/>
              </a:ext>
            </a:extLst>
          </p:cNvPr>
          <p:cNvSpPr>
            <a:spLocks noGrp="1"/>
          </p:cNvSpPr>
          <p:nvPr>
            <p:ph idx="1"/>
          </p:nvPr>
        </p:nvSpPr>
        <p:spPr/>
        <p:txBody>
          <a:bodyPr/>
          <a:lstStyle/>
          <a:p>
            <a:pPr marL="0" indent="0">
              <a:buNone/>
            </a:pPr>
            <a:r>
              <a:rPr lang="en-US" dirty="0"/>
              <a:t>In many other programming languages, all elements inside one list must be the same type. The advantage of a one-type list includes tracking errors and making the list stable. If we add something that shouldn’t be in the list, we can quickly figure it out at the beginning of our development.</a:t>
            </a:r>
          </a:p>
          <a:p>
            <a:pPr marL="0" indent="0">
              <a:buNone/>
            </a:pPr>
            <a:r>
              <a:rPr lang="en-US" dirty="0"/>
              <a:t>In languages like Java or C++, we can only create lists of a specific type at a time. However, we don’t have that built-in in Python; therefore, we have to build it on our own. Now, let’s learn how to create this data type </a:t>
            </a:r>
            <a:r>
              <a:rPr lang="en-US" i="1" dirty="0" err="1">
                <a:solidFill>
                  <a:srgbClr val="0070C0"/>
                </a:solidFill>
              </a:rPr>
              <a:t>TypedList</a:t>
            </a:r>
            <a:r>
              <a:rPr lang="en-US" dirty="0"/>
              <a:t>.</a:t>
            </a:r>
          </a:p>
        </p:txBody>
      </p:sp>
    </p:spTree>
    <p:extLst>
      <p:ext uri="{BB962C8B-B14F-4D97-AF65-F5344CB8AC3E}">
        <p14:creationId xmlns:p14="http://schemas.microsoft.com/office/powerpoint/2010/main" val="363180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3465-44C9-3045-A710-537B261C3F3B}"/>
              </a:ext>
            </a:extLst>
          </p:cNvPr>
          <p:cNvSpPr>
            <a:spLocks noGrp="1"/>
          </p:cNvSpPr>
          <p:nvPr>
            <p:ph type="title"/>
          </p:nvPr>
        </p:nvSpPr>
        <p:spPr/>
        <p:txBody>
          <a:bodyPr/>
          <a:lstStyle/>
          <a:p>
            <a:r>
              <a:rPr lang="en-TW" dirty="0"/>
              <a:t>Decimal, Binary, and </a:t>
            </a:r>
            <a:r>
              <a:rPr lang="en-US" dirty="0"/>
              <a:t>Hexadecimal</a:t>
            </a:r>
            <a:endParaRPr lang="en-TW" dirty="0"/>
          </a:p>
        </p:txBody>
      </p:sp>
      <p:sp>
        <p:nvSpPr>
          <p:cNvPr id="3" name="Content Placeholder 2">
            <a:extLst>
              <a:ext uri="{FF2B5EF4-FFF2-40B4-BE49-F238E27FC236}">
                <a16:creationId xmlns:a16="http://schemas.microsoft.com/office/drawing/2014/main" id="{ACF1C319-5863-1E41-806F-FF31F3995715}"/>
              </a:ext>
            </a:extLst>
          </p:cNvPr>
          <p:cNvSpPr>
            <a:spLocks noGrp="1"/>
          </p:cNvSpPr>
          <p:nvPr>
            <p:ph idx="1"/>
          </p:nvPr>
        </p:nvSpPr>
        <p:spPr/>
        <p:txBody>
          <a:bodyPr/>
          <a:lstStyle/>
          <a:p>
            <a:pPr marL="0" indent="0">
              <a:buNone/>
            </a:pPr>
            <a:r>
              <a:rPr lang="en-TW" dirty="0"/>
              <a:t>Human beings use decimal number systems; however, computers use binary number systems (due to the nature of electricity.) On top of that, computer hardware (including CPUs and memories) uses a  hexadecimal number system.</a:t>
            </a:r>
          </a:p>
          <a:p>
            <a:pPr marL="0" indent="0">
              <a:buNone/>
            </a:pPr>
            <a:r>
              <a:rPr lang="en-TW" dirty="0"/>
              <a:t>When working with files in Python, we might come across raw data (such as images or music); then, Python </a:t>
            </a:r>
            <a:r>
              <a:rPr lang="en-TW" i="1" dirty="0">
                <a:solidFill>
                  <a:srgbClr val="0070C0"/>
                </a:solidFill>
              </a:rPr>
              <a:t>byte</a:t>
            </a:r>
            <a:r>
              <a:rPr lang="en-TW" dirty="0"/>
              <a:t> comes in handy. Before heading to the concept of byte, let’s spend time learning the different number systems.</a:t>
            </a:r>
          </a:p>
        </p:txBody>
      </p:sp>
    </p:spTree>
    <p:extLst>
      <p:ext uri="{BB962C8B-B14F-4D97-AF65-F5344CB8AC3E}">
        <p14:creationId xmlns:p14="http://schemas.microsoft.com/office/powerpoint/2010/main" val="166257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5545-42C9-2C42-B80A-DD4ECF3EA007}"/>
              </a:ext>
            </a:extLst>
          </p:cNvPr>
          <p:cNvSpPr>
            <a:spLocks noGrp="1"/>
          </p:cNvSpPr>
          <p:nvPr>
            <p:ph type="title"/>
          </p:nvPr>
        </p:nvSpPr>
        <p:spPr/>
        <p:txBody>
          <a:bodyPr/>
          <a:lstStyle/>
          <a:p>
            <a:r>
              <a:rPr lang="en-TW" dirty="0"/>
              <a:t>Decimal, Binary, and </a:t>
            </a:r>
            <a:r>
              <a:rPr lang="en-US" dirty="0"/>
              <a:t>Hexadecimal</a:t>
            </a:r>
            <a:endParaRPr lang="en-TW" dirty="0"/>
          </a:p>
        </p:txBody>
      </p:sp>
      <p:sp>
        <p:nvSpPr>
          <p:cNvPr id="3" name="Content Placeholder 2">
            <a:extLst>
              <a:ext uri="{FF2B5EF4-FFF2-40B4-BE49-F238E27FC236}">
                <a16:creationId xmlns:a16="http://schemas.microsoft.com/office/drawing/2014/main" id="{930C446A-8D7B-E94A-8FD2-64D0F948A7C8}"/>
              </a:ext>
            </a:extLst>
          </p:cNvPr>
          <p:cNvSpPr>
            <a:spLocks noGrp="1"/>
          </p:cNvSpPr>
          <p:nvPr>
            <p:ph idx="1"/>
          </p:nvPr>
        </p:nvSpPr>
        <p:spPr/>
        <p:txBody>
          <a:bodyPr/>
          <a:lstStyle/>
          <a:p>
            <a:pPr marL="0" indent="0">
              <a:buNone/>
            </a:pPr>
            <a:r>
              <a:rPr lang="en-TW" dirty="0"/>
              <a:t>In decimal number system, the number set is:</a:t>
            </a:r>
          </a:p>
          <a:p>
            <a:pPr marL="0" indent="0" algn="ctr">
              <a:buNone/>
            </a:pPr>
            <a:r>
              <a:rPr lang="en-TW" i="1" dirty="0"/>
              <a:t>{0, 1, 2, 3, 4, 5, 6, 7, 8, 9}</a:t>
            </a:r>
          </a:p>
          <a:p>
            <a:pPr marL="0" indent="0">
              <a:buNone/>
            </a:pPr>
            <a:r>
              <a:rPr lang="en-TW" dirty="0"/>
              <a:t>Then, we count from 0, 1, 2, …, to 9. Since we don’t have any digit to use anymore, we use 2 digits to mark the next number. Then, we put 1 at the front and 0 at the end; that makes 10. We continue to count from 10, 11, 12, …, to 19. We don’t have any digit to use anymore at the </a:t>
            </a:r>
            <a:r>
              <a:rPr lang="en-US" altLang="zh-TW" dirty="0"/>
              <a:t>last digit</a:t>
            </a:r>
            <a:r>
              <a:rPr lang="en-TW" dirty="0"/>
              <a:t>, so we do 20.</a:t>
            </a:r>
          </a:p>
          <a:p>
            <a:pPr marL="0" indent="0">
              <a:buNone/>
            </a:pPr>
            <a:r>
              <a:rPr lang="en-TW" dirty="0"/>
              <a:t>In binary number system, the number set is:</a:t>
            </a:r>
          </a:p>
          <a:p>
            <a:pPr marL="0" indent="0" algn="ctr">
              <a:buNone/>
            </a:pPr>
            <a:r>
              <a:rPr lang="en-TW" i="1" dirty="0"/>
              <a:t>{0, 1}</a:t>
            </a:r>
          </a:p>
        </p:txBody>
      </p:sp>
    </p:spTree>
    <p:extLst>
      <p:ext uri="{BB962C8B-B14F-4D97-AF65-F5344CB8AC3E}">
        <p14:creationId xmlns:p14="http://schemas.microsoft.com/office/powerpoint/2010/main" val="177625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33BA-0917-6D4F-B05C-B60B4DFF92B8}"/>
              </a:ext>
            </a:extLst>
          </p:cNvPr>
          <p:cNvSpPr>
            <a:spLocks noGrp="1"/>
          </p:cNvSpPr>
          <p:nvPr>
            <p:ph type="title"/>
          </p:nvPr>
        </p:nvSpPr>
        <p:spPr/>
        <p:txBody>
          <a:bodyPr/>
          <a:lstStyle/>
          <a:p>
            <a:r>
              <a:rPr lang="en-TW" dirty="0"/>
              <a:t>Decimal, Binary, and </a:t>
            </a:r>
            <a:r>
              <a:rPr lang="en-US" dirty="0"/>
              <a:t>Hexadecimal</a:t>
            </a:r>
            <a:endParaRPr lang="en-TW" dirty="0"/>
          </a:p>
        </p:txBody>
      </p:sp>
      <p:sp>
        <p:nvSpPr>
          <p:cNvPr id="3" name="Content Placeholder 2">
            <a:extLst>
              <a:ext uri="{FF2B5EF4-FFF2-40B4-BE49-F238E27FC236}">
                <a16:creationId xmlns:a16="http://schemas.microsoft.com/office/drawing/2014/main" id="{55AD719F-3258-AB48-B6A9-1AB4A31EF20A}"/>
              </a:ext>
            </a:extLst>
          </p:cNvPr>
          <p:cNvSpPr>
            <a:spLocks noGrp="1"/>
          </p:cNvSpPr>
          <p:nvPr>
            <p:ph idx="1"/>
          </p:nvPr>
        </p:nvSpPr>
        <p:spPr>
          <a:xfrm>
            <a:off x="838200" y="1825625"/>
            <a:ext cx="7861300" cy="4351338"/>
          </a:xfrm>
        </p:spPr>
        <p:txBody>
          <a:bodyPr>
            <a:normAutofit lnSpcReduction="10000"/>
          </a:bodyPr>
          <a:lstStyle/>
          <a:p>
            <a:pPr marL="0" indent="0">
              <a:buNone/>
            </a:pPr>
            <a:r>
              <a:rPr lang="en-TW" dirty="0"/>
              <a:t>Then, we count from 0 to 1, and we don’t have any digits to use anymore. We then use 2 digits, which makes 10. Then, we count from 10, 11, and we don’t have any digit to use anymore at the </a:t>
            </a:r>
            <a:r>
              <a:rPr lang="en-US" altLang="zh-TW" dirty="0"/>
              <a:t>last digit, so we do 100. Then, we count from 100, 101, 110, 111, and </a:t>
            </a:r>
            <a:r>
              <a:rPr lang="en-TW" dirty="0"/>
              <a:t>we don’t have any digit to use anymore at the </a:t>
            </a:r>
            <a:r>
              <a:rPr lang="en-US" altLang="zh-TW" dirty="0"/>
              <a:t>last digit, so we do 1000. Then, we count from 1000, 1001, 1010, 1011, 1100, 1101, 1110, 1111, then we continue…</a:t>
            </a:r>
          </a:p>
          <a:p>
            <a:pPr marL="0" indent="0">
              <a:buNone/>
            </a:pPr>
            <a:r>
              <a:rPr lang="en-TW" dirty="0"/>
              <a:t>A mapping from binary to decimal c</a:t>
            </a:r>
            <a:r>
              <a:rPr lang="en-US" dirty="0"/>
              <a:t>an</a:t>
            </a:r>
            <a:r>
              <a:rPr lang="en-TW" dirty="0"/>
              <a:t> be shown in a table:</a:t>
            </a:r>
          </a:p>
        </p:txBody>
      </p:sp>
      <p:graphicFrame>
        <p:nvGraphicFramePr>
          <p:cNvPr id="4" name="Table 5">
            <a:extLst>
              <a:ext uri="{FF2B5EF4-FFF2-40B4-BE49-F238E27FC236}">
                <a16:creationId xmlns:a16="http://schemas.microsoft.com/office/drawing/2014/main" id="{9AC8A123-E961-A24E-AD0F-626F0C7FB8A2}"/>
              </a:ext>
            </a:extLst>
          </p:cNvPr>
          <p:cNvGraphicFramePr>
            <a:graphicFrameLocks/>
          </p:cNvGraphicFramePr>
          <p:nvPr>
            <p:extLst>
              <p:ext uri="{D42A27DB-BD31-4B8C-83A1-F6EECF244321}">
                <p14:modId xmlns:p14="http://schemas.microsoft.com/office/powerpoint/2010/main" val="465586013"/>
              </p:ext>
            </p:extLst>
          </p:nvPr>
        </p:nvGraphicFramePr>
        <p:xfrm>
          <a:off x="9017000" y="1534794"/>
          <a:ext cx="2667000" cy="475488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3192834841"/>
                    </a:ext>
                  </a:extLst>
                </a:gridCol>
                <a:gridCol w="1333500">
                  <a:extLst>
                    <a:ext uri="{9D8B030D-6E8A-4147-A177-3AD203B41FA5}">
                      <a16:colId xmlns:a16="http://schemas.microsoft.com/office/drawing/2014/main" val="3492135389"/>
                    </a:ext>
                  </a:extLst>
                </a:gridCol>
              </a:tblGrid>
              <a:tr h="254244">
                <a:tc>
                  <a:txBody>
                    <a:bodyPr/>
                    <a:lstStyle/>
                    <a:p>
                      <a:r>
                        <a:rPr lang="en-TW" dirty="0"/>
                        <a:t>Binary</a:t>
                      </a:r>
                    </a:p>
                  </a:txBody>
                  <a:tcPr/>
                </a:tc>
                <a:tc>
                  <a:txBody>
                    <a:bodyPr/>
                    <a:lstStyle/>
                    <a:p>
                      <a:r>
                        <a:rPr lang="en-TW" dirty="0"/>
                        <a:t>Decimal</a:t>
                      </a:r>
                    </a:p>
                  </a:txBody>
                  <a:tcPr/>
                </a:tc>
                <a:extLst>
                  <a:ext uri="{0D108BD9-81ED-4DB2-BD59-A6C34878D82A}">
                    <a16:rowId xmlns:a16="http://schemas.microsoft.com/office/drawing/2014/main" val="2973968942"/>
                  </a:ext>
                </a:extLst>
              </a:tr>
              <a:tr h="254244">
                <a:tc>
                  <a:txBody>
                    <a:bodyPr/>
                    <a:lstStyle/>
                    <a:p>
                      <a:r>
                        <a:rPr lang="en-TW" dirty="0"/>
                        <a:t>0</a:t>
                      </a:r>
                    </a:p>
                  </a:txBody>
                  <a:tcPr/>
                </a:tc>
                <a:tc>
                  <a:txBody>
                    <a:bodyPr/>
                    <a:lstStyle/>
                    <a:p>
                      <a:r>
                        <a:rPr lang="en-TW" dirty="0"/>
                        <a:t>0</a:t>
                      </a:r>
                    </a:p>
                  </a:txBody>
                  <a:tcPr/>
                </a:tc>
                <a:extLst>
                  <a:ext uri="{0D108BD9-81ED-4DB2-BD59-A6C34878D82A}">
                    <a16:rowId xmlns:a16="http://schemas.microsoft.com/office/drawing/2014/main" val="4291938273"/>
                  </a:ext>
                </a:extLst>
              </a:tr>
              <a:tr h="254244">
                <a:tc>
                  <a:txBody>
                    <a:bodyPr/>
                    <a:lstStyle/>
                    <a:p>
                      <a:r>
                        <a:rPr lang="en-TW" dirty="0"/>
                        <a:t>1</a:t>
                      </a:r>
                    </a:p>
                  </a:txBody>
                  <a:tcPr/>
                </a:tc>
                <a:tc>
                  <a:txBody>
                    <a:bodyPr/>
                    <a:lstStyle/>
                    <a:p>
                      <a:r>
                        <a:rPr lang="en-TW" dirty="0"/>
                        <a:t>1</a:t>
                      </a:r>
                    </a:p>
                  </a:txBody>
                  <a:tcPr/>
                </a:tc>
                <a:extLst>
                  <a:ext uri="{0D108BD9-81ED-4DB2-BD59-A6C34878D82A}">
                    <a16:rowId xmlns:a16="http://schemas.microsoft.com/office/drawing/2014/main" val="990617787"/>
                  </a:ext>
                </a:extLst>
              </a:tr>
              <a:tr h="254244">
                <a:tc>
                  <a:txBody>
                    <a:bodyPr/>
                    <a:lstStyle/>
                    <a:p>
                      <a:r>
                        <a:rPr lang="en-TW" dirty="0"/>
                        <a:t>10</a:t>
                      </a:r>
                    </a:p>
                  </a:txBody>
                  <a:tcPr/>
                </a:tc>
                <a:tc>
                  <a:txBody>
                    <a:bodyPr/>
                    <a:lstStyle/>
                    <a:p>
                      <a:r>
                        <a:rPr lang="en-TW" dirty="0"/>
                        <a:t>2</a:t>
                      </a:r>
                    </a:p>
                  </a:txBody>
                  <a:tcPr/>
                </a:tc>
                <a:extLst>
                  <a:ext uri="{0D108BD9-81ED-4DB2-BD59-A6C34878D82A}">
                    <a16:rowId xmlns:a16="http://schemas.microsoft.com/office/drawing/2014/main" val="2068911179"/>
                  </a:ext>
                </a:extLst>
              </a:tr>
              <a:tr h="254244">
                <a:tc>
                  <a:txBody>
                    <a:bodyPr/>
                    <a:lstStyle/>
                    <a:p>
                      <a:r>
                        <a:rPr lang="en-TW" dirty="0"/>
                        <a:t>11</a:t>
                      </a:r>
                    </a:p>
                  </a:txBody>
                  <a:tcPr/>
                </a:tc>
                <a:tc>
                  <a:txBody>
                    <a:bodyPr/>
                    <a:lstStyle/>
                    <a:p>
                      <a:r>
                        <a:rPr lang="en-TW" dirty="0"/>
                        <a:t>3</a:t>
                      </a:r>
                    </a:p>
                  </a:txBody>
                  <a:tcPr/>
                </a:tc>
                <a:extLst>
                  <a:ext uri="{0D108BD9-81ED-4DB2-BD59-A6C34878D82A}">
                    <a16:rowId xmlns:a16="http://schemas.microsoft.com/office/drawing/2014/main" val="910447622"/>
                  </a:ext>
                </a:extLst>
              </a:tr>
              <a:tr h="254244">
                <a:tc>
                  <a:txBody>
                    <a:bodyPr/>
                    <a:lstStyle/>
                    <a:p>
                      <a:r>
                        <a:rPr lang="en-TW" dirty="0"/>
                        <a:t>100</a:t>
                      </a:r>
                    </a:p>
                  </a:txBody>
                  <a:tcPr/>
                </a:tc>
                <a:tc>
                  <a:txBody>
                    <a:bodyPr/>
                    <a:lstStyle/>
                    <a:p>
                      <a:r>
                        <a:rPr lang="en-TW" dirty="0"/>
                        <a:t>4</a:t>
                      </a:r>
                    </a:p>
                  </a:txBody>
                  <a:tcPr/>
                </a:tc>
                <a:extLst>
                  <a:ext uri="{0D108BD9-81ED-4DB2-BD59-A6C34878D82A}">
                    <a16:rowId xmlns:a16="http://schemas.microsoft.com/office/drawing/2014/main" val="3319995324"/>
                  </a:ext>
                </a:extLst>
              </a:tr>
              <a:tr h="254244">
                <a:tc>
                  <a:txBody>
                    <a:bodyPr/>
                    <a:lstStyle/>
                    <a:p>
                      <a:r>
                        <a:rPr lang="en-TW" dirty="0"/>
                        <a:t>101</a:t>
                      </a:r>
                    </a:p>
                  </a:txBody>
                  <a:tcPr/>
                </a:tc>
                <a:tc>
                  <a:txBody>
                    <a:bodyPr/>
                    <a:lstStyle/>
                    <a:p>
                      <a:r>
                        <a:rPr lang="en-TW" dirty="0"/>
                        <a:t>5</a:t>
                      </a:r>
                    </a:p>
                  </a:txBody>
                  <a:tcPr/>
                </a:tc>
                <a:extLst>
                  <a:ext uri="{0D108BD9-81ED-4DB2-BD59-A6C34878D82A}">
                    <a16:rowId xmlns:a16="http://schemas.microsoft.com/office/drawing/2014/main" val="3361155257"/>
                  </a:ext>
                </a:extLst>
              </a:tr>
              <a:tr h="254244">
                <a:tc>
                  <a:txBody>
                    <a:bodyPr/>
                    <a:lstStyle/>
                    <a:p>
                      <a:r>
                        <a:rPr lang="en-TW" dirty="0"/>
                        <a:t>110</a:t>
                      </a:r>
                    </a:p>
                  </a:txBody>
                  <a:tcPr/>
                </a:tc>
                <a:tc>
                  <a:txBody>
                    <a:bodyPr/>
                    <a:lstStyle/>
                    <a:p>
                      <a:r>
                        <a:rPr lang="en-TW" dirty="0"/>
                        <a:t>6</a:t>
                      </a:r>
                    </a:p>
                  </a:txBody>
                  <a:tcPr/>
                </a:tc>
                <a:extLst>
                  <a:ext uri="{0D108BD9-81ED-4DB2-BD59-A6C34878D82A}">
                    <a16:rowId xmlns:a16="http://schemas.microsoft.com/office/drawing/2014/main" val="2677389004"/>
                  </a:ext>
                </a:extLst>
              </a:tr>
              <a:tr h="254244">
                <a:tc>
                  <a:txBody>
                    <a:bodyPr/>
                    <a:lstStyle/>
                    <a:p>
                      <a:r>
                        <a:rPr lang="en-TW" dirty="0"/>
                        <a:t>111</a:t>
                      </a:r>
                    </a:p>
                  </a:txBody>
                  <a:tcPr/>
                </a:tc>
                <a:tc>
                  <a:txBody>
                    <a:bodyPr/>
                    <a:lstStyle/>
                    <a:p>
                      <a:r>
                        <a:rPr lang="en-TW" dirty="0"/>
                        <a:t>7</a:t>
                      </a:r>
                    </a:p>
                  </a:txBody>
                  <a:tcPr/>
                </a:tc>
                <a:extLst>
                  <a:ext uri="{0D108BD9-81ED-4DB2-BD59-A6C34878D82A}">
                    <a16:rowId xmlns:a16="http://schemas.microsoft.com/office/drawing/2014/main" val="2081121245"/>
                  </a:ext>
                </a:extLst>
              </a:tr>
              <a:tr h="254244">
                <a:tc>
                  <a:txBody>
                    <a:bodyPr/>
                    <a:lstStyle/>
                    <a:p>
                      <a:r>
                        <a:rPr lang="en-TW" dirty="0"/>
                        <a:t>1000</a:t>
                      </a:r>
                    </a:p>
                  </a:txBody>
                  <a:tcPr/>
                </a:tc>
                <a:tc>
                  <a:txBody>
                    <a:bodyPr/>
                    <a:lstStyle/>
                    <a:p>
                      <a:r>
                        <a:rPr lang="en-TW" dirty="0"/>
                        <a:t>8</a:t>
                      </a:r>
                    </a:p>
                  </a:txBody>
                  <a:tcPr/>
                </a:tc>
                <a:extLst>
                  <a:ext uri="{0D108BD9-81ED-4DB2-BD59-A6C34878D82A}">
                    <a16:rowId xmlns:a16="http://schemas.microsoft.com/office/drawing/2014/main" val="1339664794"/>
                  </a:ext>
                </a:extLst>
              </a:tr>
              <a:tr h="254244">
                <a:tc>
                  <a:txBody>
                    <a:bodyPr/>
                    <a:lstStyle/>
                    <a:p>
                      <a:r>
                        <a:rPr lang="en-TW" dirty="0"/>
                        <a:t>1001</a:t>
                      </a:r>
                    </a:p>
                  </a:txBody>
                  <a:tcPr/>
                </a:tc>
                <a:tc>
                  <a:txBody>
                    <a:bodyPr/>
                    <a:lstStyle/>
                    <a:p>
                      <a:r>
                        <a:rPr lang="en-TW" dirty="0"/>
                        <a:t>9</a:t>
                      </a:r>
                    </a:p>
                  </a:txBody>
                  <a:tcPr/>
                </a:tc>
                <a:extLst>
                  <a:ext uri="{0D108BD9-81ED-4DB2-BD59-A6C34878D82A}">
                    <a16:rowId xmlns:a16="http://schemas.microsoft.com/office/drawing/2014/main" val="3216876822"/>
                  </a:ext>
                </a:extLst>
              </a:tr>
              <a:tr h="254244">
                <a:tc>
                  <a:txBody>
                    <a:bodyPr/>
                    <a:lstStyle/>
                    <a:p>
                      <a:r>
                        <a:rPr lang="en-TW" dirty="0"/>
                        <a:t>1010</a:t>
                      </a:r>
                    </a:p>
                  </a:txBody>
                  <a:tcPr/>
                </a:tc>
                <a:tc>
                  <a:txBody>
                    <a:bodyPr/>
                    <a:lstStyle/>
                    <a:p>
                      <a:r>
                        <a:rPr lang="en-TW" dirty="0"/>
                        <a:t>10</a:t>
                      </a:r>
                    </a:p>
                  </a:txBody>
                  <a:tcPr/>
                </a:tc>
                <a:extLst>
                  <a:ext uri="{0D108BD9-81ED-4DB2-BD59-A6C34878D82A}">
                    <a16:rowId xmlns:a16="http://schemas.microsoft.com/office/drawing/2014/main" val="3848180867"/>
                  </a:ext>
                </a:extLst>
              </a:tr>
              <a:tr h="254244">
                <a:tc>
                  <a:txBody>
                    <a:bodyPr/>
                    <a:lstStyle/>
                    <a:p>
                      <a:r>
                        <a:rPr lang="en-TW" dirty="0"/>
                        <a:t>1011</a:t>
                      </a:r>
                    </a:p>
                  </a:txBody>
                  <a:tcPr/>
                </a:tc>
                <a:tc>
                  <a:txBody>
                    <a:bodyPr/>
                    <a:lstStyle/>
                    <a:p>
                      <a:r>
                        <a:rPr lang="en-TW" dirty="0"/>
                        <a:t>11</a:t>
                      </a:r>
                    </a:p>
                  </a:txBody>
                  <a:tcPr/>
                </a:tc>
                <a:extLst>
                  <a:ext uri="{0D108BD9-81ED-4DB2-BD59-A6C34878D82A}">
                    <a16:rowId xmlns:a16="http://schemas.microsoft.com/office/drawing/2014/main" val="154054799"/>
                  </a:ext>
                </a:extLst>
              </a:tr>
            </a:tbl>
          </a:graphicData>
        </a:graphic>
      </p:graphicFrame>
    </p:spTree>
    <p:extLst>
      <p:ext uri="{BB962C8B-B14F-4D97-AF65-F5344CB8AC3E}">
        <p14:creationId xmlns:p14="http://schemas.microsoft.com/office/powerpoint/2010/main" val="17359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8034-65E6-BB46-ADB6-CE686C9F33CB}"/>
              </a:ext>
            </a:extLst>
          </p:cNvPr>
          <p:cNvSpPr>
            <a:spLocks noGrp="1"/>
          </p:cNvSpPr>
          <p:nvPr>
            <p:ph type="title"/>
          </p:nvPr>
        </p:nvSpPr>
        <p:spPr/>
        <p:txBody>
          <a:bodyPr/>
          <a:lstStyle/>
          <a:p>
            <a:r>
              <a:rPr lang="en-TW" dirty="0"/>
              <a:t>Decimal, Binary, and </a:t>
            </a:r>
            <a:r>
              <a:rPr lang="en-US" dirty="0"/>
              <a:t>Hexadecimal</a:t>
            </a:r>
            <a:endParaRPr lang="en-TW"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30FBF3F-2C72-4742-9ACE-4B66BA841D80}"/>
                  </a:ext>
                </a:extLst>
              </p:cNvPr>
              <p:cNvSpPr>
                <a:spLocks noGrp="1"/>
              </p:cNvSpPr>
              <p:nvPr>
                <p:ph idx="1"/>
              </p:nvPr>
            </p:nvSpPr>
            <p:spPr/>
            <p:txBody>
              <a:bodyPr/>
              <a:lstStyle/>
              <a:p>
                <a:pPr marL="0" indent="0">
                  <a:buNone/>
                </a:pPr>
                <a:r>
                  <a:rPr lang="en-TW" dirty="0"/>
                  <a:t>When converting binary digits (or bits) to decimal numbers, we can do:</a:t>
                </a:r>
              </a:p>
              <a:p>
                <a:pPr marL="0" indent="0" algn="ctr">
                  <a:buNone/>
                </a:pPr>
                <a14:m>
                  <m:oMath xmlns:m="http://schemas.openxmlformats.org/officeDocument/2006/math">
                    <m:r>
                      <a:rPr lang="en-US" b="0" i="1" smtClean="0">
                        <a:latin typeface="Cambria Math" panose="02040503050406030204" pitchFamily="18" charset="0"/>
                      </a:rPr>
                      <m:t>𝑑𝑒𝑐𝑖𝑚𝑎𝑙</m:t>
                    </m:r>
                    <m:r>
                      <a:rPr lang="en-US" b="0" i="1" smtClean="0">
                        <a:latin typeface="Cambria Math" panose="02040503050406030204" pitchFamily="18" charset="0"/>
                      </a:rPr>
                      <m:t>=</m:t>
                    </m:r>
                    <m:sSub>
                      <m:sSubPr>
                        <m:ctrlPr>
                          <a:rPr lang="en-TW"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r>
                      <a:rPr lang="en-TW" i="1" smtClean="0">
                        <a:latin typeface="Cambria Math" panose="02040503050406030204" pitchFamily="18" charset="0"/>
                        <a:ea typeface="Cambria Math" panose="02040503050406030204" pitchFamily="18" charset="0"/>
                      </a:rPr>
                      <m:t>×</m:t>
                    </m:r>
                    <m:sSup>
                      <m:sSupPr>
                        <m:ctrlPr>
                          <a:rPr lang="en-TW"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0</m:t>
                        </m:r>
                      </m:sup>
                    </m:sSup>
                    <m:r>
                      <a:rPr lang="en-US" b="0" i="1" smtClean="0">
                        <a:latin typeface="Cambria Math" panose="02040503050406030204" pitchFamily="18" charset="0"/>
                        <a:ea typeface="Cambria Math" panose="02040503050406030204" pitchFamily="18" charset="0"/>
                      </a:rPr>
                      <m:t>+</m:t>
                    </m:r>
                    <m:sSub>
                      <m:sSubPr>
                        <m:ctrlPr>
                          <a:rPr lang="en-TW"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r>
                      <a:rPr lang="en-TW" i="1">
                        <a:latin typeface="Cambria Math" panose="02040503050406030204" pitchFamily="18" charset="0"/>
                        <a:ea typeface="Cambria Math" panose="02040503050406030204" pitchFamily="18" charset="0"/>
                      </a:rPr>
                      <m:t>×</m:t>
                    </m:r>
                    <m:sSup>
                      <m:sSupPr>
                        <m:ctrlPr>
                          <a:rPr lang="en-TW"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b>
                      <m:sSubPr>
                        <m:ctrlPr>
                          <a:rPr lang="en-TW"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TW" i="1">
                        <a:latin typeface="Cambria Math" panose="02040503050406030204" pitchFamily="18" charset="0"/>
                        <a:ea typeface="Cambria Math" panose="02040503050406030204" pitchFamily="18" charset="0"/>
                      </a:rPr>
                      <m:t>×</m:t>
                    </m:r>
                    <m:sSup>
                      <m:sSupPr>
                        <m:ctrlPr>
                          <a:rPr lang="en-TW"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TW"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𝑘</m:t>
                        </m:r>
                      </m:sub>
                    </m:sSub>
                    <m:r>
                      <a:rPr lang="en-TW" i="1">
                        <a:latin typeface="Cambria Math" panose="02040503050406030204" pitchFamily="18" charset="0"/>
                        <a:ea typeface="Cambria Math" panose="02040503050406030204" pitchFamily="18" charset="0"/>
                      </a:rPr>
                      <m:t>×</m:t>
                    </m:r>
                    <m:sSup>
                      <m:sSupPr>
                        <m:ctrlPr>
                          <a:rPr lang="en-TW"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𝑘</m:t>
                        </m:r>
                      </m:sup>
                    </m:sSup>
                  </m:oMath>
                </a14:m>
                <a:r>
                  <a:rPr lang="en-TW" dirty="0"/>
                  <a:t> </a:t>
                </a:r>
              </a:p>
              <a:p>
                <a:pPr marL="0" indent="0">
                  <a:buNone/>
                </a:pPr>
                <a:r>
                  <a:rPr lang="en-US" dirty="0"/>
                  <a:t>w</a:t>
                </a:r>
                <a:r>
                  <a:rPr lang="en-TW" dirty="0"/>
                  <a:t>here the </a:t>
                </a:r>
                <a14:m>
                  <m:oMath xmlns:m="http://schemas.openxmlformats.org/officeDocument/2006/math">
                    <m:r>
                      <a:rPr lang="en-US" b="0" i="1" smtClean="0">
                        <a:latin typeface="Cambria Math" panose="02040503050406030204" pitchFamily="18" charset="0"/>
                      </a:rPr>
                      <m:t>𝑛</m:t>
                    </m:r>
                  </m:oMath>
                </a14:m>
                <a:r>
                  <a:rPr lang="en-TW" dirty="0"/>
                  <a:t>th bit is </a:t>
                </a:r>
                <a14:m>
                  <m:oMath xmlns:m="http://schemas.openxmlformats.org/officeDocument/2006/math">
                    <m:sSub>
                      <m:sSubPr>
                        <m:ctrlPr>
                          <a:rPr lang="en-TW"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TW" dirty="0"/>
                  <a:t>.</a:t>
                </a:r>
              </a:p>
              <a:p>
                <a:pPr marL="0" indent="0">
                  <a:buNone/>
                </a:pPr>
                <a:r>
                  <a:rPr lang="en-TW" dirty="0"/>
                  <a:t>For example, if we try to convert 11011001 to decimal, then we do:</a:t>
                </a:r>
              </a:p>
              <a:p>
                <a:pPr marL="0" indent="0" algn="ctr">
                  <a:buNone/>
                </a:pP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0</m:t>
                        </m:r>
                      </m:sup>
                    </m:sSup>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7</m:t>
                        </m:r>
                      </m:sup>
                    </m:sSup>
                  </m:oMath>
                </a14:m>
                <a:r>
                  <a:rPr lang="en-TW" dirty="0"/>
                  <a:t> </a:t>
                </a:r>
              </a:p>
              <a:p>
                <a:pPr marL="0" indent="0">
                  <a:buNone/>
                </a:pPr>
                <a:r>
                  <a:rPr lang="en-TW" dirty="0"/>
                  <a:t>That will be </a:t>
                </a:r>
                <a14:m>
                  <m:oMath xmlns:m="http://schemas.openxmlformats.org/officeDocument/2006/math">
                    <m:r>
                      <a:rPr lang="en-US" b="0" i="1" smtClean="0">
                        <a:latin typeface="Cambria Math" panose="02040503050406030204" pitchFamily="18" charset="0"/>
                      </a:rPr>
                      <m:t>1+8+16+64+128=217.</m:t>
                    </m:r>
                  </m:oMath>
                </a14:m>
                <a:endParaRPr lang="en-TW" dirty="0"/>
              </a:p>
            </p:txBody>
          </p:sp>
        </mc:Choice>
        <mc:Fallback xmlns="">
          <p:sp>
            <p:nvSpPr>
              <p:cNvPr id="8" name="Content Placeholder 7">
                <a:extLst>
                  <a:ext uri="{FF2B5EF4-FFF2-40B4-BE49-F238E27FC236}">
                    <a16:creationId xmlns:a16="http://schemas.microsoft.com/office/drawing/2014/main" id="{230FBF3F-2C72-4742-9ACE-4B66BA841D80}"/>
                  </a:ext>
                </a:extLst>
              </p:cNvPr>
              <p:cNvSpPr>
                <a:spLocks noGrp="1" noRot="1" noChangeAspect="1" noMove="1" noResize="1" noEditPoints="1" noAdjustHandles="1" noChangeArrowheads="1" noChangeShapeType="1" noTextEdit="1"/>
              </p:cNvSpPr>
              <p:nvPr>
                <p:ph idx="1"/>
              </p:nvPr>
            </p:nvSpPr>
            <p:spPr>
              <a:blipFill>
                <a:blip r:embed="rId2"/>
                <a:stretch>
                  <a:fillRect l="-1206" t="-2326" r="-121"/>
                </a:stretch>
              </a:blipFill>
            </p:spPr>
            <p:txBody>
              <a:bodyPr/>
              <a:lstStyle/>
              <a:p>
                <a:r>
                  <a:rPr lang="en-TW">
                    <a:noFill/>
                  </a:rPr>
                  <a:t> </a:t>
                </a:r>
              </a:p>
            </p:txBody>
          </p:sp>
        </mc:Fallback>
      </mc:AlternateContent>
    </p:spTree>
    <p:extLst>
      <p:ext uri="{BB962C8B-B14F-4D97-AF65-F5344CB8AC3E}">
        <p14:creationId xmlns:p14="http://schemas.microsoft.com/office/powerpoint/2010/main" val="368607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50580</TotalTime>
  <Words>2244</Words>
  <Application>Microsoft Office PowerPoint</Application>
  <PresentationFormat>寬螢幕</PresentationFormat>
  <Paragraphs>168</Paragraphs>
  <Slides>22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Arial</vt:lpstr>
      <vt:lpstr>Calibri</vt:lpstr>
      <vt:lpstr>Calibri Light</vt:lpstr>
      <vt:lpstr>Cambria Math</vt:lpstr>
      <vt:lpstr>Office Theme</vt:lpstr>
      <vt:lpstr>Python Course Chapter 13</vt:lpstr>
      <vt:lpstr>type(), isinstance() and issubclass()</vt:lpstr>
      <vt:lpstr>Duck Typing</vt:lpstr>
      <vt:lpstr>Duck Typing</vt:lpstr>
      <vt:lpstr>TypedList</vt:lpstr>
      <vt:lpstr>Decimal, Binary, and Hexadecimal</vt:lpstr>
      <vt:lpstr>Decimal, Binary, and Hexadecimal</vt:lpstr>
      <vt:lpstr>Decimal, Binary, and Hexadecimal</vt:lpstr>
      <vt:lpstr>Decimal, Binary, and Hexadecimal</vt:lpstr>
      <vt:lpstr>Decimal, Binary, and Hexadecimal</vt:lpstr>
      <vt:lpstr>Decimal, Binary, and Hexadecimal</vt:lpstr>
      <vt:lpstr>Decimal, Binary, and Hexadecimal</vt:lpstr>
      <vt:lpstr>Decimal, Binary, and Hexadecimal</vt:lpstr>
      <vt:lpstr>Decimal, Binary, and Hexadecimal</vt:lpstr>
      <vt:lpstr>Number System in Python</vt:lpstr>
      <vt:lpstr>Introduction to Encoding</vt:lpstr>
      <vt:lpstr>Introduction to Encoding</vt:lpstr>
      <vt:lpstr>Introduction to Encoding</vt:lpstr>
      <vt:lpstr>Unicode and Python Bytes</vt:lpstr>
      <vt:lpstr>Unicode and Python Bytes</vt:lpstr>
      <vt:lpstr>Unicode and Python Bytes</vt:lpstr>
      <vt:lpstr>Unicode and Python Bytes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2725</cp:revision>
  <dcterms:created xsi:type="dcterms:W3CDTF">2021-08-25T07:05:14Z</dcterms:created>
  <dcterms:modified xsi:type="dcterms:W3CDTF">2022-04-07T02:17:27Z</dcterms:modified>
</cp:coreProperties>
</file>