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36"/>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2022/3/12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2022/3/12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2022/3/12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14</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US" sz="4800" i="1" dirty="0"/>
              <a:t>ETL Data in Python</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ED9C308A-4655-9745-BE11-729477C9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24187" y="637131"/>
            <a:ext cx="5583737" cy="5583737"/>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DCB5-B8DA-044B-9A14-9995974EEE6A}"/>
              </a:ext>
            </a:extLst>
          </p:cNvPr>
          <p:cNvSpPr>
            <a:spLocks noGrp="1"/>
          </p:cNvSpPr>
          <p:nvPr>
            <p:ph type="title"/>
          </p:nvPr>
        </p:nvSpPr>
        <p:spPr/>
        <p:txBody>
          <a:bodyPr/>
          <a:lstStyle/>
          <a:p>
            <a:r>
              <a:rPr lang="en-TW" dirty="0"/>
              <a:t>SQL and NoSQL Databases</a:t>
            </a:r>
          </a:p>
        </p:txBody>
      </p:sp>
      <p:sp>
        <p:nvSpPr>
          <p:cNvPr id="3" name="Content Placeholder 2">
            <a:extLst>
              <a:ext uri="{FF2B5EF4-FFF2-40B4-BE49-F238E27FC236}">
                <a16:creationId xmlns:a16="http://schemas.microsoft.com/office/drawing/2014/main" id="{9DCFB50C-A72A-3C48-9C31-91D39AA8FC1C}"/>
              </a:ext>
            </a:extLst>
          </p:cNvPr>
          <p:cNvSpPr>
            <a:spLocks noGrp="1"/>
          </p:cNvSpPr>
          <p:nvPr>
            <p:ph idx="1"/>
          </p:nvPr>
        </p:nvSpPr>
        <p:spPr/>
        <p:txBody>
          <a:bodyPr/>
          <a:lstStyle/>
          <a:p>
            <a:pPr marL="0" indent="0">
              <a:buNone/>
            </a:pPr>
            <a:r>
              <a:rPr lang="en-US" dirty="0"/>
              <a:t>There are two types of databases - Relational and non-relational.</a:t>
            </a:r>
          </a:p>
          <a:p>
            <a:pPr marL="0" indent="0">
              <a:buNone/>
            </a:pPr>
            <a:r>
              <a:rPr lang="en-US" dirty="0"/>
              <a:t>A relational database is a type of database that stores and provides access to data points that are related to one another.</a:t>
            </a:r>
          </a:p>
          <a:p>
            <a:pPr marL="0" indent="0">
              <a:buNone/>
            </a:pPr>
            <a:r>
              <a:rPr lang="en-US" dirty="0"/>
              <a:t>For example, an entertainment company has a database storing all their artist's and songs data. All songs have one or more than one writer, and all writers have one or more than one song. Therefore, entities of this database are connected.</a:t>
            </a:r>
          </a:p>
          <a:p>
            <a:pPr marL="0" indent="0">
              <a:buNone/>
            </a:pPr>
            <a:r>
              <a:rPr lang="en-US" dirty="0"/>
              <a:t>Here's an example of a real-life relational database:</a:t>
            </a:r>
          </a:p>
        </p:txBody>
      </p:sp>
    </p:spTree>
    <p:extLst>
      <p:ext uri="{BB962C8B-B14F-4D97-AF65-F5344CB8AC3E}">
        <p14:creationId xmlns:p14="http://schemas.microsoft.com/office/powerpoint/2010/main" val="186880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59E800E6-2904-BC42-832C-9B7EB40F8B1B}"/>
              </a:ext>
            </a:extLst>
          </p:cNvPr>
          <p:cNvPicPr>
            <a:picLocks noGrp="1" noChangeAspect="1"/>
          </p:cNvPicPr>
          <p:nvPr>
            <p:ph idx="1"/>
          </p:nvPr>
        </p:nvPicPr>
        <p:blipFill>
          <a:blip r:embed="rId2"/>
          <a:stretch>
            <a:fillRect/>
          </a:stretch>
        </p:blipFill>
        <p:spPr>
          <a:xfrm>
            <a:off x="2421008" y="368705"/>
            <a:ext cx="6744450" cy="6120589"/>
          </a:xfrm>
          <a:prstGeom prst="rect">
            <a:avLst/>
          </a:prstGeom>
        </p:spPr>
      </p:pic>
    </p:spTree>
    <p:extLst>
      <p:ext uri="{BB962C8B-B14F-4D97-AF65-F5344CB8AC3E}">
        <p14:creationId xmlns:p14="http://schemas.microsoft.com/office/powerpoint/2010/main" val="218164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A862-E184-624D-9A36-A3C366351F54}"/>
              </a:ext>
            </a:extLst>
          </p:cNvPr>
          <p:cNvSpPr>
            <a:spLocks noGrp="1"/>
          </p:cNvSpPr>
          <p:nvPr>
            <p:ph type="title"/>
          </p:nvPr>
        </p:nvSpPr>
        <p:spPr/>
        <p:txBody>
          <a:bodyPr/>
          <a:lstStyle/>
          <a:p>
            <a:r>
              <a:rPr lang="en-TW" dirty="0"/>
              <a:t>SQL and NoSQL Databases</a:t>
            </a:r>
          </a:p>
        </p:txBody>
      </p:sp>
      <p:sp>
        <p:nvSpPr>
          <p:cNvPr id="3" name="Content Placeholder 2">
            <a:extLst>
              <a:ext uri="{FF2B5EF4-FFF2-40B4-BE49-F238E27FC236}">
                <a16:creationId xmlns:a16="http://schemas.microsoft.com/office/drawing/2014/main" id="{8DEB5F48-AC5A-F14E-BCFC-C1CA8FB0B6BB}"/>
              </a:ext>
            </a:extLst>
          </p:cNvPr>
          <p:cNvSpPr>
            <a:spLocks noGrp="1"/>
          </p:cNvSpPr>
          <p:nvPr>
            <p:ph idx="1"/>
          </p:nvPr>
        </p:nvSpPr>
        <p:spPr>
          <a:xfrm>
            <a:off x="838200" y="1825625"/>
            <a:ext cx="6790151" cy="4900852"/>
          </a:xfrm>
        </p:spPr>
        <p:txBody>
          <a:bodyPr>
            <a:normAutofit/>
          </a:bodyPr>
          <a:lstStyle/>
          <a:p>
            <a:pPr marL="0" indent="0">
              <a:buNone/>
            </a:pPr>
            <a:r>
              <a:rPr lang="en-US" dirty="0"/>
              <a:t>Relational databases such as </a:t>
            </a:r>
            <a:r>
              <a:rPr lang="en-US" i="1" dirty="0">
                <a:solidFill>
                  <a:srgbClr val="0070C0"/>
                </a:solidFill>
              </a:rPr>
              <a:t>SQLite, PostgreSQL, MySQL, and SQL Server</a:t>
            </a:r>
            <a:r>
              <a:rPr lang="en-US" dirty="0"/>
              <a:t> have been established favorites for data storage for decades, and they can still be great options for many use cases. </a:t>
            </a:r>
          </a:p>
          <a:p>
            <a:pPr marL="0" indent="0">
              <a:buNone/>
            </a:pPr>
            <a:r>
              <a:rPr lang="en-US" dirty="0"/>
              <a:t>In recent years, NoSQL databases, including </a:t>
            </a:r>
            <a:r>
              <a:rPr lang="en-US" i="1" dirty="0">
                <a:solidFill>
                  <a:srgbClr val="0070C0"/>
                </a:solidFill>
              </a:rPr>
              <a:t>MongoDB and Redis</a:t>
            </a:r>
            <a:r>
              <a:rPr lang="en-US" dirty="0"/>
              <a:t>, have found favor and can be very useful for a variety of use cases.</a:t>
            </a:r>
            <a:endParaRPr lang="en-TW" dirty="0"/>
          </a:p>
          <a:p>
            <a:pPr marL="0" indent="0">
              <a:buNone/>
            </a:pPr>
            <a:r>
              <a:rPr lang="en-TW" sz="2000" dirty="0"/>
              <a:t>*. SQL stands for ”Structured Query Langauge”. SQL is the programming language used for creating, reading, updating, and deleting data in relational database.</a:t>
            </a:r>
          </a:p>
          <a:p>
            <a:pPr marL="0" indent="0">
              <a:buNone/>
            </a:pPr>
            <a:r>
              <a:rPr lang="en-TW" sz="2000" dirty="0"/>
              <a:t>*. NoSQL means it’s not relational database.</a:t>
            </a:r>
          </a:p>
        </p:txBody>
      </p:sp>
      <p:pic>
        <p:nvPicPr>
          <p:cNvPr id="5" name="Picture 4" descr="Icon&#10;&#10;Description automatically generated with medium confidence">
            <a:extLst>
              <a:ext uri="{FF2B5EF4-FFF2-40B4-BE49-F238E27FC236}">
                <a16:creationId xmlns:a16="http://schemas.microsoft.com/office/drawing/2014/main" id="{391B5318-879C-6440-B58E-A170CD68E10B}"/>
              </a:ext>
            </a:extLst>
          </p:cNvPr>
          <p:cNvPicPr>
            <a:picLocks noChangeAspect="1"/>
          </p:cNvPicPr>
          <p:nvPr/>
        </p:nvPicPr>
        <p:blipFill>
          <a:blip r:embed="rId2"/>
          <a:stretch>
            <a:fillRect/>
          </a:stretch>
        </p:blipFill>
        <p:spPr>
          <a:xfrm>
            <a:off x="7828767" y="177234"/>
            <a:ext cx="1080000" cy="1080000"/>
          </a:xfrm>
          <a:prstGeom prst="rect">
            <a:avLst/>
          </a:prstGeom>
        </p:spPr>
      </p:pic>
      <p:sp>
        <p:nvSpPr>
          <p:cNvPr id="6" name="TextBox 5">
            <a:extLst>
              <a:ext uri="{FF2B5EF4-FFF2-40B4-BE49-F238E27FC236}">
                <a16:creationId xmlns:a16="http://schemas.microsoft.com/office/drawing/2014/main" id="{0977FFE6-9CEB-9445-AFBA-A7607211527C}"/>
              </a:ext>
            </a:extLst>
          </p:cNvPr>
          <p:cNvSpPr txBox="1"/>
          <p:nvPr/>
        </p:nvSpPr>
        <p:spPr>
          <a:xfrm>
            <a:off x="8908767" y="486401"/>
            <a:ext cx="986039" cy="461665"/>
          </a:xfrm>
          <a:prstGeom prst="rect">
            <a:avLst/>
          </a:prstGeom>
          <a:noFill/>
        </p:spPr>
        <p:txBody>
          <a:bodyPr wrap="none" rtlCol="0">
            <a:spAutoFit/>
          </a:bodyPr>
          <a:lstStyle/>
          <a:p>
            <a:r>
              <a:rPr lang="en-TW" sz="2400" dirty="0"/>
              <a:t>SQLite</a:t>
            </a:r>
          </a:p>
        </p:txBody>
      </p:sp>
      <p:pic>
        <p:nvPicPr>
          <p:cNvPr id="8" name="Graphic 7">
            <a:extLst>
              <a:ext uri="{FF2B5EF4-FFF2-40B4-BE49-F238E27FC236}">
                <a16:creationId xmlns:a16="http://schemas.microsoft.com/office/drawing/2014/main" id="{B261DA6B-D0F2-CA42-B61E-6FECE4800F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8768" y="1328529"/>
            <a:ext cx="1080000" cy="1080000"/>
          </a:xfrm>
          <a:prstGeom prst="rect">
            <a:avLst/>
          </a:prstGeom>
        </p:spPr>
      </p:pic>
      <p:sp>
        <p:nvSpPr>
          <p:cNvPr id="9" name="TextBox 8">
            <a:extLst>
              <a:ext uri="{FF2B5EF4-FFF2-40B4-BE49-F238E27FC236}">
                <a16:creationId xmlns:a16="http://schemas.microsoft.com/office/drawing/2014/main" id="{C8E7C3DF-EC8F-0040-99A4-86A9E4205079}"/>
              </a:ext>
            </a:extLst>
          </p:cNvPr>
          <p:cNvSpPr txBox="1"/>
          <p:nvPr/>
        </p:nvSpPr>
        <p:spPr>
          <a:xfrm>
            <a:off x="8908767" y="1637697"/>
            <a:ext cx="2810128" cy="461665"/>
          </a:xfrm>
          <a:prstGeom prst="rect">
            <a:avLst/>
          </a:prstGeom>
          <a:noFill/>
        </p:spPr>
        <p:txBody>
          <a:bodyPr wrap="none" rtlCol="0">
            <a:spAutoFit/>
          </a:bodyPr>
          <a:lstStyle/>
          <a:p>
            <a:r>
              <a:rPr lang="en-TW" sz="2400" dirty="0"/>
              <a:t>Microsoft SQL Server</a:t>
            </a:r>
          </a:p>
        </p:txBody>
      </p:sp>
      <p:pic>
        <p:nvPicPr>
          <p:cNvPr id="11" name="Graphic 10">
            <a:extLst>
              <a:ext uri="{FF2B5EF4-FFF2-40B4-BE49-F238E27FC236}">
                <a16:creationId xmlns:a16="http://schemas.microsoft.com/office/drawing/2014/main" id="{01977810-79FA-C047-946D-ADAA98777F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28767" y="4691120"/>
            <a:ext cx="1080000" cy="1080000"/>
          </a:xfrm>
          <a:prstGeom prst="rect">
            <a:avLst/>
          </a:prstGeom>
        </p:spPr>
      </p:pic>
      <p:sp>
        <p:nvSpPr>
          <p:cNvPr id="12" name="TextBox 11">
            <a:extLst>
              <a:ext uri="{FF2B5EF4-FFF2-40B4-BE49-F238E27FC236}">
                <a16:creationId xmlns:a16="http://schemas.microsoft.com/office/drawing/2014/main" id="{3AA795A8-08C9-8B45-AA61-7A4CA425710B}"/>
              </a:ext>
            </a:extLst>
          </p:cNvPr>
          <p:cNvSpPr txBox="1"/>
          <p:nvPr/>
        </p:nvSpPr>
        <p:spPr>
          <a:xfrm>
            <a:off x="8908767" y="5000287"/>
            <a:ext cx="1431289" cy="461665"/>
          </a:xfrm>
          <a:prstGeom prst="rect">
            <a:avLst/>
          </a:prstGeom>
          <a:noFill/>
        </p:spPr>
        <p:txBody>
          <a:bodyPr wrap="none" rtlCol="0">
            <a:spAutoFit/>
          </a:bodyPr>
          <a:lstStyle/>
          <a:p>
            <a:r>
              <a:rPr lang="en-TW" sz="2400" dirty="0"/>
              <a:t>MongoDB</a:t>
            </a:r>
          </a:p>
        </p:txBody>
      </p:sp>
      <p:pic>
        <p:nvPicPr>
          <p:cNvPr id="14" name="Graphic 13">
            <a:extLst>
              <a:ext uri="{FF2B5EF4-FFF2-40B4-BE49-F238E27FC236}">
                <a16:creationId xmlns:a16="http://schemas.microsoft.com/office/drawing/2014/main" id="{D5ADBE5F-8F8C-514A-9304-C6B6439C31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8767" y="2356682"/>
            <a:ext cx="1080000" cy="1080000"/>
          </a:xfrm>
          <a:prstGeom prst="rect">
            <a:avLst/>
          </a:prstGeom>
        </p:spPr>
      </p:pic>
      <p:sp>
        <p:nvSpPr>
          <p:cNvPr id="15" name="TextBox 14">
            <a:extLst>
              <a:ext uri="{FF2B5EF4-FFF2-40B4-BE49-F238E27FC236}">
                <a16:creationId xmlns:a16="http://schemas.microsoft.com/office/drawing/2014/main" id="{638AA67B-BC6C-AA4B-B112-9ACC58763D4E}"/>
              </a:ext>
            </a:extLst>
          </p:cNvPr>
          <p:cNvSpPr txBox="1"/>
          <p:nvPr/>
        </p:nvSpPr>
        <p:spPr>
          <a:xfrm>
            <a:off x="8985096" y="2702745"/>
            <a:ext cx="1064715" cy="461665"/>
          </a:xfrm>
          <a:prstGeom prst="rect">
            <a:avLst/>
          </a:prstGeom>
          <a:noFill/>
        </p:spPr>
        <p:txBody>
          <a:bodyPr wrap="none" rtlCol="0">
            <a:spAutoFit/>
          </a:bodyPr>
          <a:lstStyle/>
          <a:p>
            <a:r>
              <a:rPr lang="en-TW" sz="2400" dirty="0"/>
              <a:t>MySQL</a:t>
            </a:r>
          </a:p>
        </p:txBody>
      </p:sp>
      <p:pic>
        <p:nvPicPr>
          <p:cNvPr id="17" name="Graphic 16">
            <a:extLst>
              <a:ext uri="{FF2B5EF4-FFF2-40B4-BE49-F238E27FC236}">
                <a16:creationId xmlns:a16="http://schemas.microsoft.com/office/drawing/2014/main" id="{09634E57-0662-1449-9923-6954FE7DA5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05096" y="3523901"/>
            <a:ext cx="1080000" cy="1080000"/>
          </a:xfrm>
          <a:prstGeom prst="rect">
            <a:avLst/>
          </a:prstGeom>
        </p:spPr>
      </p:pic>
      <p:sp>
        <p:nvSpPr>
          <p:cNvPr id="18" name="TextBox 17">
            <a:extLst>
              <a:ext uri="{FF2B5EF4-FFF2-40B4-BE49-F238E27FC236}">
                <a16:creationId xmlns:a16="http://schemas.microsoft.com/office/drawing/2014/main" id="{61B76033-9D34-A246-8BE3-C6FD9C2C3877}"/>
              </a:ext>
            </a:extLst>
          </p:cNvPr>
          <p:cNvSpPr txBox="1"/>
          <p:nvPr/>
        </p:nvSpPr>
        <p:spPr>
          <a:xfrm>
            <a:off x="8985095" y="3833068"/>
            <a:ext cx="1597681" cy="461665"/>
          </a:xfrm>
          <a:prstGeom prst="rect">
            <a:avLst/>
          </a:prstGeom>
          <a:noFill/>
        </p:spPr>
        <p:txBody>
          <a:bodyPr wrap="none" rtlCol="0">
            <a:spAutoFit/>
          </a:bodyPr>
          <a:lstStyle/>
          <a:p>
            <a:r>
              <a:rPr lang="en-TW" sz="2400" dirty="0"/>
              <a:t>PostgreSQL</a:t>
            </a:r>
          </a:p>
        </p:txBody>
      </p:sp>
      <p:pic>
        <p:nvPicPr>
          <p:cNvPr id="20" name="Graphic 19">
            <a:extLst>
              <a:ext uri="{FF2B5EF4-FFF2-40B4-BE49-F238E27FC236}">
                <a16:creationId xmlns:a16="http://schemas.microsoft.com/office/drawing/2014/main" id="{C7947861-ADCA-8445-931C-63A2E8F875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846" y="5778000"/>
            <a:ext cx="1080000" cy="1080000"/>
          </a:xfrm>
          <a:prstGeom prst="rect">
            <a:avLst/>
          </a:prstGeom>
        </p:spPr>
      </p:pic>
      <p:sp>
        <p:nvSpPr>
          <p:cNvPr id="21" name="TextBox 20">
            <a:extLst>
              <a:ext uri="{FF2B5EF4-FFF2-40B4-BE49-F238E27FC236}">
                <a16:creationId xmlns:a16="http://schemas.microsoft.com/office/drawing/2014/main" id="{09D003B5-BC92-D542-97C8-6DB69A9E6BF1}"/>
              </a:ext>
            </a:extLst>
          </p:cNvPr>
          <p:cNvSpPr txBox="1"/>
          <p:nvPr/>
        </p:nvSpPr>
        <p:spPr>
          <a:xfrm>
            <a:off x="9002531" y="6028439"/>
            <a:ext cx="852541" cy="461665"/>
          </a:xfrm>
          <a:prstGeom prst="rect">
            <a:avLst/>
          </a:prstGeom>
          <a:noFill/>
        </p:spPr>
        <p:txBody>
          <a:bodyPr wrap="none" rtlCol="0">
            <a:spAutoFit/>
          </a:bodyPr>
          <a:lstStyle/>
          <a:p>
            <a:r>
              <a:rPr lang="en-TW" sz="2400" dirty="0"/>
              <a:t>Redis</a:t>
            </a:r>
          </a:p>
        </p:txBody>
      </p:sp>
    </p:spTree>
    <p:extLst>
      <p:ext uri="{BB962C8B-B14F-4D97-AF65-F5344CB8AC3E}">
        <p14:creationId xmlns:p14="http://schemas.microsoft.com/office/powerpoint/2010/main" val="195588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D689-045E-3A41-A8A1-4835E22F78F3}"/>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9DFC3595-56BB-D045-94C1-1BAC96B92739}"/>
              </a:ext>
            </a:extLst>
          </p:cNvPr>
          <p:cNvSpPr>
            <a:spLocks noGrp="1"/>
          </p:cNvSpPr>
          <p:nvPr>
            <p:ph idx="1"/>
          </p:nvPr>
        </p:nvSpPr>
        <p:spPr>
          <a:xfrm>
            <a:off x="838200" y="1825625"/>
            <a:ext cx="10515600" cy="4825696"/>
          </a:xfrm>
        </p:spPr>
        <p:txBody>
          <a:bodyPr>
            <a:normAutofit lnSpcReduction="10000"/>
          </a:bodyPr>
          <a:lstStyle/>
          <a:p>
            <a:pPr marL="0" indent="0">
              <a:buNone/>
            </a:pPr>
            <a:r>
              <a:rPr lang="en-US" dirty="0"/>
              <a:t>Python handles SQL database access very similarly across several database implementations. Now, we will learn how to work with </a:t>
            </a:r>
            <a:r>
              <a:rPr lang="en-US" i="1" dirty="0">
                <a:solidFill>
                  <a:srgbClr val="0070C0"/>
                </a:solidFill>
              </a:rPr>
              <a:t>SQLite</a:t>
            </a:r>
            <a:r>
              <a:rPr lang="en-US" dirty="0"/>
              <a:t> database, since:</a:t>
            </a:r>
          </a:p>
          <a:p>
            <a:pPr marL="514350" indent="-514350">
              <a:buAutoNum type="arabicPeriod"/>
            </a:pPr>
            <a:r>
              <a:rPr lang="en-US" dirty="0"/>
              <a:t>SQLite is part of the Python standard library; it can be used anywhere we need a database without worrying about adding dependencies.</a:t>
            </a:r>
          </a:p>
          <a:p>
            <a:pPr marL="514350" indent="-514350">
              <a:buAutoNum type="arabicPeriod"/>
            </a:pPr>
            <a:r>
              <a:rPr lang="en-US" dirty="0"/>
              <a:t>SQLite stores all of its records in a local file (namely, it’s </a:t>
            </a:r>
            <a:r>
              <a:rPr lang="en-US" i="1" dirty="0">
                <a:solidFill>
                  <a:srgbClr val="0070C0"/>
                </a:solidFill>
              </a:rPr>
              <a:t>serverless</a:t>
            </a:r>
            <a:r>
              <a:rPr lang="en-US" dirty="0"/>
              <a:t>), so it doesn’t need both a client and server, which would be the case for PostgreSQL, MySQL, and other larger databases. In those databases, we need to connect to a database server (which can be on our local machine or another machine). That requires an authentication process, such as giving server name, account name, password, etc.</a:t>
            </a:r>
            <a:endParaRPr lang="en-TW" dirty="0"/>
          </a:p>
        </p:txBody>
      </p:sp>
    </p:spTree>
    <p:extLst>
      <p:ext uri="{BB962C8B-B14F-4D97-AF65-F5344CB8AC3E}">
        <p14:creationId xmlns:p14="http://schemas.microsoft.com/office/powerpoint/2010/main" val="80144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06E0-F774-FF40-BC08-1D2EB22C8908}"/>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07479786-D781-684D-818B-550E947712F9}"/>
              </a:ext>
            </a:extLst>
          </p:cNvPr>
          <p:cNvSpPr>
            <a:spLocks noGrp="1"/>
          </p:cNvSpPr>
          <p:nvPr>
            <p:ph idx="1"/>
          </p:nvPr>
        </p:nvSpPr>
        <p:spPr/>
        <p:txBody>
          <a:bodyPr/>
          <a:lstStyle/>
          <a:p>
            <a:pPr marL="514350" indent="-514350">
              <a:buFont typeface="+mj-lt"/>
              <a:buAutoNum type="arabicPeriod" startAt="3"/>
            </a:pPr>
            <a:r>
              <a:rPr lang="en-US" dirty="0"/>
              <a:t>In real life, many small applications use SQLite as well. SQLite is one of the most famous free Android development databases.</a:t>
            </a:r>
          </a:p>
          <a:p>
            <a:pPr marL="0" indent="0">
              <a:buNone/>
            </a:pPr>
            <a:r>
              <a:rPr lang="en-US" dirty="0"/>
              <a:t>Even though SQLite sounds good, there are some disadvantages:</a:t>
            </a:r>
          </a:p>
          <a:p>
            <a:pPr marL="514350" indent="-514350">
              <a:buFont typeface="+mj-lt"/>
              <a:buAutoNum type="arabicPeriod"/>
            </a:pPr>
            <a:r>
              <a:rPr lang="en-US" dirty="0"/>
              <a:t>Doesn't provide network access (i.e., accessing it from another machine) as it is serverless.</a:t>
            </a:r>
          </a:p>
          <a:p>
            <a:pPr marL="514350" indent="-514350">
              <a:buFont typeface="+mj-lt"/>
              <a:buAutoNum type="arabicPeriod"/>
            </a:pPr>
            <a:r>
              <a:rPr lang="en-US" dirty="0"/>
              <a:t>Not built for large-scale applications, as it cannot handle high traffic data transfer.</a:t>
            </a:r>
          </a:p>
          <a:p>
            <a:pPr marL="514350" indent="-514350">
              <a:buFont typeface="+mj-lt"/>
              <a:buAutoNum type="arabicPeriod"/>
            </a:pPr>
            <a:r>
              <a:rPr lang="en-US" dirty="0"/>
              <a:t>SQLite doesn't have built-in encryption for data at rest or in transit.</a:t>
            </a:r>
          </a:p>
        </p:txBody>
      </p:sp>
    </p:spTree>
    <p:extLst>
      <p:ext uri="{BB962C8B-B14F-4D97-AF65-F5344CB8AC3E}">
        <p14:creationId xmlns:p14="http://schemas.microsoft.com/office/powerpoint/2010/main" val="26387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35F0-1520-F04A-B917-0333FBB2D2BB}"/>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B6D0A769-7C64-1B47-A688-DA38D55F1CAB}"/>
              </a:ext>
            </a:extLst>
          </p:cNvPr>
          <p:cNvSpPr>
            <a:spLocks noGrp="1"/>
          </p:cNvSpPr>
          <p:nvPr>
            <p:ph idx="1"/>
          </p:nvPr>
        </p:nvSpPr>
        <p:spPr/>
        <p:txBody>
          <a:bodyPr>
            <a:normAutofit/>
          </a:bodyPr>
          <a:lstStyle/>
          <a:p>
            <a:pPr marL="0" indent="0">
              <a:buNone/>
            </a:pPr>
            <a:r>
              <a:rPr lang="en-TW" dirty="0"/>
              <a:t>Here’s some functions to use:</a:t>
            </a:r>
          </a:p>
          <a:p>
            <a:r>
              <a:rPr lang="en-TW" i="1" dirty="0"/>
              <a:t>sqlite3.connect(filename.db) </a:t>
            </a:r>
            <a:r>
              <a:rPr lang="en-TW" dirty="0"/>
              <a:t>- </a:t>
            </a:r>
            <a:r>
              <a:rPr lang="en-US" dirty="0"/>
              <a:t>connect to the .</a:t>
            </a:r>
            <a:r>
              <a:rPr lang="en-US" dirty="0" err="1"/>
              <a:t>db</a:t>
            </a:r>
            <a:r>
              <a:rPr lang="en-US" dirty="0"/>
              <a:t> file and return a Connection object. If the </a:t>
            </a:r>
            <a:r>
              <a:rPr lang="en-US" dirty="0" err="1"/>
              <a:t>filename.db</a:t>
            </a:r>
            <a:r>
              <a:rPr lang="en-US" dirty="0"/>
              <a:t> doesn’t exist, then it will create one. If filename is “:memory:”, then the database will be created in our RAM, not disk.</a:t>
            </a:r>
          </a:p>
          <a:p>
            <a:r>
              <a:rPr lang="en-US" i="1" dirty="0" err="1"/>
              <a:t>conn.cursor</a:t>
            </a:r>
            <a:r>
              <a:rPr lang="en-US" i="1" dirty="0"/>
              <a:t>() </a:t>
            </a:r>
            <a:r>
              <a:rPr lang="en-US" dirty="0"/>
              <a:t>– returns a cursor object, which can manipulate the database.</a:t>
            </a:r>
          </a:p>
          <a:p>
            <a:r>
              <a:rPr lang="en-US" i="1" dirty="0" err="1"/>
              <a:t>cursor.execute</a:t>
            </a:r>
            <a:r>
              <a:rPr lang="en-US" i="1" dirty="0"/>
              <a:t>(</a:t>
            </a:r>
            <a:r>
              <a:rPr lang="en-US" i="1" dirty="0" err="1"/>
              <a:t>SQLStatement</a:t>
            </a:r>
            <a:r>
              <a:rPr lang="en-US" i="1" dirty="0"/>
              <a:t>, object) </a:t>
            </a:r>
            <a:r>
              <a:rPr lang="en-US" dirty="0"/>
              <a:t>– execute the SQL statement and returns the cursor object. The second object is optional.</a:t>
            </a:r>
          </a:p>
          <a:p>
            <a:pPr marL="0" indent="0">
              <a:buNone/>
            </a:pPr>
            <a:endParaRPr lang="en-US" dirty="0"/>
          </a:p>
          <a:p>
            <a:endParaRPr lang="en-TW" dirty="0"/>
          </a:p>
        </p:txBody>
      </p:sp>
    </p:spTree>
    <p:extLst>
      <p:ext uri="{BB962C8B-B14F-4D97-AF65-F5344CB8AC3E}">
        <p14:creationId xmlns:p14="http://schemas.microsoft.com/office/powerpoint/2010/main" val="2566531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B451-3C3C-B641-A598-A0F175613A66}"/>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235449AE-B0C9-AF48-8151-7CC9B2DC383C}"/>
              </a:ext>
            </a:extLst>
          </p:cNvPr>
          <p:cNvSpPr>
            <a:spLocks noGrp="1"/>
          </p:cNvSpPr>
          <p:nvPr>
            <p:ph idx="1"/>
          </p:nvPr>
        </p:nvSpPr>
        <p:spPr/>
        <p:txBody>
          <a:bodyPr/>
          <a:lstStyle/>
          <a:p>
            <a:pPr marL="0" indent="0">
              <a:buNone/>
            </a:pPr>
            <a:r>
              <a:rPr lang="en-US" dirty="0"/>
              <a:t>A cursor in SQLite3 is an object which helps to execute the query and fetch the records from the database. After we invoke the function </a:t>
            </a:r>
            <a:r>
              <a:rPr lang="en-US" i="1" dirty="0" err="1"/>
              <a:t>cursor.execute</a:t>
            </a:r>
            <a:r>
              <a:rPr lang="en-US" i="1" dirty="0"/>
              <a:t>(),</a:t>
            </a:r>
            <a:r>
              <a:rPr lang="en-US" dirty="0"/>
              <a:t> we can save the cursor object in a variable </a:t>
            </a:r>
            <a:r>
              <a:rPr lang="en-US" i="1" dirty="0"/>
              <a:t>result</a:t>
            </a:r>
            <a:r>
              <a:rPr lang="en-US" dirty="0"/>
              <a:t>, and then do:</a:t>
            </a:r>
          </a:p>
          <a:p>
            <a:r>
              <a:rPr lang="en-US" i="1" dirty="0" err="1"/>
              <a:t>result.fetchall</a:t>
            </a:r>
            <a:r>
              <a:rPr lang="en-US" i="1" dirty="0"/>
              <a:t>() </a:t>
            </a:r>
            <a:r>
              <a:rPr lang="en-US" dirty="0"/>
              <a:t>– returns a list of tuples; each row of data in the database in stored in one tuple.</a:t>
            </a:r>
          </a:p>
          <a:p>
            <a:r>
              <a:rPr lang="en-US" i="1" dirty="0" err="1"/>
              <a:t>result.fetchmany</a:t>
            </a:r>
            <a:r>
              <a:rPr lang="en-US" i="1" dirty="0"/>
              <a:t>(n) </a:t>
            </a:r>
            <a:r>
              <a:rPr lang="en-US" dirty="0"/>
              <a:t>– returns a list of the first nth tuples.</a:t>
            </a:r>
          </a:p>
          <a:p>
            <a:r>
              <a:rPr lang="en-US" i="1" dirty="0" err="1"/>
              <a:t>result.fetchone</a:t>
            </a:r>
            <a:r>
              <a:rPr lang="en-US" i="1" dirty="0"/>
              <a:t>() </a:t>
            </a:r>
            <a:r>
              <a:rPr lang="en-US" dirty="0"/>
              <a:t>– returns a tuple of the first match for the SQL statement.</a:t>
            </a:r>
            <a:endParaRPr lang="en-TW" dirty="0"/>
          </a:p>
        </p:txBody>
      </p:sp>
    </p:spTree>
    <p:extLst>
      <p:ext uri="{BB962C8B-B14F-4D97-AF65-F5344CB8AC3E}">
        <p14:creationId xmlns:p14="http://schemas.microsoft.com/office/powerpoint/2010/main" val="353048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93D2-72BF-D443-BE08-96D3B86200DC}"/>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88301883-75CF-DB4F-B847-37D89FC6FA6A}"/>
              </a:ext>
            </a:extLst>
          </p:cNvPr>
          <p:cNvSpPr>
            <a:spLocks noGrp="1"/>
          </p:cNvSpPr>
          <p:nvPr>
            <p:ph idx="1"/>
          </p:nvPr>
        </p:nvSpPr>
        <p:spPr/>
        <p:txBody>
          <a:bodyPr/>
          <a:lstStyle/>
          <a:p>
            <a:r>
              <a:rPr lang="en-TW" i="1" dirty="0"/>
              <a:t>conn.commit() </a:t>
            </a:r>
            <a:r>
              <a:rPr lang="en-TW" dirty="0"/>
              <a:t>– saves the changes to the database. </a:t>
            </a:r>
            <a:r>
              <a:rPr lang="en-US" dirty="0"/>
              <a:t>By default, any changes made to the database will not be saved unless we execute </a:t>
            </a:r>
            <a:r>
              <a:rPr lang="en-US" i="1" dirty="0" err="1"/>
              <a:t>conn.commit</a:t>
            </a:r>
            <a:r>
              <a:rPr lang="en-US" i="1" dirty="0"/>
              <a:t>() </a:t>
            </a:r>
            <a:r>
              <a:rPr lang="en-US" dirty="0"/>
              <a:t>method. Each commit is also a history of the database. That means, if one change happened with error, then we can roll back to the last version of our commit.</a:t>
            </a:r>
          </a:p>
          <a:p>
            <a:r>
              <a:rPr lang="en-US" i="1" dirty="0" err="1"/>
              <a:t>conn.close</a:t>
            </a:r>
            <a:r>
              <a:rPr lang="en-US" i="1" dirty="0"/>
              <a:t>() </a:t>
            </a:r>
            <a:r>
              <a:rPr lang="en-US" dirty="0"/>
              <a:t>– close the database connection.</a:t>
            </a:r>
          </a:p>
          <a:p>
            <a:pPr marL="0" indent="0">
              <a:buNone/>
            </a:pPr>
            <a:endParaRPr lang="en-US" dirty="0"/>
          </a:p>
          <a:p>
            <a:pPr marL="0" indent="0">
              <a:buNone/>
            </a:pPr>
            <a:r>
              <a:rPr lang="en-US" sz="2000" dirty="0"/>
              <a:t>*. There’s a method </a:t>
            </a:r>
            <a:r>
              <a:rPr lang="en-US" sz="2000" i="1" dirty="0" err="1"/>
              <a:t>conn.rollback</a:t>
            </a:r>
            <a:r>
              <a:rPr lang="en-US" sz="2000" i="1" dirty="0"/>
              <a:t>()</a:t>
            </a:r>
            <a:r>
              <a:rPr lang="en-US" sz="2000" dirty="0"/>
              <a:t>, which rolls back any changes to the database since the last call to commit(). However, we will not use this method. We can try it for fun, but in real life, we would be using a tool Alembic to control different versions of our database.</a:t>
            </a:r>
          </a:p>
          <a:p>
            <a:pPr marL="0" indent="0">
              <a:buNone/>
            </a:pPr>
            <a:endParaRPr lang="en-US" dirty="0"/>
          </a:p>
        </p:txBody>
      </p:sp>
    </p:spTree>
    <p:extLst>
      <p:ext uri="{BB962C8B-B14F-4D97-AF65-F5344CB8AC3E}">
        <p14:creationId xmlns:p14="http://schemas.microsoft.com/office/powerpoint/2010/main" val="10754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BE2B-1144-5A4C-8FBF-0E939F341F62}"/>
              </a:ext>
            </a:extLst>
          </p:cNvPr>
          <p:cNvSpPr>
            <a:spLocks noGrp="1"/>
          </p:cNvSpPr>
          <p:nvPr>
            <p:ph type="title"/>
          </p:nvPr>
        </p:nvSpPr>
        <p:spPr/>
        <p:txBody>
          <a:bodyPr/>
          <a:lstStyle/>
          <a:p>
            <a:r>
              <a:rPr lang="en-TW" dirty="0"/>
              <a:t>SQLite3</a:t>
            </a:r>
          </a:p>
        </p:txBody>
      </p:sp>
      <p:sp>
        <p:nvSpPr>
          <p:cNvPr id="3" name="Content Placeholder 2">
            <a:extLst>
              <a:ext uri="{FF2B5EF4-FFF2-40B4-BE49-F238E27FC236}">
                <a16:creationId xmlns:a16="http://schemas.microsoft.com/office/drawing/2014/main" id="{9FFFB653-19BB-B248-8132-76B4CC6DE1F9}"/>
              </a:ext>
            </a:extLst>
          </p:cNvPr>
          <p:cNvSpPr>
            <a:spLocks noGrp="1"/>
          </p:cNvSpPr>
          <p:nvPr>
            <p:ph idx="1"/>
          </p:nvPr>
        </p:nvSpPr>
        <p:spPr/>
        <p:txBody>
          <a:bodyPr/>
          <a:lstStyle/>
          <a:p>
            <a:pPr marL="0" indent="0">
              <a:buNone/>
            </a:pPr>
            <a:r>
              <a:rPr lang="en-TW" dirty="0"/>
              <a:t>When working with databases, there are 4 general operations we can do – CRUD:</a:t>
            </a:r>
          </a:p>
          <a:p>
            <a:pPr marL="514350" indent="-514350">
              <a:buAutoNum type="arabicPeriod"/>
            </a:pPr>
            <a:r>
              <a:rPr lang="en-TW" dirty="0"/>
              <a:t>Create new data rows in the database.</a:t>
            </a:r>
          </a:p>
          <a:p>
            <a:pPr marL="514350" indent="-514350">
              <a:buAutoNum type="arabicPeriod"/>
            </a:pPr>
            <a:r>
              <a:rPr lang="en-TW" dirty="0"/>
              <a:t>Read data rows from the database.</a:t>
            </a:r>
          </a:p>
          <a:p>
            <a:pPr marL="514350" indent="-514350">
              <a:buAutoNum type="arabicPeriod"/>
            </a:pPr>
            <a:r>
              <a:rPr lang="en-TW" dirty="0"/>
              <a:t>Update existing rows in the database.</a:t>
            </a:r>
          </a:p>
          <a:p>
            <a:pPr marL="514350" indent="-514350">
              <a:buFont typeface="Arial" panose="020B0604020202020204" pitchFamily="34" charset="0"/>
              <a:buAutoNum type="arabicPeriod"/>
            </a:pPr>
            <a:r>
              <a:rPr lang="en-TW" dirty="0"/>
              <a:t>Delete certain rows in the database.</a:t>
            </a:r>
          </a:p>
          <a:p>
            <a:pPr marL="0" indent="0">
              <a:buNone/>
            </a:pPr>
            <a:endParaRPr lang="en-TW" sz="2000" dirty="0"/>
          </a:p>
          <a:p>
            <a:pPr marL="0" indent="0">
              <a:buNone/>
            </a:pPr>
            <a:endParaRPr lang="en-TW" sz="2000" dirty="0"/>
          </a:p>
          <a:p>
            <a:pPr marL="0" indent="0">
              <a:buNone/>
            </a:pPr>
            <a:r>
              <a:rPr lang="en-TW" sz="2000" dirty="0"/>
              <a:t>*. Be aware of SQL injection!!</a:t>
            </a:r>
          </a:p>
        </p:txBody>
      </p:sp>
    </p:spTree>
    <p:extLst>
      <p:ext uri="{BB962C8B-B14F-4D97-AF65-F5344CB8AC3E}">
        <p14:creationId xmlns:p14="http://schemas.microsoft.com/office/powerpoint/2010/main" val="421674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9993-AB83-564B-A676-45E9B7F05635}"/>
              </a:ext>
            </a:extLst>
          </p:cNvPr>
          <p:cNvSpPr>
            <a:spLocks noGrp="1"/>
          </p:cNvSpPr>
          <p:nvPr>
            <p:ph type="title"/>
          </p:nvPr>
        </p:nvSpPr>
        <p:spPr/>
        <p:txBody>
          <a:bodyPr/>
          <a:lstStyle/>
          <a:p>
            <a:r>
              <a:rPr lang="en-TW" dirty="0"/>
              <a:t>SQL Injection</a:t>
            </a:r>
          </a:p>
        </p:txBody>
      </p:sp>
      <p:sp>
        <p:nvSpPr>
          <p:cNvPr id="3" name="Content Placeholder 2">
            <a:extLst>
              <a:ext uri="{FF2B5EF4-FFF2-40B4-BE49-F238E27FC236}">
                <a16:creationId xmlns:a16="http://schemas.microsoft.com/office/drawing/2014/main" id="{10500FA6-8E7F-AB4E-BC88-75F0F8D336A4}"/>
              </a:ext>
            </a:extLst>
          </p:cNvPr>
          <p:cNvSpPr>
            <a:spLocks noGrp="1"/>
          </p:cNvSpPr>
          <p:nvPr>
            <p:ph idx="1"/>
          </p:nvPr>
        </p:nvSpPr>
        <p:spPr/>
        <p:txBody>
          <a:bodyPr/>
          <a:lstStyle/>
          <a:p>
            <a:pPr marL="0" indent="0">
              <a:buNone/>
            </a:pPr>
            <a:r>
              <a:rPr lang="en-US" i="1" dirty="0">
                <a:solidFill>
                  <a:srgbClr val="0070C0"/>
                </a:solidFill>
              </a:rPr>
              <a:t>SQL injection </a:t>
            </a:r>
            <a:r>
              <a:rPr lang="en-US" dirty="0"/>
              <a:t>is a code injection technique used to attack data-driven applications, in which malicious SQL statements are inserted into an entry field for execution (e.g., to dump the database contents to the attacker).</a:t>
            </a:r>
          </a:p>
          <a:p>
            <a:pPr marL="0" indent="0">
              <a:buNone/>
            </a:pPr>
            <a:endParaRPr lang="en-US" dirty="0"/>
          </a:p>
        </p:txBody>
      </p:sp>
      <p:pic>
        <p:nvPicPr>
          <p:cNvPr id="7" name="Picture 6" descr="Text, letter&#10;&#10;Description automatically generated">
            <a:extLst>
              <a:ext uri="{FF2B5EF4-FFF2-40B4-BE49-F238E27FC236}">
                <a16:creationId xmlns:a16="http://schemas.microsoft.com/office/drawing/2014/main" id="{EFC1ED22-FEE2-D942-9E71-B4EC476CB9DE}"/>
              </a:ext>
            </a:extLst>
          </p:cNvPr>
          <p:cNvPicPr>
            <a:picLocks noChangeAspect="1"/>
          </p:cNvPicPr>
          <p:nvPr/>
        </p:nvPicPr>
        <p:blipFill>
          <a:blip r:embed="rId2"/>
          <a:stretch>
            <a:fillRect/>
          </a:stretch>
        </p:blipFill>
        <p:spPr>
          <a:xfrm>
            <a:off x="1998945" y="3643774"/>
            <a:ext cx="8194110" cy="2849101"/>
          </a:xfrm>
          <a:prstGeom prst="rect">
            <a:avLst/>
          </a:prstGeom>
        </p:spPr>
      </p:pic>
    </p:spTree>
    <p:extLst>
      <p:ext uri="{BB962C8B-B14F-4D97-AF65-F5344CB8AC3E}">
        <p14:creationId xmlns:p14="http://schemas.microsoft.com/office/powerpoint/2010/main" val="230373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1BA9-CF9C-9E4B-9773-ECD8523D8D01}"/>
              </a:ext>
            </a:extLst>
          </p:cNvPr>
          <p:cNvSpPr>
            <a:spLocks noGrp="1"/>
          </p:cNvSpPr>
          <p:nvPr>
            <p:ph type="title"/>
          </p:nvPr>
        </p:nvSpPr>
        <p:spPr/>
        <p:txBody>
          <a:bodyPr/>
          <a:lstStyle/>
          <a:p>
            <a:r>
              <a:rPr lang="en-TW" dirty="0"/>
              <a:t>Introduction to ETL</a:t>
            </a:r>
          </a:p>
        </p:txBody>
      </p:sp>
      <p:sp>
        <p:nvSpPr>
          <p:cNvPr id="3" name="Content Placeholder 2">
            <a:extLst>
              <a:ext uri="{FF2B5EF4-FFF2-40B4-BE49-F238E27FC236}">
                <a16:creationId xmlns:a16="http://schemas.microsoft.com/office/drawing/2014/main" id="{DA91C9A1-7E4C-F743-8DA2-5AB5DCEDC823}"/>
              </a:ext>
            </a:extLst>
          </p:cNvPr>
          <p:cNvSpPr>
            <a:spLocks noGrp="1"/>
          </p:cNvSpPr>
          <p:nvPr>
            <p:ph idx="1"/>
          </p:nvPr>
        </p:nvSpPr>
        <p:spPr/>
        <p:txBody>
          <a:bodyPr>
            <a:normAutofit/>
          </a:bodyPr>
          <a:lstStyle/>
          <a:p>
            <a:pPr marL="0" indent="0">
              <a:buNone/>
            </a:pPr>
            <a:r>
              <a:rPr lang="en-US" dirty="0"/>
              <a:t>The need to get data out of files, parse it, turn it into a useful format, and then do something with it has been around for as long as there have been data files. In fact, there is a standard term for the process: </a:t>
            </a:r>
            <a:r>
              <a:rPr lang="en-US" i="1" dirty="0">
                <a:solidFill>
                  <a:srgbClr val="0070C0"/>
                </a:solidFill>
              </a:rPr>
              <a:t>extract-transform-load (ETL). </a:t>
            </a:r>
          </a:p>
          <a:p>
            <a:r>
              <a:rPr lang="en-US" dirty="0"/>
              <a:t>Extraction - reading a data source and parsing it, if necessary.</a:t>
            </a:r>
          </a:p>
          <a:p>
            <a:r>
              <a:rPr lang="en-US" dirty="0"/>
              <a:t>Transformation – cleaning, combining, and normalizing the data.</a:t>
            </a:r>
          </a:p>
          <a:p>
            <a:r>
              <a:rPr lang="en-US" dirty="0"/>
              <a:t>Loading - storing the transformed data in a new place, either a different file or a database. </a:t>
            </a:r>
          </a:p>
        </p:txBody>
      </p:sp>
    </p:spTree>
    <p:extLst>
      <p:ext uri="{BB962C8B-B14F-4D97-AF65-F5344CB8AC3E}">
        <p14:creationId xmlns:p14="http://schemas.microsoft.com/office/powerpoint/2010/main" val="114504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5638-4C95-A042-AB66-B0022878E7C7}"/>
              </a:ext>
            </a:extLst>
          </p:cNvPr>
          <p:cNvSpPr>
            <a:spLocks noGrp="1"/>
          </p:cNvSpPr>
          <p:nvPr>
            <p:ph type="title"/>
          </p:nvPr>
        </p:nvSpPr>
        <p:spPr/>
        <p:txBody>
          <a:bodyPr/>
          <a:lstStyle/>
          <a:p>
            <a:r>
              <a:rPr lang="en-TW" dirty="0"/>
              <a:t>SQL Injection</a:t>
            </a:r>
          </a:p>
        </p:txBody>
      </p:sp>
      <p:sp>
        <p:nvSpPr>
          <p:cNvPr id="3" name="Content Placeholder 2">
            <a:extLst>
              <a:ext uri="{FF2B5EF4-FFF2-40B4-BE49-F238E27FC236}">
                <a16:creationId xmlns:a16="http://schemas.microsoft.com/office/drawing/2014/main" id="{673B4BB3-88FC-9541-A09A-D2EE652DC02E}"/>
              </a:ext>
            </a:extLst>
          </p:cNvPr>
          <p:cNvSpPr>
            <a:spLocks noGrp="1"/>
          </p:cNvSpPr>
          <p:nvPr>
            <p:ph idx="1"/>
          </p:nvPr>
        </p:nvSpPr>
        <p:spPr/>
        <p:txBody>
          <a:bodyPr/>
          <a:lstStyle/>
          <a:p>
            <a:pPr marL="0" indent="0">
              <a:buNone/>
            </a:pPr>
            <a:r>
              <a:rPr lang="en-US" dirty="0"/>
              <a:t>One of the most effective ways to prevent SQL injection is to use </a:t>
            </a:r>
            <a:r>
              <a:rPr lang="en-US" i="1" dirty="0">
                <a:solidFill>
                  <a:srgbClr val="0070C0"/>
                </a:solidFill>
              </a:rPr>
              <a:t>parameterized queries</a:t>
            </a:r>
            <a:r>
              <a:rPr lang="en-US" dirty="0"/>
              <a:t>. We use parameters to give value when connecting and accessing the database rows.</a:t>
            </a:r>
          </a:p>
          <a:p>
            <a:pPr marL="0" indent="0">
              <a:buNone/>
            </a:pPr>
            <a:r>
              <a:rPr lang="en-US" dirty="0"/>
              <a:t>The mechanism behind the parameterized query is that the database management system </a:t>
            </a:r>
            <a:r>
              <a:rPr lang="en-US" b="1" dirty="0"/>
              <a:t>doesn’t take the content of the parameters as parts of the SQL statement</a:t>
            </a:r>
            <a:r>
              <a:rPr lang="en-US" dirty="0"/>
              <a:t>; instead, it will understand the SQL statement first, put the parameter in, and execute the statement. Therefore, even though the parameter contains attacking commands, it won’t affect the query because the database already knows what the query will do.</a:t>
            </a:r>
            <a:endParaRPr lang="en-TW" dirty="0"/>
          </a:p>
        </p:txBody>
      </p:sp>
    </p:spTree>
    <p:extLst>
      <p:ext uri="{BB962C8B-B14F-4D97-AF65-F5344CB8AC3E}">
        <p14:creationId xmlns:p14="http://schemas.microsoft.com/office/powerpoint/2010/main" val="111728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F21-CA75-AC4C-8A04-216BD1963C31}"/>
              </a:ext>
            </a:extLst>
          </p:cNvPr>
          <p:cNvSpPr>
            <a:spLocks noGrp="1"/>
          </p:cNvSpPr>
          <p:nvPr>
            <p:ph type="title"/>
          </p:nvPr>
        </p:nvSpPr>
        <p:spPr/>
        <p:txBody>
          <a:bodyPr/>
          <a:lstStyle/>
          <a:p>
            <a:r>
              <a:rPr lang="en-TW" dirty="0"/>
              <a:t>SQL Injection</a:t>
            </a:r>
          </a:p>
        </p:txBody>
      </p:sp>
      <p:sp>
        <p:nvSpPr>
          <p:cNvPr id="3" name="Content Placeholder 2">
            <a:extLst>
              <a:ext uri="{FF2B5EF4-FFF2-40B4-BE49-F238E27FC236}">
                <a16:creationId xmlns:a16="http://schemas.microsoft.com/office/drawing/2014/main" id="{D11CBBD5-8B1E-9F4A-91BE-0A6CD27DD306}"/>
              </a:ext>
            </a:extLst>
          </p:cNvPr>
          <p:cNvSpPr>
            <a:spLocks noGrp="1"/>
          </p:cNvSpPr>
          <p:nvPr>
            <p:ph idx="1"/>
          </p:nvPr>
        </p:nvSpPr>
        <p:spPr/>
        <p:txBody>
          <a:bodyPr/>
          <a:lstStyle/>
          <a:p>
            <a:pPr marL="0" indent="0">
              <a:buNone/>
            </a:pPr>
            <a:r>
              <a:rPr lang="en-TW" dirty="0"/>
              <a:t>For example, if we do:</a:t>
            </a:r>
          </a:p>
          <a:p>
            <a:pPr marL="0" indent="0">
              <a:buNone/>
            </a:pPr>
            <a:endParaRPr lang="en-TW" dirty="0"/>
          </a:p>
          <a:p>
            <a:pPr marL="0" indent="0">
              <a:buNone/>
            </a:pPr>
            <a:endParaRPr lang="en-TW" dirty="0"/>
          </a:p>
          <a:p>
            <a:pPr marL="0" indent="0">
              <a:buNone/>
            </a:pPr>
            <a:endParaRPr lang="en-TW" dirty="0"/>
          </a:p>
          <a:p>
            <a:pPr marL="0" indent="0">
              <a:buNone/>
            </a:pPr>
            <a:r>
              <a:rPr lang="en-TW" dirty="0"/>
              <a:t>Then, when we give input </a:t>
            </a:r>
            <a:r>
              <a:rPr lang="en-US" i="1" dirty="0"/>
              <a:t>1' OR '1'=‘1</a:t>
            </a:r>
            <a:r>
              <a:rPr lang="en-US" dirty="0"/>
              <a:t>, the DBMS knows that it’s looking for something that the name is </a:t>
            </a:r>
            <a:r>
              <a:rPr lang="en-US" i="1" dirty="0"/>
              <a:t>1' OR '1'=‘1</a:t>
            </a:r>
            <a:r>
              <a:rPr lang="en-US" dirty="0"/>
              <a:t>, and it won’t take the content of the parameter as part of the SQL statement. Instead, DBMS will just go ahead and search in the database and realize that there’s no one named </a:t>
            </a:r>
            <a:r>
              <a:rPr lang="en-US" i="1" dirty="0"/>
              <a:t>1' OR '1’=‘1.</a:t>
            </a:r>
            <a:endParaRPr lang="en-TW" dirty="0"/>
          </a:p>
        </p:txBody>
      </p:sp>
      <p:pic>
        <p:nvPicPr>
          <p:cNvPr id="5" name="Picture 4">
            <a:extLst>
              <a:ext uri="{FF2B5EF4-FFF2-40B4-BE49-F238E27FC236}">
                <a16:creationId xmlns:a16="http://schemas.microsoft.com/office/drawing/2014/main" id="{79F4D480-F982-6149-8873-709535F5456C}"/>
              </a:ext>
            </a:extLst>
          </p:cNvPr>
          <p:cNvPicPr>
            <a:picLocks noChangeAspect="1"/>
          </p:cNvPicPr>
          <p:nvPr/>
        </p:nvPicPr>
        <p:blipFill>
          <a:blip r:embed="rId2"/>
          <a:stretch>
            <a:fillRect/>
          </a:stretch>
        </p:blipFill>
        <p:spPr>
          <a:xfrm>
            <a:off x="1587500" y="2442575"/>
            <a:ext cx="9017000" cy="1371600"/>
          </a:xfrm>
          <a:prstGeom prst="rect">
            <a:avLst/>
          </a:prstGeom>
        </p:spPr>
      </p:pic>
    </p:spTree>
    <p:extLst>
      <p:ext uri="{BB962C8B-B14F-4D97-AF65-F5344CB8AC3E}">
        <p14:creationId xmlns:p14="http://schemas.microsoft.com/office/powerpoint/2010/main" val="386113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404F-6A26-3549-A8FB-D758FE78418A}"/>
              </a:ext>
            </a:extLst>
          </p:cNvPr>
          <p:cNvSpPr>
            <a:spLocks noGrp="1"/>
          </p:cNvSpPr>
          <p:nvPr>
            <p:ph type="title"/>
          </p:nvPr>
        </p:nvSpPr>
        <p:spPr/>
        <p:txBody>
          <a:bodyPr/>
          <a:lstStyle/>
          <a:p>
            <a:r>
              <a:rPr lang="en-US" dirty="0"/>
              <a:t>Handle Database Easier with an ORM</a:t>
            </a:r>
            <a:endParaRPr lang="en-TW" dirty="0"/>
          </a:p>
        </p:txBody>
      </p:sp>
      <p:sp>
        <p:nvSpPr>
          <p:cNvPr id="3" name="Content Placeholder 2">
            <a:extLst>
              <a:ext uri="{FF2B5EF4-FFF2-40B4-BE49-F238E27FC236}">
                <a16:creationId xmlns:a16="http://schemas.microsoft.com/office/drawing/2014/main" id="{871799C5-7B84-2148-982C-016808A226FD}"/>
              </a:ext>
            </a:extLst>
          </p:cNvPr>
          <p:cNvSpPr>
            <a:spLocks noGrp="1"/>
          </p:cNvSpPr>
          <p:nvPr>
            <p:ph idx="1"/>
          </p:nvPr>
        </p:nvSpPr>
        <p:spPr/>
        <p:txBody>
          <a:bodyPr>
            <a:normAutofit/>
          </a:bodyPr>
          <a:lstStyle/>
          <a:p>
            <a:pPr marL="0" indent="0">
              <a:buNone/>
            </a:pPr>
            <a:r>
              <a:rPr lang="en-TW" dirty="0"/>
              <a:t>Until now, we have been writing raw SQL statements; there are some disadvantages when working with data:</a:t>
            </a:r>
          </a:p>
          <a:p>
            <a:pPr marL="514350" indent="-514350">
              <a:buAutoNum type="arabicPeriod"/>
            </a:pPr>
            <a:r>
              <a:rPr lang="en-US" dirty="0"/>
              <a:t>Different SQL databases have implemented SQL in subtly different ways. That means, for example, the SQL statement we write for SQLite won’t necessarily always work for MySQL. The local development is done with sqlite3, but production is in MySQL or PostgreSQL. Then, we will have to switch SQL statements accordingly, which will be </a:t>
            </a:r>
            <a:r>
              <a:rPr lang="en-US" altLang="zh-TW" dirty="0"/>
              <a:t>very</a:t>
            </a:r>
            <a:r>
              <a:rPr lang="zh-TW" altLang="en-US" dirty="0"/>
              <a:t> </a:t>
            </a:r>
            <a:r>
              <a:rPr lang="en-US" altLang="zh-TW" dirty="0"/>
              <a:t>tedious.</a:t>
            </a:r>
            <a:r>
              <a:rPr lang="zh-TW" altLang="en-US" dirty="0"/>
              <a:t> </a:t>
            </a:r>
            <a:r>
              <a:rPr lang="en-US" altLang="zh-TW" dirty="0"/>
              <a:t>If we have 500 SQL statements, we have to change and test them one by one.</a:t>
            </a:r>
          </a:p>
          <a:p>
            <a:pPr marL="0" indent="0">
              <a:buNone/>
            </a:pPr>
            <a:endParaRPr lang="en-US" dirty="0"/>
          </a:p>
        </p:txBody>
      </p:sp>
    </p:spTree>
    <p:extLst>
      <p:ext uri="{BB962C8B-B14F-4D97-AF65-F5344CB8AC3E}">
        <p14:creationId xmlns:p14="http://schemas.microsoft.com/office/powerpoint/2010/main" val="274252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2D38-8585-0A40-A2FF-E76C70F36B32}"/>
              </a:ext>
            </a:extLst>
          </p:cNvPr>
          <p:cNvSpPr>
            <a:spLocks noGrp="1"/>
          </p:cNvSpPr>
          <p:nvPr>
            <p:ph type="title"/>
          </p:nvPr>
        </p:nvSpPr>
        <p:spPr/>
        <p:txBody>
          <a:bodyPr/>
          <a:lstStyle/>
          <a:p>
            <a:r>
              <a:rPr lang="en-US" dirty="0"/>
              <a:t>Handle Database Easier with an ORM</a:t>
            </a:r>
            <a:endParaRPr lang="en-TW" dirty="0"/>
          </a:p>
        </p:txBody>
      </p:sp>
      <p:sp>
        <p:nvSpPr>
          <p:cNvPr id="3" name="Content Placeholder 2">
            <a:extLst>
              <a:ext uri="{FF2B5EF4-FFF2-40B4-BE49-F238E27FC236}">
                <a16:creationId xmlns:a16="http://schemas.microsoft.com/office/drawing/2014/main" id="{B586BC51-2729-5545-951A-D12C49DE99AD}"/>
              </a:ext>
            </a:extLst>
          </p:cNvPr>
          <p:cNvSpPr>
            <a:spLocks noGrp="1"/>
          </p:cNvSpPr>
          <p:nvPr>
            <p:ph idx="1"/>
          </p:nvPr>
        </p:nvSpPr>
        <p:spPr>
          <a:xfrm>
            <a:off x="838200" y="1825625"/>
            <a:ext cx="10515600" cy="4850748"/>
          </a:xfrm>
        </p:spPr>
        <p:txBody>
          <a:bodyPr>
            <a:normAutofit lnSpcReduction="10000"/>
          </a:bodyPr>
          <a:lstStyle/>
          <a:p>
            <a:pPr marL="514350" indent="-514350">
              <a:buFont typeface="+mj-lt"/>
              <a:buAutoNum type="arabicPeriod" startAt="2"/>
            </a:pPr>
            <a:r>
              <a:rPr lang="en-US" dirty="0"/>
              <a:t>Including SQL statements in our code can make our code more difficult to maintain, particularly if we have a lot of them. For example, if I change the table name from people to user, then we have to go ahead and change all SQL statements. We should have something simple that generates SQL statements for us!</a:t>
            </a:r>
          </a:p>
          <a:p>
            <a:pPr marL="0" indent="0">
              <a:buNone/>
            </a:pPr>
            <a:r>
              <a:rPr lang="en-US" altLang="zh-TW" dirty="0"/>
              <a:t>Given those issues, people wanted a way to handle databases in Python that was easier to manage and didn’t require anything more than writing regular Python code. </a:t>
            </a:r>
          </a:p>
          <a:p>
            <a:pPr marL="0" indent="0">
              <a:buNone/>
            </a:pPr>
            <a:r>
              <a:rPr lang="en-US" altLang="zh-TW" dirty="0"/>
              <a:t>The solution is an </a:t>
            </a:r>
            <a:r>
              <a:rPr lang="en-US" altLang="zh-TW" i="1" dirty="0">
                <a:solidFill>
                  <a:srgbClr val="0070C0"/>
                </a:solidFill>
              </a:rPr>
              <a:t>Object Relational Mapper (ORM), </a:t>
            </a:r>
            <a:r>
              <a:rPr lang="en-US" altLang="zh-TW" dirty="0"/>
              <a:t>which converts, or maps, relational database types and structures to objects in Python. Two of the most common ORMs in the Python world are the Django ORM and </a:t>
            </a:r>
            <a:r>
              <a:rPr lang="en-US" altLang="zh-TW" i="1" dirty="0" err="1">
                <a:solidFill>
                  <a:srgbClr val="0070C0"/>
                </a:solidFill>
              </a:rPr>
              <a:t>SQLAlchemy</a:t>
            </a:r>
            <a:r>
              <a:rPr lang="en-US" altLang="zh-TW" dirty="0"/>
              <a:t>, although of course, there are many others. </a:t>
            </a:r>
          </a:p>
          <a:p>
            <a:pPr marL="0" indent="0">
              <a:buNone/>
            </a:pPr>
            <a:endParaRPr lang="en-TW" dirty="0"/>
          </a:p>
        </p:txBody>
      </p:sp>
    </p:spTree>
    <p:extLst>
      <p:ext uri="{BB962C8B-B14F-4D97-AF65-F5344CB8AC3E}">
        <p14:creationId xmlns:p14="http://schemas.microsoft.com/office/powerpoint/2010/main" val="16104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F78A-56C0-EE47-9079-8BBAFA9E155B}"/>
              </a:ext>
            </a:extLst>
          </p:cNvPr>
          <p:cNvSpPr>
            <a:spLocks noGrp="1"/>
          </p:cNvSpPr>
          <p:nvPr>
            <p:ph type="title"/>
          </p:nvPr>
        </p:nvSpPr>
        <p:spPr/>
        <p:txBody>
          <a:bodyPr/>
          <a:lstStyle/>
          <a:p>
            <a:r>
              <a:rPr lang="en-US" dirty="0"/>
              <a:t>Handle Database Easier with an ORM</a:t>
            </a:r>
            <a:endParaRPr lang="en-TW" dirty="0"/>
          </a:p>
        </p:txBody>
      </p:sp>
      <p:sp>
        <p:nvSpPr>
          <p:cNvPr id="3" name="Content Placeholder 2">
            <a:extLst>
              <a:ext uri="{FF2B5EF4-FFF2-40B4-BE49-F238E27FC236}">
                <a16:creationId xmlns:a16="http://schemas.microsoft.com/office/drawing/2014/main" id="{B8079398-74E4-7B4F-ACF4-4A33DF924646}"/>
              </a:ext>
            </a:extLst>
          </p:cNvPr>
          <p:cNvSpPr>
            <a:spLocks noGrp="1"/>
          </p:cNvSpPr>
          <p:nvPr>
            <p:ph idx="1"/>
          </p:nvPr>
        </p:nvSpPr>
        <p:spPr/>
        <p:txBody>
          <a:bodyPr/>
          <a:lstStyle/>
          <a:p>
            <a:pPr marL="0" indent="0">
              <a:buNone/>
            </a:pPr>
            <a:r>
              <a:rPr lang="en-US" dirty="0"/>
              <a:t>Setting up </a:t>
            </a:r>
            <a:r>
              <a:rPr lang="en-US" i="1" dirty="0" err="1"/>
              <a:t>SQLAlchemy</a:t>
            </a:r>
            <a:r>
              <a:rPr lang="en-US" dirty="0"/>
              <a:t> might take a while, but in large projects, the convenience ORM brings is way larger than the time spending on it. First, we need to do:</a:t>
            </a:r>
          </a:p>
          <a:p>
            <a:pPr marL="0" indent="0" algn="ctr">
              <a:buNone/>
            </a:pPr>
            <a:r>
              <a:rPr lang="en-US" i="1" dirty="0"/>
              <a:t>pip install </a:t>
            </a:r>
            <a:r>
              <a:rPr lang="en-US" i="1" dirty="0" err="1"/>
              <a:t>sqlalchemy</a:t>
            </a:r>
            <a:endParaRPr lang="en-US" i="1" dirty="0"/>
          </a:p>
          <a:p>
            <a:pPr marL="0" indent="0">
              <a:buNone/>
            </a:pPr>
            <a:endParaRPr lang="en-US" dirty="0"/>
          </a:p>
          <a:p>
            <a:pPr marL="0" indent="0">
              <a:buNone/>
            </a:pPr>
            <a:r>
              <a:rPr lang="en-US" dirty="0"/>
              <a:t>Then, in our Python code, we import the following:</a:t>
            </a:r>
          </a:p>
          <a:p>
            <a:pPr marL="0" indent="0">
              <a:buNone/>
            </a:pPr>
            <a:r>
              <a:rPr lang="en-US" sz="2000" i="1" dirty="0"/>
              <a:t>from </a:t>
            </a:r>
            <a:r>
              <a:rPr lang="en-US" sz="2000" i="1" dirty="0" err="1"/>
              <a:t>sqlalchemy</a:t>
            </a:r>
            <a:r>
              <a:rPr lang="en-US" sz="2000" i="1" dirty="0"/>
              <a:t> import </a:t>
            </a:r>
            <a:r>
              <a:rPr lang="en-US" sz="2000" i="1" dirty="0" err="1"/>
              <a:t>create_engine</a:t>
            </a:r>
            <a:r>
              <a:rPr lang="en-US" sz="2000" i="1" dirty="0"/>
              <a:t>, select, </a:t>
            </a:r>
            <a:r>
              <a:rPr lang="en-US" sz="2000" i="1" dirty="0" err="1"/>
              <a:t>MetaData</a:t>
            </a:r>
            <a:r>
              <a:rPr lang="en-US" sz="2000" i="1" dirty="0"/>
              <a:t>, Table, Column, Integer, String </a:t>
            </a:r>
          </a:p>
          <a:p>
            <a:pPr marL="0" indent="0">
              <a:buNone/>
            </a:pPr>
            <a:r>
              <a:rPr lang="en-US" sz="2000" i="1" dirty="0"/>
              <a:t>from </a:t>
            </a:r>
            <a:r>
              <a:rPr lang="en-US" sz="2000" i="1" dirty="0" err="1"/>
              <a:t>sqlalchemy.orm</a:t>
            </a:r>
            <a:r>
              <a:rPr lang="en-US" sz="2000" i="1" dirty="0"/>
              <a:t> import </a:t>
            </a:r>
            <a:r>
              <a:rPr lang="en-US" sz="2000" i="1" dirty="0" err="1"/>
              <a:t>sessionmaker</a:t>
            </a:r>
            <a:endParaRPr lang="en-US" sz="2000" i="1" dirty="0"/>
          </a:p>
          <a:p>
            <a:pPr marL="0" indent="0">
              <a:buNone/>
            </a:pPr>
            <a:endParaRPr lang="en-US" sz="2000" i="1" dirty="0"/>
          </a:p>
        </p:txBody>
      </p:sp>
    </p:spTree>
    <p:extLst>
      <p:ext uri="{BB962C8B-B14F-4D97-AF65-F5344CB8AC3E}">
        <p14:creationId xmlns:p14="http://schemas.microsoft.com/office/powerpoint/2010/main" val="3729652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939E-03B2-2140-99F6-AFBF06FDF058}"/>
              </a:ext>
            </a:extLst>
          </p:cNvPr>
          <p:cNvSpPr>
            <a:spLocks noGrp="1"/>
          </p:cNvSpPr>
          <p:nvPr>
            <p:ph type="title"/>
          </p:nvPr>
        </p:nvSpPr>
        <p:spPr/>
        <p:txBody>
          <a:bodyPr/>
          <a:lstStyle/>
          <a:p>
            <a:r>
              <a:rPr lang="en-US" dirty="0"/>
              <a:t>Handle Database Easier with an ORM</a:t>
            </a:r>
            <a:endParaRPr lang="en-TW" dirty="0"/>
          </a:p>
        </p:txBody>
      </p:sp>
      <p:sp>
        <p:nvSpPr>
          <p:cNvPr id="3" name="Content Placeholder 2">
            <a:extLst>
              <a:ext uri="{FF2B5EF4-FFF2-40B4-BE49-F238E27FC236}">
                <a16:creationId xmlns:a16="http://schemas.microsoft.com/office/drawing/2014/main" id="{A2BD6283-3840-D142-9B45-16A15D291EC9}"/>
              </a:ext>
            </a:extLst>
          </p:cNvPr>
          <p:cNvSpPr>
            <a:spLocks noGrp="1"/>
          </p:cNvSpPr>
          <p:nvPr>
            <p:ph idx="1"/>
          </p:nvPr>
        </p:nvSpPr>
        <p:spPr>
          <a:xfrm>
            <a:off x="838200" y="1825625"/>
            <a:ext cx="7692025" cy="4913378"/>
          </a:xfrm>
        </p:spPr>
        <p:txBody>
          <a:bodyPr>
            <a:normAutofit/>
          </a:bodyPr>
          <a:lstStyle/>
          <a:p>
            <a:pPr marL="0" indent="0">
              <a:buNone/>
            </a:pPr>
            <a:r>
              <a:rPr lang="en-TW" dirty="0"/>
              <a:t>Then, we do:</a:t>
            </a:r>
          </a:p>
          <a:p>
            <a:pPr marL="0" indent="0">
              <a:buNone/>
            </a:pPr>
            <a:r>
              <a:rPr lang="en-US" sz="1800" dirty="0" err="1"/>
              <a:t>dbPath</a:t>
            </a:r>
            <a:r>
              <a:rPr lang="en-US" sz="1800" dirty="0"/>
              <a:t> = '</a:t>
            </a:r>
            <a:r>
              <a:rPr lang="en-US" sz="1800" b="1" dirty="0"/>
              <a:t>datafile2</a:t>
            </a:r>
            <a:r>
              <a:rPr lang="en-US" sz="1800" dirty="0"/>
              <a:t>.db’</a:t>
            </a:r>
            <a:br>
              <a:rPr lang="en-US" sz="1800" dirty="0"/>
            </a:br>
            <a:r>
              <a:rPr lang="en-US" sz="1800" dirty="0"/>
              <a:t>engine = </a:t>
            </a:r>
            <a:r>
              <a:rPr lang="en-US" sz="1800" dirty="0" err="1"/>
              <a:t>create_engine</a:t>
            </a:r>
            <a:r>
              <a:rPr lang="en-US" sz="1800" dirty="0"/>
              <a:t>('</a:t>
            </a:r>
            <a:r>
              <a:rPr lang="en-US" sz="1800" b="1" dirty="0" err="1"/>
              <a:t>sqlite</a:t>
            </a:r>
            <a:r>
              <a:rPr lang="en-US" sz="1800" dirty="0"/>
              <a:t>:///%s' % </a:t>
            </a:r>
            <a:r>
              <a:rPr lang="en-US" sz="1800" dirty="0" err="1"/>
              <a:t>dbPath</a:t>
            </a:r>
            <a:r>
              <a:rPr lang="en-US" sz="1800" dirty="0"/>
              <a:t>)</a:t>
            </a:r>
            <a:br>
              <a:rPr lang="en-US" sz="1800" dirty="0"/>
            </a:br>
            <a:r>
              <a:rPr lang="en-US" sz="1800" dirty="0"/>
              <a:t>metadata = </a:t>
            </a:r>
            <a:r>
              <a:rPr lang="en-US" sz="1800" dirty="0" err="1"/>
              <a:t>MetaData</a:t>
            </a:r>
            <a:r>
              <a:rPr lang="en-US" sz="1800" dirty="0"/>
              <a:t>(engine)</a:t>
            </a:r>
            <a:br>
              <a:rPr lang="en-US" sz="1800" dirty="0"/>
            </a:br>
            <a:r>
              <a:rPr lang="en-US" sz="1800" dirty="0"/>
              <a:t>people = Table('</a:t>
            </a:r>
            <a:r>
              <a:rPr lang="en-US" sz="1800" b="1" dirty="0"/>
              <a:t>people</a:t>
            </a:r>
            <a:r>
              <a:rPr lang="en-US" sz="1800" dirty="0"/>
              <a:t>', metadata, </a:t>
            </a:r>
            <a:r>
              <a:rPr lang="en-US" sz="1800" b="1" dirty="0"/>
              <a:t>Column('id', Integer, </a:t>
            </a:r>
            <a:r>
              <a:rPr lang="en-US" sz="1800" b="1" dirty="0" err="1"/>
              <a:t>primary_key</a:t>
            </a:r>
            <a:r>
              <a:rPr lang="en-US" sz="1800" b="1" dirty="0"/>
              <a:t>=True), Column( 'name', String), Column('count', Integer)</a:t>
            </a:r>
            <a:r>
              <a:rPr lang="en-US" sz="1800" dirty="0"/>
              <a:t>)</a:t>
            </a:r>
            <a:br>
              <a:rPr lang="en-US" sz="1800" dirty="0"/>
            </a:br>
            <a:r>
              <a:rPr lang="en-US" sz="1800" dirty="0"/>
              <a:t>Session = </a:t>
            </a:r>
            <a:r>
              <a:rPr lang="en-US" sz="1800" dirty="0" err="1"/>
              <a:t>sessionmaker</a:t>
            </a:r>
            <a:r>
              <a:rPr lang="en-US" sz="1800" dirty="0"/>
              <a:t>(bind=engine)</a:t>
            </a:r>
            <a:br>
              <a:rPr lang="en-US" sz="1800" dirty="0"/>
            </a:br>
            <a:r>
              <a:rPr lang="en-US" sz="1800" dirty="0"/>
              <a:t>session = Session()</a:t>
            </a:r>
            <a:br>
              <a:rPr lang="en-US" sz="1800" dirty="0"/>
            </a:br>
            <a:r>
              <a:rPr lang="en-US" sz="1800" dirty="0" err="1"/>
              <a:t>metadata.create_all</a:t>
            </a:r>
            <a:r>
              <a:rPr lang="en-US" sz="1800" dirty="0"/>
              <a:t>(engine)</a:t>
            </a:r>
            <a:endParaRPr lang="en-US" sz="2400" dirty="0"/>
          </a:p>
          <a:p>
            <a:pPr marL="0" indent="0">
              <a:buNone/>
            </a:pPr>
            <a:r>
              <a:rPr lang="en-US" sz="2400" dirty="0"/>
              <a:t>The bolded texts are the things we can change, for example, we can:</a:t>
            </a:r>
          </a:p>
          <a:p>
            <a:r>
              <a:rPr lang="en-US" sz="2400" dirty="0"/>
              <a:t>change the database name</a:t>
            </a:r>
          </a:p>
          <a:p>
            <a:r>
              <a:rPr lang="en-US" sz="2400" dirty="0"/>
              <a:t>change </a:t>
            </a:r>
            <a:r>
              <a:rPr lang="en-US" sz="2400" dirty="0" err="1"/>
              <a:t>sqlite</a:t>
            </a:r>
            <a:r>
              <a:rPr lang="en-US" sz="2400" dirty="0"/>
              <a:t> to MySQL or MySQL Server</a:t>
            </a:r>
          </a:p>
          <a:p>
            <a:r>
              <a:rPr lang="en-US" sz="2400" dirty="0"/>
              <a:t>change the Column names, primary keys, data types</a:t>
            </a:r>
          </a:p>
        </p:txBody>
      </p:sp>
      <p:cxnSp>
        <p:nvCxnSpPr>
          <p:cNvPr id="5" name="Straight Arrow Connector 4">
            <a:extLst>
              <a:ext uri="{FF2B5EF4-FFF2-40B4-BE49-F238E27FC236}">
                <a16:creationId xmlns:a16="http://schemas.microsoft.com/office/drawing/2014/main" id="{FE24609C-AC9F-154A-876A-88DDA30F4038}"/>
              </a:ext>
            </a:extLst>
          </p:cNvPr>
          <p:cNvCxnSpPr>
            <a:cxnSpLocks/>
          </p:cNvCxnSpPr>
          <p:nvPr/>
        </p:nvCxnSpPr>
        <p:spPr>
          <a:xfrm flipH="1">
            <a:off x="3052354" y="1858365"/>
            <a:ext cx="5555785" cy="808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97CFDED-8BD2-3B40-8CE1-2636F72887E2}"/>
              </a:ext>
            </a:extLst>
          </p:cNvPr>
          <p:cNvSpPr/>
          <p:nvPr/>
        </p:nvSpPr>
        <p:spPr>
          <a:xfrm>
            <a:off x="8608139" y="1502459"/>
            <a:ext cx="2286492" cy="646331"/>
          </a:xfrm>
          <a:prstGeom prst="rect">
            <a:avLst/>
          </a:prstGeom>
        </p:spPr>
        <p:txBody>
          <a:bodyPr wrap="square">
            <a:spAutoFit/>
          </a:bodyPr>
          <a:lstStyle/>
          <a:p>
            <a:r>
              <a:rPr lang="en-US" dirty="0" err="1"/>
              <a:t>create_engine</a:t>
            </a:r>
            <a:r>
              <a:rPr lang="en-US" dirty="0"/>
              <a:t>() builds a database engine.</a:t>
            </a:r>
            <a:endParaRPr lang="en-TW" dirty="0"/>
          </a:p>
        </p:txBody>
      </p:sp>
      <p:cxnSp>
        <p:nvCxnSpPr>
          <p:cNvPr id="10" name="Straight Arrow Connector 9">
            <a:extLst>
              <a:ext uri="{FF2B5EF4-FFF2-40B4-BE49-F238E27FC236}">
                <a16:creationId xmlns:a16="http://schemas.microsoft.com/office/drawing/2014/main" id="{511B970A-E60D-E245-A8C1-847F77569269}"/>
              </a:ext>
            </a:extLst>
          </p:cNvPr>
          <p:cNvCxnSpPr>
            <a:cxnSpLocks/>
          </p:cNvCxnSpPr>
          <p:nvPr/>
        </p:nvCxnSpPr>
        <p:spPr>
          <a:xfrm flipH="1">
            <a:off x="3052354" y="3797429"/>
            <a:ext cx="5841125" cy="281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6B12EA-30B3-734E-94C5-758AC40978DE}"/>
              </a:ext>
            </a:extLst>
          </p:cNvPr>
          <p:cNvSpPr/>
          <p:nvPr/>
        </p:nvSpPr>
        <p:spPr>
          <a:xfrm>
            <a:off x="9048818" y="3429000"/>
            <a:ext cx="3051326" cy="646331"/>
          </a:xfrm>
          <a:prstGeom prst="rect">
            <a:avLst/>
          </a:prstGeom>
        </p:spPr>
        <p:txBody>
          <a:bodyPr wrap="square">
            <a:spAutoFit/>
          </a:bodyPr>
          <a:lstStyle/>
          <a:p>
            <a:r>
              <a:rPr lang="en-US" dirty="0"/>
              <a:t>session object connects to the database. It binds the engine.</a:t>
            </a:r>
            <a:endParaRPr lang="en-TW" dirty="0"/>
          </a:p>
        </p:txBody>
      </p:sp>
      <p:cxnSp>
        <p:nvCxnSpPr>
          <p:cNvPr id="18" name="Straight Arrow Connector 17">
            <a:extLst>
              <a:ext uri="{FF2B5EF4-FFF2-40B4-BE49-F238E27FC236}">
                <a16:creationId xmlns:a16="http://schemas.microsoft.com/office/drawing/2014/main" id="{18930A57-5CB4-E74E-BEBE-AEC4391BA35C}"/>
              </a:ext>
            </a:extLst>
          </p:cNvPr>
          <p:cNvCxnSpPr>
            <a:cxnSpLocks/>
          </p:cNvCxnSpPr>
          <p:nvPr/>
        </p:nvCxnSpPr>
        <p:spPr>
          <a:xfrm flipH="1" flipV="1">
            <a:off x="2870727" y="4343262"/>
            <a:ext cx="6178091" cy="203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41DD68E-01E5-9D48-BFCE-8FECA70413FE}"/>
              </a:ext>
            </a:extLst>
          </p:cNvPr>
          <p:cNvSpPr/>
          <p:nvPr/>
        </p:nvSpPr>
        <p:spPr>
          <a:xfrm>
            <a:off x="9048818" y="4340803"/>
            <a:ext cx="2553425" cy="1200329"/>
          </a:xfrm>
          <a:prstGeom prst="rect">
            <a:avLst/>
          </a:prstGeom>
        </p:spPr>
        <p:txBody>
          <a:bodyPr wrap="square">
            <a:spAutoFit/>
          </a:bodyPr>
          <a:lstStyle/>
          <a:p>
            <a:r>
              <a:rPr lang="en-US" dirty="0" err="1"/>
              <a:t>create_all</a:t>
            </a:r>
            <a:r>
              <a:rPr lang="en-US" dirty="0"/>
              <a:t>() creates the tables in the database and create the foreign keys if necessary.</a:t>
            </a:r>
            <a:endParaRPr lang="en-TW" dirty="0"/>
          </a:p>
        </p:txBody>
      </p:sp>
    </p:spTree>
    <p:extLst>
      <p:ext uri="{BB962C8B-B14F-4D97-AF65-F5344CB8AC3E}">
        <p14:creationId xmlns:p14="http://schemas.microsoft.com/office/powerpoint/2010/main" val="387284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0D5D-316D-9842-8142-B99775A774E0}"/>
              </a:ext>
            </a:extLst>
          </p:cNvPr>
          <p:cNvSpPr>
            <a:spLocks noGrp="1"/>
          </p:cNvSpPr>
          <p:nvPr>
            <p:ph type="title"/>
          </p:nvPr>
        </p:nvSpPr>
        <p:spPr/>
        <p:txBody>
          <a:bodyPr/>
          <a:lstStyle/>
          <a:p>
            <a:r>
              <a:rPr lang="en-US" dirty="0"/>
              <a:t>Handle Database Easier with an ORM</a:t>
            </a:r>
            <a:endParaRPr lang="en-TW" dirty="0"/>
          </a:p>
        </p:txBody>
      </p:sp>
      <p:sp>
        <p:nvSpPr>
          <p:cNvPr id="3" name="Content Placeholder 2">
            <a:extLst>
              <a:ext uri="{FF2B5EF4-FFF2-40B4-BE49-F238E27FC236}">
                <a16:creationId xmlns:a16="http://schemas.microsoft.com/office/drawing/2014/main" id="{AFAC93DD-7E01-354B-96DC-15926C008BA2}"/>
              </a:ext>
            </a:extLst>
          </p:cNvPr>
          <p:cNvSpPr>
            <a:spLocks noGrp="1"/>
          </p:cNvSpPr>
          <p:nvPr>
            <p:ph idx="1"/>
          </p:nvPr>
        </p:nvSpPr>
        <p:spPr/>
        <p:txBody>
          <a:bodyPr>
            <a:normAutofit/>
          </a:bodyPr>
          <a:lstStyle/>
          <a:p>
            <a:pPr marL="0" indent="0">
              <a:buNone/>
            </a:pPr>
            <a:r>
              <a:rPr lang="en-TW" dirty="0"/>
              <a:t>After all of these are set, we can use the table to generate SQL statements, and use session to execute the SQL statement. For example, we can do:</a:t>
            </a:r>
          </a:p>
          <a:p>
            <a:r>
              <a:rPr lang="en-TW" i="1" dirty="0"/>
              <a:t>session.execute(</a:t>
            </a:r>
            <a:r>
              <a:rPr lang="en-US" i="1" dirty="0" err="1"/>
              <a:t>people.insert</a:t>
            </a:r>
            <a:r>
              <a:rPr lang="en-US" i="1" dirty="0"/>
              <a:t>().values(name='Bob', count=10)</a:t>
            </a:r>
            <a:r>
              <a:rPr lang="en-TW" i="1" dirty="0"/>
              <a:t>)</a:t>
            </a:r>
          </a:p>
          <a:p>
            <a:r>
              <a:rPr lang="en-TW" i="1" dirty="0"/>
              <a:t>session.execute(people.insert(), [</a:t>
            </a:r>
            <a:r>
              <a:rPr lang="en-US" i="1" dirty="0"/>
              <a:t>{'name': 'Jill', 'count': 10}, {'name': 'Joe', 'count': 13}])</a:t>
            </a:r>
            <a:br>
              <a:rPr lang="en-TW" dirty="0"/>
            </a:br>
            <a:r>
              <a:rPr lang="en-TW" dirty="0"/>
              <a:t>(The session.execute() function takes 1 or 2 parameter, first is the SQL statement, and the second is an optional list of dictionaries.)</a:t>
            </a:r>
          </a:p>
          <a:p>
            <a:r>
              <a:rPr lang="en-US" i="1" dirty="0" err="1"/>
              <a:t>session.execute</a:t>
            </a:r>
            <a:r>
              <a:rPr lang="en-US" i="1" dirty="0"/>
              <a:t>(select([people]).where(</a:t>
            </a:r>
            <a:r>
              <a:rPr lang="en-US" i="1" dirty="0" err="1"/>
              <a:t>people.c.name</a:t>
            </a:r>
            <a:r>
              <a:rPr lang="en-US" i="1" dirty="0"/>
              <a:t> == 'Jill’))</a:t>
            </a:r>
            <a:r>
              <a:rPr lang="en-TW" i="1" dirty="0"/>
              <a:t> </a:t>
            </a:r>
            <a:r>
              <a:rPr lang="en-TW" dirty="0"/>
              <a:t>– the people.c.name means in table “people”, column is “name”.</a:t>
            </a:r>
          </a:p>
          <a:p>
            <a:endParaRPr lang="en-US" dirty="0"/>
          </a:p>
        </p:txBody>
      </p:sp>
    </p:spTree>
    <p:extLst>
      <p:ext uri="{BB962C8B-B14F-4D97-AF65-F5344CB8AC3E}">
        <p14:creationId xmlns:p14="http://schemas.microsoft.com/office/powerpoint/2010/main" val="409731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0A8C-2B75-3D4F-915C-43D32D9170D9}"/>
              </a:ext>
            </a:extLst>
          </p:cNvPr>
          <p:cNvSpPr>
            <a:spLocks noGrp="1"/>
          </p:cNvSpPr>
          <p:nvPr>
            <p:ph type="title"/>
          </p:nvPr>
        </p:nvSpPr>
        <p:spPr/>
        <p:txBody>
          <a:bodyPr/>
          <a:lstStyle/>
          <a:p>
            <a:r>
              <a:rPr lang="en-US" dirty="0"/>
              <a:t>Class Object as Row Data</a:t>
            </a:r>
            <a:endParaRPr lang="en-TW" dirty="0"/>
          </a:p>
        </p:txBody>
      </p:sp>
      <p:sp>
        <p:nvSpPr>
          <p:cNvPr id="3" name="Content Placeholder 2">
            <a:extLst>
              <a:ext uri="{FF2B5EF4-FFF2-40B4-BE49-F238E27FC236}">
                <a16:creationId xmlns:a16="http://schemas.microsoft.com/office/drawing/2014/main" id="{BC1BC564-E01B-A048-BB76-313716D4E3E1}"/>
              </a:ext>
            </a:extLst>
          </p:cNvPr>
          <p:cNvSpPr>
            <a:spLocks noGrp="1"/>
          </p:cNvSpPr>
          <p:nvPr>
            <p:ph idx="1"/>
          </p:nvPr>
        </p:nvSpPr>
        <p:spPr/>
        <p:txBody>
          <a:bodyPr/>
          <a:lstStyle/>
          <a:p>
            <a:pPr marL="0" indent="0">
              <a:buNone/>
            </a:pPr>
            <a:r>
              <a:rPr lang="en-US" dirty="0"/>
              <a:t>If we look at:</a:t>
            </a:r>
          </a:p>
          <a:p>
            <a:pPr marL="0" indent="0">
              <a:buNone/>
            </a:pPr>
            <a:r>
              <a:rPr lang="en-US" sz="2000" i="1" dirty="0" err="1"/>
              <a:t>people_insert_statement</a:t>
            </a:r>
            <a:r>
              <a:rPr lang="en-US" sz="2000" i="1" dirty="0"/>
              <a:t> = </a:t>
            </a:r>
            <a:r>
              <a:rPr lang="en-US" sz="2000" i="1" dirty="0" err="1"/>
              <a:t>people.insert</a:t>
            </a:r>
            <a:r>
              <a:rPr lang="en-US" sz="2000" i="1" dirty="0"/>
              <a:t>()</a:t>
            </a:r>
            <a:br>
              <a:rPr lang="en-US" sz="2000" i="1" dirty="0"/>
            </a:br>
            <a:r>
              <a:rPr lang="en-US" sz="2000" i="1" dirty="0" err="1"/>
              <a:t>session.execute</a:t>
            </a:r>
            <a:r>
              <a:rPr lang="en-US" sz="2000" i="1" dirty="0"/>
              <a:t>(</a:t>
            </a:r>
            <a:r>
              <a:rPr lang="en-US" sz="2000" i="1" dirty="0" err="1"/>
              <a:t>people_insert_statement</a:t>
            </a:r>
            <a:r>
              <a:rPr lang="en-US" sz="2000" i="1" dirty="0"/>
              <a:t>, [ {'name': 'Jill', 'count': 10}, {'name': 'Joe', 'count': 13} ])</a:t>
            </a:r>
            <a:endParaRPr lang="en-TW" i="1" dirty="0"/>
          </a:p>
          <a:p>
            <a:pPr marL="0" indent="0">
              <a:buNone/>
            </a:pPr>
            <a:endParaRPr lang="en-TW" dirty="0"/>
          </a:p>
          <a:p>
            <a:pPr marL="0" indent="0">
              <a:buNone/>
            </a:pPr>
            <a:r>
              <a:rPr lang="en-TW" dirty="0"/>
              <a:t>All the objects we put are not from a class. It would be better if we can  create a class that generates objects that are specifically used for one table.</a:t>
            </a:r>
            <a:r>
              <a:rPr lang="zh-TW" altLang="en-US" dirty="0"/>
              <a:t> </a:t>
            </a:r>
            <a:r>
              <a:rPr lang="en-TW" altLang="zh-TW" dirty="0"/>
              <a:t>S</a:t>
            </a:r>
            <a:r>
              <a:rPr lang="en-TW" dirty="0"/>
              <a:t>qlalchemy provides something called </a:t>
            </a:r>
            <a:r>
              <a:rPr lang="en-US" i="1" dirty="0" err="1">
                <a:solidFill>
                  <a:srgbClr val="0070C0"/>
                </a:solidFill>
              </a:rPr>
              <a:t>declarative_base</a:t>
            </a:r>
            <a:r>
              <a:rPr lang="en-US" i="1" dirty="0">
                <a:solidFill>
                  <a:srgbClr val="0070C0"/>
                </a:solidFill>
              </a:rPr>
              <a:t> </a:t>
            </a:r>
            <a:r>
              <a:rPr lang="en-US" dirty="0"/>
              <a:t>which is the base class for our own customized class. If we want to create one class that can be used as a row in a table, then our customized class must inherit from the declarative base.</a:t>
            </a:r>
            <a:endParaRPr lang="en-TW" dirty="0"/>
          </a:p>
        </p:txBody>
      </p:sp>
    </p:spTree>
    <p:extLst>
      <p:ext uri="{BB962C8B-B14F-4D97-AF65-F5344CB8AC3E}">
        <p14:creationId xmlns:p14="http://schemas.microsoft.com/office/powerpoint/2010/main" val="2467067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9C14-11C2-954E-B06B-4BF8C205F20F}"/>
              </a:ext>
            </a:extLst>
          </p:cNvPr>
          <p:cNvSpPr>
            <a:spLocks noGrp="1"/>
          </p:cNvSpPr>
          <p:nvPr>
            <p:ph type="title"/>
          </p:nvPr>
        </p:nvSpPr>
        <p:spPr/>
        <p:txBody>
          <a:bodyPr/>
          <a:lstStyle/>
          <a:p>
            <a:r>
              <a:rPr lang="en-US" dirty="0"/>
              <a:t>Class Object as Row Data</a:t>
            </a:r>
            <a:endParaRPr lang="en-TW" dirty="0"/>
          </a:p>
        </p:txBody>
      </p:sp>
      <p:sp>
        <p:nvSpPr>
          <p:cNvPr id="3" name="Content Placeholder 2">
            <a:extLst>
              <a:ext uri="{FF2B5EF4-FFF2-40B4-BE49-F238E27FC236}">
                <a16:creationId xmlns:a16="http://schemas.microsoft.com/office/drawing/2014/main" id="{39819AC4-5EDE-EC49-9649-E2BC81DCC0B9}"/>
              </a:ext>
            </a:extLst>
          </p:cNvPr>
          <p:cNvSpPr>
            <a:spLocks noGrp="1"/>
          </p:cNvSpPr>
          <p:nvPr>
            <p:ph idx="1"/>
          </p:nvPr>
        </p:nvSpPr>
        <p:spPr/>
        <p:txBody>
          <a:bodyPr/>
          <a:lstStyle/>
          <a:p>
            <a:pPr marL="0" indent="0">
              <a:buNone/>
            </a:pPr>
            <a:r>
              <a:rPr lang="en-US" dirty="0"/>
              <a:t>This technique has the advantage that the columns are mapped directly to class attributes. First, we need to import:</a:t>
            </a:r>
          </a:p>
          <a:p>
            <a:pPr marL="0" indent="0" algn="ctr">
              <a:buNone/>
            </a:pPr>
            <a:r>
              <a:rPr lang="en-US" sz="2400" i="1" dirty="0"/>
              <a:t>from </a:t>
            </a:r>
            <a:r>
              <a:rPr lang="en-US" sz="2400" i="1" dirty="0" err="1"/>
              <a:t>sqlalchemy.ext.declarative</a:t>
            </a:r>
            <a:r>
              <a:rPr lang="en-US" sz="2400" i="1" dirty="0"/>
              <a:t> import </a:t>
            </a:r>
            <a:r>
              <a:rPr lang="en-US" sz="2400" i="1" dirty="0" err="1"/>
              <a:t>declarative_base</a:t>
            </a:r>
            <a:endParaRPr lang="en-US" sz="2400" i="1" dirty="0"/>
          </a:p>
          <a:p>
            <a:pPr marL="0" indent="0">
              <a:buNone/>
            </a:pPr>
            <a:r>
              <a:rPr lang="en-TW" dirty="0"/>
              <a:t>Then, we do:</a:t>
            </a:r>
          </a:p>
          <a:p>
            <a:pPr marL="0" indent="0">
              <a:buNone/>
            </a:pPr>
            <a:r>
              <a:rPr lang="en-US" sz="2400" i="1" dirty="0"/>
              <a:t>Base = </a:t>
            </a:r>
            <a:r>
              <a:rPr lang="en-US" sz="2400" i="1" dirty="0" err="1"/>
              <a:t>declarative_base</a:t>
            </a:r>
            <a:r>
              <a:rPr lang="en-US" sz="2400" i="1" dirty="0"/>
              <a:t>() </a:t>
            </a:r>
            <a:br>
              <a:rPr lang="en-US" sz="2400" i="1" dirty="0"/>
            </a:br>
            <a:r>
              <a:rPr lang="en-US" sz="2400" i="1" dirty="0"/>
              <a:t>class People(Base):</a:t>
            </a:r>
            <a:br>
              <a:rPr lang="en-TW" sz="2400" i="1" dirty="0"/>
            </a:br>
            <a:r>
              <a:rPr lang="en-TW" sz="2400" i="1" dirty="0"/>
              <a:t>	__tablename__ = something</a:t>
            </a:r>
          </a:p>
          <a:p>
            <a:pPr marL="0" indent="0">
              <a:buNone/>
            </a:pPr>
            <a:endParaRPr lang="en-US" dirty="0"/>
          </a:p>
          <a:p>
            <a:pPr marL="0" indent="0">
              <a:buNone/>
            </a:pPr>
            <a:r>
              <a:rPr lang="en-US" dirty="0"/>
              <a:t>The table name in class has to match the table we created; otherwise, </a:t>
            </a:r>
            <a:r>
              <a:rPr lang="en-US" dirty="0" err="1"/>
              <a:t>sqlalchemy</a:t>
            </a:r>
            <a:r>
              <a:rPr lang="en-US" dirty="0"/>
              <a:t> cannot map the class to the table.</a:t>
            </a:r>
          </a:p>
        </p:txBody>
      </p:sp>
      <p:cxnSp>
        <p:nvCxnSpPr>
          <p:cNvPr id="4" name="Straight Arrow Connector 3">
            <a:extLst>
              <a:ext uri="{FF2B5EF4-FFF2-40B4-BE49-F238E27FC236}">
                <a16:creationId xmlns:a16="http://schemas.microsoft.com/office/drawing/2014/main" id="{43D1BFB0-7A25-3945-85F0-2E93192F6070}"/>
              </a:ext>
            </a:extLst>
          </p:cNvPr>
          <p:cNvCxnSpPr>
            <a:cxnSpLocks/>
          </p:cNvCxnSpPr>
          <p:nvPr/>
        </p:nvCxnSpPr>
        <p:spPr>
          <a:xfrm flipH="1">
            <a:off x="3231715" y="4001294"/>
            <a:ext cx="3858017" cy="18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429970-FBED-1440-86AF-9647E502B755}"/>
              </a:ext>
            </a:extLst>
          </p:cNvPr>
          <p:cNvSpPr txBox="1"/>
          <p:nvPr/>
        </p:nvSpPr>
        <p:spPr>
          <a:xfrm>
            <a:off x="7089732" y="3816628"/>
            <a:ext cx="2798138" cy="369332"/>
          </a:xfrm>
          <a:prstGeom prst="rect">
            <a:avLst/>
          </a:prstGeom>
          <a:noFill/>
        </p:spPr>
        <p:txBody>
          <a:bodyPr wrap="none" rtlCol="0">
            <a:spAutoFit/>
          </a:bodyPr>
          <a:lstStyle/>
          <a:p>
            <a:r>
              <a:rPr lang="en-TW" dirty="0"/>
              <a:t>Inheritance happened here.</a:t>
            </a:r>
          </a:p>
        </p:txBody>
      </p:sp>
    </p:spTree>
    <p:extLst>
      <p:ext uri="{BB962C8B-B14F-4D97-AF65-F5344CB8AC3E}">
        <p14:creationId xmlns:p14="http://schemas.microsoft.com/office/powerpoint/2010/main" val="253271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E703-F2DF-4B48-AE8F-3F84C177E8FF}"/>
              </a:ext>
            </a:extLst>
          </p:cNvPr>
          <p:cNvSpPr>
            <a:spLocks noGrp="1"/>
          </p:cNvSpPr>
          <p:nvPr>
            <p:ph type="title"/>
          </p:nvPr>
        </p:nvSpPr>
        <p:spPr/>
        <p:txBody>
          <a:bodyPr/>
          <a:lstStyle/>
          <a:p>
            <a:r>
              <a:rPr lang="en-US" dirty="0"/>
              <a:t>Alembic</a:t>
            </a:r>
            <a:endParaRPr lang="en-TW" dirty="0"/>
          </a:p>
        </p:txBody>
      </p:sp>
      <p:sp>
        <p:nvSpPr>
          <p:cNvPr id="3" name="Content Placeholder 2">
            <a:extLst>
              <a:ext uri="{FF2B5EF4-FFF2-40B4-BE49-F238E27FC236}">
                <a16:creationId xmlns:a16="http://schemas.microsoft.com/office/drawing/2014/main" id="{4B687CF8-5804-364E-AD1E-7E751DC914C5}"/>
              </a:ext>
            </a:extLst>
          </p:cNvPr>
          <p:cNvSpPr>
            <a:spLocks noGrp="1"/>
          </p:cNvSpPr>
          <p:nvPr>
            <p:ph idx="1"/>
          </p:nvPr>
        </p:nvSpPr>
        <p:spPr/>
        <p:txBody>
          <a:bodyPr/>
          <a:lstStyle/>
          <a:p>
            <a:pPr marL="0" indent="0">
              <a:buNone/>
            </a:pPr>
            <a:r>
              <a:rPr lang="en-US" dirty="0"/>
              <a:t>In the course of developing code that uses a relational database, it’s quite common to have to change the structure or schema of the database after we’ve started work. Fields need to be added, or their types need to be changed, and so on.</a:t>
            </a:r>
          </a:p>
          <a:p>
            <a:pPr marL="0" indent="0">
              <a:buNone/>
            </a:pPr>
            <a:r>
              <a:rPr lang="en-US" dirty="0"/>
              <a:t>Changes to the database are difficult to roll back if we need to, and it’s hard to keep track of the configuration of the database that goes with a particular version of our code.</a:t>
            </a:r>
          </a:p>
          <a:p>
            <a:pPr marL="0" indent="0">
              <a:buNone/>
            </a:pPr>
            <a:r>
              <a:rPr lang="en-US" dirty="0"/>
              <a:t>The solution is to use a database migration tool to help us make the changes and track them. Migrations are written as code and should include code both to apply the needed changes and to reverse them.</a:t>
            </a:r>
            <a:endParaRPr lang="en-TW" dirty="0"/>
          </a:p>
        </p:txBody>
      </p:sp>
    </p:spTree>
    <p:extLst>
      <p:ext uri="{BB962C8B-B14F-4D97-AF65-F5344CB8AC3E}">
        <p14:creationId xmlns:p14="http://schemas.microsoft.com/office/powerpoint/2010/main" val="58252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CFAA-83EA-9045-A6BA-6B494B5895A4}"/>
              </a:ext>
            </a:extLst>
          </p:cNvPr>
          <p:cNvSpPr>
            <a:spLocks noGrp="1"/>
          </p:cNvSpPr>
          <p:nvPr>
            <p:ph type="title"/>
          </p:nvPr>
        </p:nvSpPr>
        <p:spPr/>
        <p:txBody>
          <a:bodyPr/>
          <a:lstStyle/>
          <a:p>
            <a:r>
              <a:rPr lang="en-US" dirty="0"/>
              <a:t>Modules</a:t>
            </a:r>
            <a:endParaRPr lang="en-TW" dirty="0"/>
          </a:p>
        </p:txBody>
      </p:sp>
      <p:sp>
        <p:nvSpPr>
          <p:cNvPr id="3" name="Content Placeholder 2">
            <a:extLst>
              <a:ext uri="{FF2B5EF4-FFF2-40B4-BE49-F238E27FC236}">
                <a16:creationId xmlns:a16="http://schemas.microsoft.com/office/drawing/2014/main" id="{D4063027-320F-4B40-BB5E-3DD2F3AD7110}"/>
              </a:ext>
            </a:extLst>
          </p:cNvPr>
          <p:cNvSpPr>
            <a:spLocks noGrp="1"/>
          </p:cNvSpPr>
          <p:nvPr>
            <p:ph idx="1"/>
          </p:nvPr>
        </p:nvSpPr>
        <p:spPr/>
        <p:txBody>
          <a:bodyPr/>
          <a:lstStyle/>
          <a:p>
            <a:pPr marL="0" indent="0">
              <a:buNone/>
            </a:pPr>
            <a:r>
              <a:rPr lang="en-TW" dirty="0"/>
              <a:t>Python has libraries that deal with different data formats, such as:</a:t>
            </a:r>
          </a:p>
          <a:p>
            <a:r>
              <a:rPr lang="en-US" dirty="0"/>
              <a:t>Pandas - a full data analysis library that works with almost any tabular data type and runs visualizations and analysis. (Also very commonly used in machine learning)</a:t>
            </a:r>
          </a:p>
          <a:p>
            <a:r>
              <a:rPr lang="en-US" dirty="0"/>
              <a:t>CSV – comma-separated variables, very commonly used module in real-life applications.</a:t>
            </a:r>
          </a:p>
          <a:p>
            <a:r>
              <a:rPr lang="en-US" dirty="0" err="1"/>
              <a:t>Openpyxl</a:t>
            </a:r>
            <a:r>
              <a:rPr lang="en-US" dirty="0"/>
              <a:t> - designed for excel files and supports excel formulas.</a:t>
            </a:r>
          </a:p>
          <a:p>
            <a:r>
              <a:rPr lang="en-US" dirty="0"/>
              <a:t>Google Sheet Python API - a direct python interface for working with google spreadsheets.</a:t>
            </a:r>
          </a:p>
        </p:txBody>
      </p:sp>
    </p:spTree>
    <p:extLst>
      <p:ext uri="{BB962C8B-B14F-4D97-AF65-F5344CB8AC3E}">
        <p14:creationId xmlns:p14="http://schemas.microsoft.com/office/powerpoint/2010/main" val="188018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4DB5-338C-A447-A69E-578EA1E99B6D}"/>
              </a:ext>
            </a:extLst>
          </p:cNvPr>
          <p:cNvSpPr>
            <a:spLocks noGrp="1"/>
          </p:cNvSpPr>
          <p:nvPr>
            <p:ph type="title"/>
          </p:nvPr>
        </p:nvSpPr>
        <p:spPr/>
        <p:txBody>
          <a:bodyPr/>
          <a:lstStyle/>
          <a:p>
            <a:r>
              <a:rPr lang="en-US" dirty="0"/>
              <a:t>Alembic</a:t>
            </a:r>
            <a:endParaRPr lang="en-TW" dirty="0"/>
          </a:p>
        </p:txBody>
      </p:sp>
      <p:sp>
        <p:nvSpPr>
          <p:cNvPr id="3" name="Content Placeholder 2">
            <a:extLst>
              <a:ext uri="{FF2B5EF4-FFF2-40B4-BE49-F238E27FC236}">
                <a16:creationId xmlns:a16="http://schemas.microsoft.com/office/drawing/2014/main" id="{B5DE13E4-2078-6040-8E55-E3739D741413}"/>
              </a:ext>
            </a:extLst>
          </p:cNvPr>
          <p:cNvSpPr>
            <a:spLocks noGrp="1"/>
          </p:cNvSpPr>
          <p:nvPr>
            <p:ph idx="1"/>
          </p:nvPr>
        </p:nvSpPr>
        <p:spPr>
          <a:xfrm>
            <a:off x="838200" y="1825625"/>
            <a:ext cx="10515600" cy="4863274"/>
          </a:xfrm>
        </p:spPr>
        <p:txBody>
          <a:bodyPr>
            <a:normAutofit/>
          </a:bodyPr>
          <a:lstStyle/>
          <a:p>
            <a:pPr marL="0" indent="0">
              <a:buNone/>
            </a:pPr>
            <a:r>
              <a:rPr lang="en-US" i="1" dirty="0">
                <a:solidFill>
                  <a:srgbClr val="0070C0"/>
                </a:solidFill>
              </a:rPr>
              <a:t>Alembic</a:t>
            </a:r>
            <a:r>
              <a:rPr lang="en-US" dirty="0"/>
              <a:t> is the migration tool in Python. First, we do:</a:t>
            </a:r>
          </a:p>
          <a:p>
            <a:pPr marL="0" indent="0" algn="ctr">
              <a:buNone/>
            </a:pPr>
            <a:r>
              <a:rPr lang="en-US" i="1" dirty="0"/>
              <a:t>pip install alembic</a:t>
            </a:r>
          </a:p>
          <a:p>
            <a:pPr marL="0" indent="0">
              <a:buNone/>
            </a:pPr>
            <a:r>
              <a:rPr lang="en-TW" dirty="0"/>
              <a:t>Then, </a:t>
            </a:r>
            <a:r>
              <a:rPr lang="en-US" dirty="0"/>
              <a:t>we go to the directory of our project, we do:</a:t>
            </a:r>
          </a:p>
          <a:p>
            <a:pPr marL="0" indent="0" algn="ctr">
              <a:buNone/>
            </a:pPr>
            <a:r>
              <a:rPr lang="en-US" i="1" dirty="0"/>
              <a:t>alembic </a:t>
            </a:r>
            <a:r>
              <a:rPr lang="en-US" i="1" dirty="0" err="1"/>
              <a:t>init</a:t>
            </a:r>
            <a:r>
              <a:rPr lang="en-US" i="1" dirty="0"/>
              <a:t> alembic</a:t>
            </a:r>
          </a:p>
          <a:p>
            <a:pPr marL="0" indent="0">
              <a:buNone/>
            </a:pPr>
            <a:r>
              <a:rPr lang="en-US" dirty="0"/>
              <a:t>After that, we will see a </a:t>
            </a:r>
            <a:r>
              <a:rPr lang="en-US" dirty="0" err="1"/>
              <a:t>alembic.ini</a:t>
            </a:r>
            <a:r>
              <a:rPr lang="en-US" dirty="0"/>
              <a:t> file in our directory. We open it, we find:</a:t>
            </a:r>
          </a:p>
          <a:p>
            <a:pPr marL="0" indent="0" algn="ctr">
              <a:buNone/>
            </a:pPr>
            <a:r>
              <a:rPr lang="en-US" i="1" dirty="0" err="1"/>
              <a:t>sqlalchemy.url</a:t>
            </a:r>
            <a:r>
              <a:rPr lang="en-US" i="1" dirty="0"/>
              <a:t> = driver://</a:t>
            </a:r>
            <a:r>
              <a:rPr lang="en-US" i="1" dirty="0" err="1"/>
              <a:t>user:pass@localhost</a:t>
            </a:r>
            <a:r>
              <a:rPr lang="en-US" i="1" dirty="0"/>
              <a:t>/</a:t>
            </a:r>
            <a:r>
              <a:rPr lang="en-US" i="1" dirty="0" err="1"/>
              <a:t>dbname</a:t>
            </a:r>
            <a:endParaRPr lang="en-TW" i="1" dirty="0"/>
          </a:p>
        </p:txBody>
      </p:sp>
    </p:spTree>
    <p:extLst>
      <p:ext uri="{BB962C8B-B14F-4D97-AF65-F5344CB8AC3E}">
        <p14:creationId xmlns:p14="http://schemas.microsoft.com/office/powerpoint/2010/main" val="59223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6B3A-BEE5-3E4B-8C48-648BA1674B87}"/>
              </a:ext>
            </a:extLst>
          </p:cNvPr>
          <p:cNvSpPr>
            <a:spLocks noGrp="1"/>
          </p:cNvSpPr>
          <p:nvPr>
            <p:ph type="title"/>
          </p:nvPr>
        </p:nvSpPr>
        <p:spPr/>
        <p:txBody>
          <a:bodyPr/>
          <a:lstStyle/>
          <a:p>
            <a:r>
              <a:rPr lang="en-US" dirty="0"/>
              <a:t>Alembic</a:t>
            </a:r>
            <a:endParaRPr lang="en-TW" dirty="0"/>
          </a:p>
        </p:txBody>
      </p:sp>
      <p:sp>
        <p:nvSpPr>
          <p:cNvPr id="3" name="Content Placeholder 2">
            <a:extLst>
              <a:ext uri="{FF2B5EF4-FFF2-40B4-BE49-F238E27FC236}">
                <a16:creationId xmlns:a16="http://schemas.microsoft.com/office/drawing/2014/main" id="{9ED2A99B-C98F-CC48-A758-BA6DECEA8835}"/>
              </a:ext>
            </a:extLst>
          </p:cNvPr>
          <p:cNvSpPr>
            <a:spLocks noGrp="1"/>
          </p:cNvSpPr>
          <p:nvPr>
            <p:ph idx="1"/>
          </p:nvPr>
        </p:nvSpPr>
        <p:spPr/>
        <p:txBody>
          <a:bodyPr/>
          <a:lstStyle/>
          <a:p>
            <a:pPr marL="0" indent="0">
              <a:buNone/>
            </a:pPr>
            <a:r>
              <a:rPr lang="en-TW" dirty="0"/>
              <a:t>Then, change it to:</a:t>
            </a:r>
          </a:p>
          <a:p>
            <a:pPr marL="0" indent="0" algn="ctr">
              <a:buNone/>
            </a:pPr>
            <a:r>
              <a:rPr lang="en-US" i="1" dirty="0" err="1"/>
              <a:t>sqlalchemy.url</a:t>
            </a:r>
            <a:r>
              <a:rPr lang="en-US" i="1" dirty="0"/>
              <a:t> = </a:t>
            </a:r>
            <a:r>
              <a:rPr lang="en-US" i="1" dirty="0" err="1"/>
              <a:t>sqlite</a:t>
            </a:r>
            <a:r>
              <a:rPr lang="en-US" i="1" dirty="0"/>
              <a:t>:///</a:t>
            </a:r>
            <a:r>
              <a:rPr lang="en-US" i="1" dirty="0" err="1"/>
              <a:t>datafile.db</a:t>
            </a:r>
            <a:endParaRPr lang="en-US" dirty="0"/>
          </a:p>
          <a:p>
            <a:pPr marL="0" indent="0">
              <a:buNone/>
            </a:pPr>
            <a:r>
              <a:rPr lang="en-US" dirty="0"/>
              <a:t>If </a:t>
            </a:r>
            <a:r>
              <a:rPr lang="en-US" dirty="0" err="1"/>
              <a:t>datafile.db</a:t>
            </a:r>
            <a:r>
              <a:rPr lang="en-US" dirty="0"/>
              <a:t> is our database name. Also, we need to change that since we are using sqlite3, and we don’t need a password or username to access that database.</a:t>
            </a:r>
          </a:p>
          <a:p>
            <a:pPr marL="0" indent="0">
              <a:buNone/>
            </a:pPr>
            <a:r>
              <a:rPr lang="en-US" dirty="0"/>
              <a:t>Then, we execute:</a:t>
            </a:r>
          </a:p>
          <a:p>
            <a:pPr marL="0" indent="0" algn="ctr">
              <a:buNone/>
            </a:pPr>
            <a:r>
              <a:rPr lang="en-US" i="1" dirty="0"/>
              <a:t>alembic revision -m "create an address table”</a:t>
            </a:r>
          </a:p>
          <a:p>
            <a:pPr marL="0" indent="0">
              <a:buNone/>
            </a:pPr>
            <a:r>
              <a:rPr lang="en-US" dirty="0"/>
              <a:t>in terminal. </a:t>
            </a:r>
            <a:r>
              <a:rPr lang="en-US" i="1" dirty="0">
                <a:solidFill>
                  <a:srgbClr val="0070C0"/>
                </a:solidFill>
              </a:rPr>
              <a:t>Revision</a:t>
            </a:r>
            <a:r>
              <a:rPr lang="en-US" dirty="0"/>
              <a:t> means we want to create a change in our database, and the string after –m describes what the change will be.</a:t>
            </a:r>
            <a:endParaRPr lang="en-TW" dirty="0"/>
          </a:p>
        </p:txBody>
      </p:sp>
    </p:spTree>
    <p:extLst>
      <p:ext uri="{BB962C8B-B14F-4D97-AF65-F5344CB8AC3E}">
        <p14:creationId xmlns:p14="http://schemas.microsoft.com/office/powerpoint/2010/main" val="3383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AEE-9893-A24D-9DC3-516D4B22E35B}"/>
              </a:ext>
            </a:extLst>
          </p:cNvPr>
          <p:cNvSpPr>
            <a:spLocks noGrp="1"/>
          </p:cNvSpPr>
          <p:nvPr>
            <p:ph type="title"/>
          </p:nvPr>
        </p:nvSpPr>
        <p:spPr/>
        <p:txBody>
          <a:bodyPr/>
          <a:lstStyle/>
          <a:p>
            <a:r>
              <a:rPr lang="en-US" dirty="0"/>
              <a:t>Alembic</a:t>
            </a:r>
            <a:endParaRPr lang="en-TW" dirty="0"/>
          </a:p>
        </p:txBody>
      </p:sp>
      <p:sp>
        <p:nvSpPr>
          <p:cNvPr id="3" name="Content Placeholder 2">
            <a:extLst>
              <a:ext uri="{FF2B5EF4-FFF2-40B4-BE49-F238E27FC236}">
                <a16:creationId xmlns:a16="http://schemas.microsoft.com/office/drawing/2014/main" id="{8E8B8A98-FCE0-E74D-A478-9ABE4105FB6C}"/>
              </a:ext>
            </a:extLst>
          </p:cNvPr>
          <p:cNvSpPr>
            <a:spLocks noGrp="1"/>
          </p:cNvSpPr>
          <p:nvPr>
            <p:ph idx="1"/>
          </p:nvPr>
        </p:nvSpPr>
        <p:spPr/>
        <p:txBody>
          <a:bodyPr/>
          <a:lstStyle/>
          <a:p>
            <a:pPr marL="0" indent="0">
              <a:buNone/>
            </a:pPr>
            <a:r>
              <a:rPr lang="en-US" dirty="0"/>
              <a:t>This will create a file called </a:t>
            </a:r>
            <a:r>
              <a:rPr lang="en-US" i="1" dirty="0"/>
              <a:t>6839ed1b56f4_create_an_address_table.py </a:t>
            </a:r>
            <a:r>
              <a:rPr lang="en-US" dirty="0"/>
              <a:t>inside our </a:t>
            </a:r>
            <a:r>
              <a:rPr lang="en-US" i="1" dirty="0"/>
              <a:t>alembic/versions </a:t>
            </a:r>
            <a:r>
              <a:rPr lang="en-US" dirty="0"/>
              <a:t>folder.</a:t>
            </a:r>
          </a:p>
          <a:p>
            <a:pPr marL="0" indent="0">
              <a:buNone/>
            </a:pPr>
            <a:r>
              <a:rPr lang="en-TW" dirty="0"/>
              <a:t>In this file, we can edit the upgrade() and downgrade() functions. Then, we need to do:</a:t>
            </a:r>
          </a:p>
          <a:p>
            <a:pPr marL="0" indent="0" algn="ctr">
              <a:buNone/>
            </a:pPr>
            <a:r>
              <a:rPr lang="en-US" i="1" dirty="0"/>
              <a:t>alembic upgrade head</a:t>
            </a:r>
          </a:p>
          <a:p>
            <a:pPr marL="0" indent="0">
              <a:buNone/>
            </a:pPr>
            <a:r>
              <a:rPr lang="en-US" dirty="0"/>
              <a:t>To implement the change. Or, we can do:</a:t>
            </a:r>
          </a:p>
          <a:p>
            <a:pPr marL="0" indent="0" algn="ctr">
              <a:buNone/>
            </a:pPr>
            <a:r>
              <a:rPr lang="en-US" i="1" dirty="0"/>
              <a:t>alembic downgrade -1</a:t>
            </a:r>
          </a:p>
          <a:p>
            <a:pPr marL="0" indent="0">
              <a:buNone/>
            </a:pPr>
            <a:r>
              <a:rPr lang="en-US" dirty="0"/>
              <a:t>To rollback.</a:t>
            </a:r>
            <a:endParaRPr lang="en-TW" dirty="0"/>
          </a:p>
        </p:txBody>
      </p:sp>
    </p:spTree>
    <p:extLst>
      <p:ext uri="{BB962C8B-B14F-4D97-AF65-F5344CB8AC3E}">
        <p14:creationId xmlns:p14="http://schemas.microsoft.com/office/powerpoint/2010/main" val="34727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D6DE-85D7-CD41-8275-2EBCA58103EA}"/>
              </a:ext>
            </a:extLst>
          </p:cNvPr>
          <p:cNvSpPr>
            <a:spLocks noGrp="1"/>
          </p:cNvSpPr>
          <p:nvPr>
            <p:ph type="title"/>
          </p:nvPr>
        </p:nvSpPr>
        <p:spPr/>
        <p:txBody>
          <a:bodyPr/>
          <a:lstStyle/>
          <a:p>
            <a:r>
              <a:rPr lang="en-US" dirty="0"/>
              <a:t>CSV</a:t>
            </a:r>
            <a:endParaRPr lang="en-TW" dirty="0"/>
          </a:p>
        </p:txBody>
      </p:sp>
      <p:sp>
        <p:nvSpPr>
          <p:cNvPr id="3" name="Content Placeholder 2">
            <a:extLst>
              <a:ext uri="{FF2B5EF4-FFF2-40B4-BE49-F238E27FC236}">
                <a16:creationId xmlns:a16="http://schemas.microsoft.com/office/drawing/2014/main" id="{BBB1C55D-28A4-434A-A62C-A7BD5F888159}"/>
              </a:ext>
            </a:extLst>
          </p:cNvPr>
          <p:cNvSpPr>
            <a:spLocks noGrp="1"/>
          </p:cNvSpPr>
          <p:nvPr>
            <p:ph idx="1"/>
          </p:nvPr>
        </p:nvSpPr>
        <p:spPr/>
        <p:txBody>
          <a:bodyPr/>
          <a:lstStyle/>
          <a:p>
            <a:pPr marL="0" indent="0">
              <a:buNone/>
            </a:pPr>
            <a:r>
              <a:rPr lang="en-US" i="1" dirty="0">
                <a:solidFill>
                  <a:srgbClr val="0070C0"/>
                </a:solidFill>
              </a:rPr>
              <a:t>CSV</a:t>
            </a:r>
            <a:r>
              <a:rPr lang="en-US" dirty="0"/>
              <a:t> stands for comma-separated variables and is a common output for spreadsheet programs, such as baseball games or financial data. For example, a table of data can be written in a CSV file:</a:t>
            </a:r>
          </a:p>
        </p:txBody>
      </p:sp>
      <p:pic>
        <p:nvPicPr>
          <p:cNvPr id="7" name="Picture 6" descr="Table&#10;&#10;Description automatically generated">
            <a:extLst>
              <a:ext uri="{FF2B5EF4-FFF2-40B4-BE49-F238E27FC236}">
                <a16:creationId xmlns:a16="http://schemas.microsoft.com/office/drawing/2014/main" id="{0423956A-37FD-5241-9200-C4440AEEF54F}"/>
              </a:ext>
            </a:extLst>
          </p:cNvPr>
          <p:cNvPicPr>
            <a:picLocks noChangeAspect="1"/>
          </p:cNvPicPr>
          <p:nvPr/>
        </p:nvPicPr>
        <p:blipFill>
          <a:blip r:embed="rId2"/>
          <a:stretch>
            <a:fillRect/>
          </a:stretch>
        </p:blipFill>
        <p:spPr>
          <a:xfrm>
            <a:off x="926926" y="3153169"/>
            <a:ext cx="5342452" cy="1594195"/>
          </a:xfrm>
          <a:prstGeom prst="rect">
            <a:avLst/>
          </a:prstGeom>
        </p:spPr>
      </p:pic>
      <p:pic>
        <p:nvPicPr>
          <p:cNvPr id="8" name="Picture 7" descr="Text&#10;&#10;Description automatically generated">
            <a:extLst>
              <a:ext uri="{FF2B5EF4-FFF2-40B4-BE49-F238E27FC236}">
                <a16:creationId xmlns:a16="http://schemas.microsoft.com/office/drawing/2014/main" id="{2FECA34E-7A60-6C46-B561-E38F8EF633BF}"/>
              </a:ext>
            </a:extLst>
          </p:cNvPr>
          <p:cNvPicPr>
            <a:picLocks noChangeAspect="1"/>
          </p:cNvPicPr>
          <p:nvPr/>
        </p:nvPicPr>
        <p:blipFill>
          <a:blip r:embed="rId3"/>
          <a:stretch>
            <a:fillRect/>
          </a:stretch>
        </p:blipFill>
        <p:spPr>
          <a:xfrm>
            <a:off x="926926" y="4993541"/>
            <a:ext cx="5403415" cy="1318359"/>
          </a:xfrm>
          <a:prstGeom prst="rect">
            <a:avLst/>
          </a:prstGeom>
        </p:spPr>
      </p:pic>
      <p:cxnSp>
        <p:nvCxnSpPr>
          <p:cNvPr id="12" name="Straight Arrow Connector 11">
            <a:extLst>
              <a:ext uri="{FF2B5EF4-FFF2-40B4-BE49-F238E27FC236}">
                <a16:creationId xmlns:a16="http://schemas.microsoft.com/office/drawing/2014/main" id="{75363DA7-FDB0-7C47-B72A-779797C3EEBD}"/>
              </a:ext>
            </a:extLst>
          </p:cNvPr>
          <p:cNvCxnSpPr>
            <a:cxnSpLocks/>
          </p:cNvCxnSpPr>
          <p:nvPr/>
        </p:nvCxnSpPr>
        <p:spPr>
          <a:xfrm flipH="1">
            <a:off x="3782860" y="3950266"/>
            <a:ext cx="4171167" cy="12937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E54ADA5-190B-234E-A03D-365D027D5F6F}"/>
              </a:ext>
            </a:extLst>
          </p:cNvPr>
          <p:cNvSpPr txBox="1"/>
          <p:nvPr/>
        </p:nvSpPr>
        <p:spPr>
          <a:xfrm>
            <a:off x="7954027" y="3584014"/>
            <a:ext cx="3732756" cy="646331"/>
          </a:xfrm>
          <a:prstGeom prst="rect">
            <a:avLst/>
          </a:prstGeom>
          <a:noFill/>
        </p:spPr>
        <p:txBody>
          <a:bodyPr wrap="square" rtlCol="0">
            <a:spAutoFit/>
          </a:bodyPr>
          <a:lstStyle/>
          <a:p>
            <a:r>
              <a:rPr lang="en-TW" dirty="0"/>
              <a:t>The first row of CSV contains the column names.</a:t>
            </a:r>
          </a:p>
        </p:txBody>
      </p:sp>
      <p:cxnSp>
        <p:nvCxnSpPr>
          <p:cNvPr id="14" name="Straight Arrow Connector 13">
            <a:extLst>
              <a:ext uri="{FF2B5EF4-FFF2-40B4-BE49-F238E27FC236}">
                <a16:creationId xmlns:a16="http://schemas.microsoft.com/office/drawing/2014/main" id="{9701C006-6925-5B4E-B217-028E64E03D9F}"/>
              </a:ext>
            </a:extLst>
          </p:cNvPr>
          <p:cNvCxnSpPr>
            <a:cxnSpLocks/>
          </p:cNvCxnSpPr>
          <p:nvPr/>
        </p:nvCxnSpPr>
        <p:spPr>
          <a:xfrm flipH="1" flipV="1">
            <a:off x="4436301" y="5661131"/>
            <a:ext cx="1982766" cy="676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9BDBF6-19F0-EC49-9FB7-91FA545985D8}"/>
              </a:ext>
            </a:extLst>
          </p:cNvPr>
          <p:cNvSpPr txBox="1"/>
          <p:nvPr/>
        </p:nvSpPr>
        <p:spPr>
          <a:xfrm>
            <a:off x="6469171" y="5988734"/>
            <a:ext cx="3732756" cy="646331"/>
          </a:xfrm>
          <a:prstGeom prst="rect">
            <a:avLst/>
          </a:prstGeom>
          <a:noFill/>
        </p:spPr>
        <p:txBody>
          <a:bodyPr wrap="square" rtlCol="0">
            <a:spAutoFit/>
          </a:bodyPr>
          <a:lstStyle/>
          <a:p>
            <a:r>
              <a:rPr lang="en-TW" dirty="0"/>
              <a:t>Empty string represents empty data in the table.</a:t>
            </a:r>
          </a:p>
        </p:txBody>
      </p:sp>
      <p:cxnSp>
        <p:nvCxnSpPr>
          <p:cNvPr id="18" name="Straight Arrow Connector 17">
            <a:extLst>
              <a:ext uri="{FF2B5EF4-FFF2-40B4-BE49-F238E27FC236}">
                <a16:creationId xmlns:a16="http://schemas.microsoft.com/office/drawing/2014/main" id="{6BCFDADB-4EB0-E848-95CA-604F393898D6}"/>
              </a:ext>
            </a:extLst>
          </p:cNvPr>
          <p:cNvCxnSpPr>
            <a:cxnSpLocks/>
          </p:cNvCxnSpPr>
          <p:nvPr/>
        </p:nvCxnSpPr>
        <p:spPr>
          <a:xfrm flipH="1">
            <a:off x="3474929" y="4993541"/>
            <a:ext cx="4015635" cy="5048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9B2C922-88C2-FD49-89A5-636A8B9B7B1C}"/>
              </a:ext>
            </a:extLst>
          </p:cNvPr>
          <p:cNvSpPr txBox="1"/>
          <p:nvPr/>
        </p:nvSpPr>
        <p:spPr>
          <a:xfrm>
            <a:off x="7621044" y="4596597"/>
            <a:ext cx="3732756" cy="923330"/>
          </a:xfrm>
          <a:prstGeom prst="rect">
            <a:avLst/>
          </a:prstGeom>
          <a:noFill/>
        </p:spPr>
        <p:txBody>
          <a:bodyPr wrap="square" rtlCol="0">
            <a:spAutoFit/>
          </a:bodyPr>
          <a:lstStyle/>
          <a:p>
            <a:r>
              <a:rPr lang="en-TW" dirty="0"/>
              <a:t>Even though CSV means comma separated, many CSV files use different symbols, including |</a:t>
            </a:r>
          </a:p>
        </p:txBody>
      </p:sp>
    </p:spTree>
    <p:extLst>
      <p:ext uri="{BB962C8B-B14F-4D97-AF65-F5344CB8AC3E}">
        <p14:creationId xmlns:p14="http://schemas.microsoft.com/office/powerpoint/2010/main" val="17940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1884-9549-E947-89C4-8EA7A1FF22C4}"/>
              </a:ext>
            </a:extLst>
          </p:cNvPr>
          <p:cNvSpPr>
            <a:spLocks noGrp="1"/>
          </p:cNvSpPr>
          <p:nvPr>
            <p:ph type="title"/>
          </p:nvPr>
        </p:nvSpPr>
        <p:spPr/>
        <p:txBody>
          <a:bodyPr/>
          <a:lstStyle/>
          <a:p>
            <a:r>
              <a:rPr lang="en-US" dirty="0"/>
              <a:t>CSV</a:t>
            </a:r>
            <a:endParaRPr lang="en-TW" dirty="0"/>
          </a:p>
        </p:txBody>
      </p:sp>
      <p:sp>
        <p:nvSpPr>
          <p:cNvPr id="3" name="Content Placeholder 2">
            <a:extLst>
              <a:ext uri="{FF2B5EF4-FFF2-40B4-BE49-F238E27FC236}">
                <a16:creationId xmlns:a16="http://schemas.microsoft.com/office/drawing/2014/main" id="{3C61C84F-7448-4543-AED8-2621DD96ADED}"/>
              </a:ext>
            </a:extLst>
          </p:cNvPr>
          <p:cNvSpPr>
            <a:spLocks noGrp="1"/>
          </p:cNvSpPr>
          <p:nvPr>
            <p:ph idx="1"/>
          </p:nvPr>
        </p:nvSpPr>
        <p:spPr>
          <a:xfrm>
            <a:off x="838200" y="1825625"/>
            <a:ext cx="10515600" cy="4775592"/>
          </a:xfrm>
        </p:spPr>
        <p:txBody>
          <a:bodyPr>
            <a:normAutofit lnSpcReduction="10000"/>
          </a:bodyPr>
          <a:lstStyle/>
          <a:p>
            <a:pPr marL="0" indent="0">
              <a:buNone/>
            </a:pPr>
            <a:r>
              <a:rPr lang="en-US" dirty="0"/>
              <a:t>When reading csv file, we have to:</a:t>
            </a:r>
          </a:p>
          <a:p>
            <a:pPr marL="514350" indent="-514350">
              <a:buAutoNum type="arabicPeriod"/>
            </a:pPr>
            <a:r>
              <a:rPr lang="en-US" dirty="0"/>
              <a:t>Open the CSV file by using the open() function.</a:t>
            </a:r>
          </a:p>
          <a:p>
            <a:pPr marL="514350" indent="-514350">
              <a:buAutoNum type="arabicPeriod"/>
            </a:pPr>
            <a:r>
              <a:rPr lang="en-US" dirty="0"/>
              <a:t>Read the csv file with python module </a:t>
            </a:r>
            <a:r>
              <a:rPr lang="en-US" dirty="0" err="1"/>
              <a:t>functon</a:t>
            </a:r>
            <a:r>
              <a:rPr lang="en-US" dirty="0"/>
              <a:t> </a:t>
            </a:r>
            <a:r>
              <a:rPr lang="en-US" dirty="0" err="1"/>
              <a:t>csv.reader</a:t>
            </a:r>
            <a:r>
              <a:rPr lang="en-US" dirty="0"/>
              <a:t>(). With the help of csv reader, we can get a reader object, and perform iteration on this object.</a:t>
            </a:r>
          </a:p>
          <a:p>
            <a:pPr marL="0" indent="0">
              <a:buNone/>
            </a:pPr>
            <a:r>
              <a:rPr lang="en-US" dirty="0"/>
              <a:t>Notice that when opening csv file, and use the csv module reader and writer, we should use open() function with newline=’’. </a:t>
            </a:r>
          </a:p>
          <a:p>
            <a:pPr marL="0" indent="0">
              <a:buNone/>
            </a:pPr>
            <a:r>
              <a:rPr lang="en-US" sz="2200" dirty="0"/>
              <a:t>*. The official csv documentation recommends opening the file with newline='' on all platforms to disable universal newlines translation. Universal newlines mean a manner of interpreting text streams in which all of the following are recognized as ending a line: the Unix end-of-line convention '\n', the Windows convention '\r\n', and the old Macintosh convention '\r’. To make sure our csv file work with the module, we are recommended to use newline = ‘’.</a:t>
            </a:r>
            <a:endParaRPr lang="en-TW" sz="2200" dirty="0"/>
          </a:p>
        </p:txBody>
      </p:sp>
    </p:spTree>
    <p:extLst>
      <p:ext uri="{BB962C8B-B14F-4D97-AF65-F5344CB8AC3E}">
        <p14:creationId xmlns:p14="http://schemas.microsoft.com/office/powerpoint/2010/main" val="109179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06D1-57CC-2A47-A561-252C15D1E734}"/>
              </a:ext>
            </a:extLst>
          </p:cNvPr>
          <p:cNvSpPr>
            <a:spLocks noGrp="1"/>
          </p:cNvSpPr>
          <p:nvPr>
            <p:ph type="title"/>
          </p:nvPr>
        </p:nvSpPr>
        <p:spPr/>
        <p:txBody>
          <a:bodyPr/>
          <a:lstStyle/>
          <a:p>
            <a:r>
              <a:rPr lang="en-US" dirty="0"/>
              <a:t>CSV</a:t>
            </a:r>
            <a:endParaRPr lang="en-TW" dirty="0"/>
          </a:p>
        </p:txBody>
      </p:sp>
      <p:sp>
        <p:nvSpPr>
          <p:cNvPr id="3" name="Content Placeholder 2">
            <a:extLst>
              <a:ext uri="{FF2B5EF4-FFF2-40B4-BE49-F238E27FC236}">
                <a16:creationId xmlns:a16="http://schemas.microsoft.com/office/drawing/2014/main" id="{0EE4B40D-025B-9747-8C7B-3F8FD77AD54A}"/>
              </a:ext>
            </a:extLst>
          </p:cNvPr>
          <p:cNvSpPr>
            <a:spLocks noGrp="1"/>
          </p:cNvSpPr>
          <p:nvPr>
            <p:ph idx="1"/>
          </p:nvPr>
        </p:nvSpPr>
        <p:spPr/>
        <p:txBody>
          <a:bodyPr/>
          <a:lstStyle/>
          <a:p>
            <a:pPr marL="0" indent="0">
              <a:buNone/>
            </a:pPr>
            <a:r>
              <a:rPr lang="en-TW" dirty="0"/>
              <a:t>To write data in CSV file, we have to do:</a:t>
            </a:r>
          </a:p>
          <a:p>
            <a:pPr marL="514350" indent="-514350">
              <a:buAutoNum type="arabicPeriod"/>
            </a:pPr>
            <a:r>
              <a:rPr lang="en-US" dirty="0"/>
              <a:t>Open the CSV file by using the open() function with either write mode or append mode.</a:t>
            </a:r>
          </a:p>
          <a:p>
            <a:pPr marL="514350" indent="-514350">
              <a:buAutoNum type="arabicPeriod"/>
            </a:pPr>
            <a:r>
              <a:rPr lang="en-US" dirty="0"/>
              <a:t>Use the Python </a:t>
            </a:r>
            <a:r>
              <a:rPr lang="en-US" dirty="0" err="1"/>
              <a:t>csv.writer</a:t>
            </a:r>
            <a:r>
              <a:rPr lang="en-US" dirty="0"/>
              <a:t>() function to create an writer object.</a:t>
            </a:r>
          </a:p>
          <a:p>
            <a:pPr marL="0" indent="0">
              <a:buNone/>
            </a:pPr>
            <a:r>
              <a:rPr lang="en-US" dirty="0"/>
              <a:t>Then, we can use:</a:t>
            </a:r>
          </a:p>
          <a:p>
            <a:r>
              <a:rPr lang="en-US" i="1" dirty="0" err="1"/>
              <a:t>writer.writerow</a:t>
            </a:r>
            <a:r>
              <a:rPr lang="en-US" i="1" dirty="0"/>
              <a:t>(list) </a:t>
            </a:r>
            <a:r>
              <a:rPr lang="en-US" dirty="0"/>
              <a:t>– write a row of data.</a:t>
            </a:r>
          </a:p>
          <a:p>
            <a:r>
              <a:rPr lang="en-US" i="1" dirty="0" err="1"/>
              <a:t>writer.writerows</a:t>
            </a:r>
            <a:r>
              <a:rPr lang="en-US" i="1" dirty="0"/>
              <a:t>(list of list) </a:t>
            </a:r>
            <a:r>
              <a:rPr lang="en-US" dirty="0"/>
              <a:t>– write several rows of data.</a:t>
            </a:r>
          </a:p>
          <a:p>
            <a:pPr marL="0" indent="0">
              <a:buNone/>
            </a:pPr>
            <a:endParaRPr lang="en-TW" dirty="0"/>
          </a:p>
        </p:txBody>
      </p:sp>
    </p:spTree>
    <p:extLst>
      <p:ext uri="{BB962C8B-B14F-4D97-AF65-F5344CB8AC3E}">
        <p14:creationId xmlns:p14="http://schemas.microsoft.com/office/powerpoint/2010/main" val="286901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DCF0-281E-3A45-AEB0-700BB6D67FD3}"/>
              </a:ext>
            </a:extLst>
          </p:cNvPr>
          <p:cNvSpPr>
            <a:spLocks noGrp="1"/>
          </p:cNvSpPr>
          <p:nvPr>
            <p:ph type="title"/>
          </p:nvPr>
        </p:nvSpPr>
        <p:spPr/>
        <p:txBody>
          <a:bodyPr/>
          <a:lstStyle/>
          <a:p>
            <a:r>
              <a:rPr lang="en-TW" dirty="0"/>
              <a:t>Excel</a:t>
            </a:r>
          </a:p>
        </p:txBody>
      </p:sp>
      <p:sp>
        <p:nvSpPr>
          <p:cNvPr id="3" name="Content Placeholder 2">
            <a:extLst>
              <a:ext uri="{FF2B5EF4-FFF2-40B4-BE49-F238E27FC236}">
                <a16:creationId xmlns:a16="http://schemas.microsoft.com/office/drawing/2014/main" id="{74C10959-62CD-7149-8CC0-42947DC4C80C}"/>
              </a:ext>
            </a:extLst>
          </p:cNvPr>
          <p:cNvSpPr>
            <a:spLocks noGrp="1"/>
          </p:cNvSpPr>
          <p:nvPr>
            <p:ph idx="1"/>
          </p:nvPr>
        </p:nvSpPr>
        <p:spPr>
          <a:xfrm>
            <a:off x="838200" y="1825625"/>
            <a:ext cx="10515600" cy="4813170"/>
          </a:xfrm>
        </p:spPr>
        <p:txBody>
          <a:bodyPr>
            <a:normAutofit/>
          </a:bodyPr>
          <a:lstStyle/>
          <a:p>
            <a:pPr marL="0" indent="0">
              <a:buNone/>
            </a:pPr>
            <a:r>
              <a:rPr lang="en-TW" dirty="0"/>
              <a:t>Since Python doesn’t have a standard library for excel, we need to use:</a:t>
            </a:r>
          </a:p>
          <a:p>
            <a:pPr marL="0" indent="0" algn="ctr">
              <a:buNone/>
            </a:pPr>
            <a:r>
              <a:rPr lang="en-US" i="1" dirty="0"/>
              <a:t>pip install </a:t>
            </a:r>
            <a:r>
              <a:rPr lang="en-US" i="1" dirty="0" err="1"/>
              <a:t>openpyxl</a:t>
            </a:r>
            <a:endParaRPr lang="en-US" i="1" dirty="0"/>
          </a:p>
          <a:p>
            <a:pPr marL="0" indent="0">
              <a:buNone/>
            </a:pPr>
            <a:r>
              <a:rPr lang="en-TW" dirty="0"/>
              <a:t>to install the module first.</a:t>
            </a:r>
          </a:p>
          <a:p>
            <a:pPr marL="0" indent="0">
              <a:buNone/>
            </a:pPr>
            <a:r>
              <a:rPr lang="en-TW" dirty="0"/>
              <a:t>Since Excel file (we call it a workbook) might contain several worksheets, inorder to read data from it, we need to:</a:t>
            </a:r>
          </a:p>
          <a:p>
            <a:pPr marL="514350" indent="-514350">
              <a:buAutoNum type="arabicPeriod"/>
            </a:pPr>
            <a:r>
              <a:rPr lang="en-TW" dirty="0"/>
              <a:t>Load the workbook.</a:t>
            </a:r>
          </a:p>
          <a:p>
            <a:pPr marL="514350" indent="-514350">
              <a:buAutoNum type="arabicPeriod"/>
            </a:pPr>
            <a:r>
              <a:rPr lang="en-TW" dirty="0"/>
              <a:t>Get the specific worksheet.</a:t>
            </a:r>
          </a:p>
          <a:p>
            <a:pPr marL="514350" indent="-514350">
              <a:buAutoNum type="arabicPeriod"/>
            </a:pPr>
            <a:r>
              <a:rPr lang="en-TW" dirty="0"/>
              <a:t>Iterate through each row in that worksheet.</a:t>
            </a:r>
          </a:p>
          <a:p>
            <a:pPr marL="514350" indent="-514350">
              <a:buFont typeface="Arial" panose="020B0604020202020204" pitchFamily="34" charset="0"/>
              <a:buAutoNum type="arabicPeriod"/>
            </a:pPr>
            <a:r>
              <a:rPr lang="en-TW" dirty="0"/>
              <a:t>Iterate through each cell in that row.</a:t>
            </a:r>
          </a:p>
        </p:txBody>
      </p:sp>
    </p:spTree>
    <p:extLst>
      <p:ext uri="{BB962C8B-B14F-4D97-AF65-F5344CB8AC3E}">
        <p14:creationId xmlns:p14="http://schemas.microsoft.com/office/powerpoint/2010/main" val="33532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7745-16D3-0C4A-AD1F-3B5C1DD238C0}"/>
              </a:ext>
            </a:extLst>
          </p:cNvPr>
          <p:cNvSpPr>
            <a:spLocks noGrp="1"/>
          </p:cNvSpPr>
          <p:nvPr>
            <p:ph type="title"/>
          </p:nvPr>
        </p:nvSpPr>
        <p:spPr/>
        <p:txBody>
          <a:bodyPr/>
          <a:lstStyle/>
          <a:p>
            <a:r>
              <a:rPr lang="en-TW" dirty="0"/>
              <a:t>Excel</a:t>
            </a:r>
          </a:p>
        </p:txBody>
      </p:sp>
      <p:sp>
        <p:nvSpPr>
          <p:cNvPr id="3" name="Content Placeholder 2">
            <a:extLst>
              <a:ext uri="{FF2B5EF4-FFF2-40B4-BE49-F238E27FC236}">
                <a16:creationId xmlns:a16="http://schemas.microsoft.com/office/drawing/2014/main" id="{B774E6A4-EFDE-CA49-B369-B92D5070303D}"/>
              </a:ext>
            </a:extLst>
          </p:cNvPr>
          <p:cNvSpPr>
            <a:spLocks noGrp="1"/>
          </p:cNvSpPr>
          <p:nvPr>
            <p:ph idx="1"/>
          </p:nvPr>
        </p:nvSpPr>
        <p:spPr/>
        <p:txBody>
          <a:bodyPr/>
          <a:lstStyle/>
          <a:p>
            <a:pPr marL="0" indent="0">
              <a:buNone/>
            </a:pPr>
            <a:r>
              <a:rPr lang="en-TW" dirty="0"/>
              <a:t>We can also read data from a csv file, and then write them into a new excel file:</a:t>
            </a:r>
          </a:p>
          <a:p>
            <a:pPr marL="514350" indent="-514350">
              <a:buAutoNum type="arabicPeriod"/>
            </a:pPr>
            <a:r>
              <a:rPr lang="en-TW" dirty="0"/>
              <a:t>Create one Excel workbook.</a:t>
            </a:r>
          </a:p>
          <a:p>
            <a:pPr marL="514350" indent="-514350">
              <a:buAutoNum type="arabicPeriod"/>
            </a:pPr>
            <a:r>
              <a:rPr lang="en-TW" dirty="0"/>
              <a:t>A workbook is always created with at least one worksheet. We can get it by using Workbook.active property.</a:t>
            </a:r>
          </a:p>
          <a:p>
            <a:pPr marL="514350" indent="-514350">
              <a:buAutoNum type="arabicPeriod"/>
            </a:pPr>
            <a:r>
              <a:rPr lang="en-TW" dirty="0"/>
              <a:t>Set the worksheet’s title.</a:t>
            </a:r>
          </a:p>
          <a:p>
            <a:pPr marL="514350" indent="-514350">
              <a:buAutoNum type="arabicPeriod"/>
            </a:pPr>
            <a:r>
              <a:rPr lang="en-TW" dirty="0"/>
              <a:t>Append each data row to the worksheet.</a:t>
            </a:r>
          </a:p>
          <a:p>
            <a:pPr marL="514350" indent="-514350">
              <a:buAutoNum type="arabicPeriod"/>
            </a:pPr>
            <a:r>
              <a:rPr lang="en-TW" dirty="0"/>
              <a:t>Save the workbook.</a:t>
            </a:r>
          </a:p>
        </p:txBody>
      </p:sp>
    </p:spTree>
    <p:extLst>
      <p:ext uri="{BB962C8B-B14F-4D97-AF65-F5344CB8AC3E}">
        <p14:creationId xmlns:p14="http://schemas.microsoft.com/office/powerpoint/2010/main" val="34836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2945-5E49-FA48-8F95-DAA5390BF85C}"/>
              </a:ext>
            </a:extLst>
          </p:cNvPr>
          <p:cNvSpPr>
            <a:spLocks noGrp="1"/>
          </p:cNvSpPr>
          <p:nvPr>
            <p:ph type="title"/>
          </p:nvPr>
        </p:nvSpPr>
        <p:spPr/>
        <p:txBody>
          <a:bodyPr/>
          <a:lstStyle/>
          <a:p>
            <a:r>
              <a:rPr lang="en-TW" dirty="0"/>
              <a:t>Introduction to Databases</a:t>
            </a:r>
          </a:p>
        </p:txBody>
      </p:sp>
      <p:sp>
        <p:nvSpPr>
          <p:cNvPr id="3" name="Content Placeholder 2">
            <a:extLst>
              <a:ext uri="{FF2B5EF4-FFF2-40B4-BE49-F238E27FC236}">
                <a16:creationId xmlns:a16="http://schemas.microsoft.com/office/drawing/2014/main" id="{42EEEB63-3A9B-1E49-B4B6-CEDEDCFF64EE}"/>
              </a:ext>
            </a:extLst>
          </p:cNvPr>
          <p:cNvSpPr>
            <a:spLocks noGrp="1"/>
          </p:cNvSpPr>
          <p:nvPr>
            <p:ph idx="1"/>
          </p:nvPr>
        </p:nvSpPr>
        <p:spPr/>
        <p:txBody>
          <a:bodyPr/>
          <a:lstStyle/>
          <a:p>
            <a:pPr marL="0" indent="0">
              <a:buNone/>
            </a:pPr>
            <a:r>
              <a:rPr lang="en-TW" dirty="0"/>
              <a:t>You might wonder – why do we need databases? Can we not just store all data in Excel spreadsheets? </a:t>
            </a:r>
            <a:r>
              <a:rPr lang="en-US" dirty="0"/>
              <a:t>Although data in spreadsheets can be sorted and filtered, a database has broad querying functionality that can retrieve all records matching select criteria, cross-reference records in multiple tables, and perform complex aggregate calculations across multiple tables.</a:t>
            </a:r>
          </a:p>
          <a:p>
            <a:pPr marL="0" indent="0">
              <a:buNone/>
            </a:pPr>
            <a:r>
              <a:rPr lang="en-US" dirty="0"/>
              <a:t>Also, Databases are way faster than excel in terms of retrieval. Besides, Excel can handle around 1 million rows of data, but that’s so small for a modern-day dataset. Therefore, there will be cases when we want to store our data in databases.</a:t>
            </a:r>
            <a:endParaRPr lang="en-TW" dirty="0"/>
          </a:p>
        </p:txBody>
      </p:sp>
    </p:spTree>
    <p:extLst>
      <p:ext uri="{BB962C8B-B14F-4D97-AF65-F5344CB8AC3E}">
        <p14:creationId xmlns:p14="http://schemas.microsoft.com/office/powerpoint/2010/main" val="2136986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54802</TotalTime>
  <Words>3043</Words>
  <Application>Microsoft Macintosh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Python Course Chapter 14</vt:lpstr>
      <vt:lpstr>Introduction to ETL</vt:lpstr>
      <vt:lpstr>Modules</vt:lpstr>
      <vt:lpstr>CSV</vt:lpstr>
      <vt:lpstr>CSV</vt:lpstr>
      <vt:lpstr>CSV</vt:lpstr>
      <vt:lpstr>Excel</vt:lpstr>
      <vt:lpstr>Excel</vt:lpstr>
      <vt:lpstr>Introduction to Databases</vt:lpstr>
      <vt:lpstr>SQL and NoSQL Databases</vt:lpstr>
      <vt:lpstr>PowerPoint Presentation</vt:lpstr>
      <vt:lpstr>SQL and NoSQL Databases</vt:lpstr>
      <vt:lpstr>SQLite3</vt:lpstr>
      <vt:lpstr>SQLite3</vt:lpstr>
      <vt:lpstr>SQLite3</vt:lpstr>
      <vt:lpstr>SQLite3</vt:lpstr>
      <vt:lpstr>SQLite3</vt:lpstr>
      <vt:lpstr>SQLite3</vt:lpstr>
      <vt:lpstr>SQL Injection</vt:lpstr>
      <vt:lpstr>SQL Injection</vt:lpstr>
      <vt:lpstr>SQL Injection</vt:lpstr>
      <vt:lpstr>Handle Database Easier with an ORM</vt:lpstr>
      <vt:lpstr>Handle Database Easier with an ORM</vt:lpstr>
      <vt:lpstr>Handle Database Easier with an ORM</vt:lpstr>
      <vt:lpstr>Handle Database Easier with an ORM</vt:lpstr>
      <vt:lpstr>Handle Database Easier with an ORM</vt:lpstr>
      <vt:lpstr>Class Object as Row Data</vt:lpstr>
      <vt:lpstr>Class Object as Row Data</vt:lpstr>
      <vt:lpstr>Alembic</vt:lpstr>
      <vt:lpstr>Alembic</vt:lpstr>
      <vt:lpstr>Alembic</vt:lpstr>
      <vt:lpstr>Alembic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3150</cp:revision>
  <dcterms:created xsi:type="dcterms:W3CDTF">2021-08-25T07:05:14Z</dcterms:created>
  <dcterms:modified xsi:type="dcterms:W3CDTF">2022-03-12T20:46:23Z</dcterms:modified>
</cp:coreProperties>
</file>