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62"/>
  </p:normalViewPr>
  <p:slideViewPr>
    <p:cSldViewPr snapToGrid="0" snapToObjects="1">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04/21/2022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04/21/2022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04/21/2022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google.com/accounts/answer/185833?hl=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15</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US" sz="4800" i="1" dirty="0"/>
              <a:t>Emails in Python</a:t>
            </a:r>
            <a:endParaRPr lang="en-TW" sz="4800" i="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A3FAB25A-9071-8540-B720-DD33F2E408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2066" y="783978"/>
            <a:ext cx="5486914" cy="5486914"/>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532D-672C-AB4D-B40C-5A407E22FF5B}"/>
              </a:ext>
            </a:extLst>
          </p:cNvPr>
          <p:cNvSpPr>
            <a:spLocks noGrp="1"/>
          </p:cNvSpPr>
          <p:nvPr>
            <p:ph type="title"/>
          </p:nvPr>
        </p:nvSpPr>
        <p:spPr/>
        <p:txBody>
          <a:bodyPr/>
          <a:lstStyle/>
          <a:p>
            <a:r>
              <a:rPr lang="en-US" dirty="0"/>
              <a:t>Receiving Emails</a:t>
            </a:r>
            <a:endParaRPr lang="en-TW" dirty="0"/>
          </a:p>
        </p:txBody>
      </p:sp>
      <p:sp>
        <p:nvSpPr>
          <p:cNvPr id="3" name="Content Placeholder 2">
            <a:extLst>
              <a:ext uri="{FF2B5EF4-FFF2-40B4-BE49-F238E27FC236}">
                <a16:creationId xmlns:a16="http://schemas.microsoft.com/office/drawing/2014/main" id="{385D1DE8-2533-224D-A4AF-E5A4DE0C85D0}"/>
              </a:ext>
            </a:extLst>
          </p:cNvPr>
          <p:cNvSpPr>
            <a:spLocks noGrp="1"/>
          </p:cNvSpPr>
          <p:nvPr>
            <p:ph idx="1"/>
          </p:nvPr>
        </p:nvSpPr>
        <p:spPr/>
        <p:txBody>
          <a:bodyPr/>
          <a:lstStyle/>
          <a:p>
            <a:r>
              <a:rPr lang="en-US" i="1" dirty="0"/>
              <a:t>IMAP4_SSL("</a:t>
            </a:r>
            <a:r>
              <a:rPr lang="en-US" i="1" dirty="0" err="1"/>
              <a:t>imap.gmail.com</a:t>
            </a:r>
            <a:r>
              <a:rPr lang="en-US" i="1" dirty="0"/>
              <a:t>") </a:t>
            </a:r>
            <a:r>
              <a:rPr lang="en-US" dirty="0"/>
              <a:t>- creates and returns an instance of IMAP4_SSL by establishing a connection with the host over specified port. It uses the SSL connection which is secure.</a:t>
            </a:r>
          </a:p>
          <a:p>
            <a:pPr marL="0" indent="0">
              <a:buNone/>
            </a:pPr>
            <a:r>
              <a:rPr lang="en-US" i="1" dirty="0">
                <a:solidFill>
                  <a:srgbClr val="0070C0"/>
                </a:solidFill>
              </a:rPr>
              <a:t>SSL</a:t>
            </a:r>
            <a:r>
              <a:rPr lang="en-US" dirty="0"/>
              <a:t> means </a:t>
            </a:r>
            <a:r>
              <a:rPr lang="en-US" i="1" dirty="0">
                <a:solidFill>
                  <a:srgbClr val="0070C0"/>
                </a:solidFill>
              </a:rPr>
              <a:t>Secure Sockets Layer</a:t>
            </a:r>
            <a:r>
              <a:rPr lang="en-US" dirty="0"/>
              <a:t>, and SSL uses symmetric cryptography. The most widely used symmetric algorithms to implement SSL are </a:t>
            </a:r>
            <a:r>
              <a:rPr lang="en-US" i="1" dirty="0"/>
              <a:t>AES-128, AES-192 and AES-256</a:t>
            </a:r>
            <a:r>
              <a:rPr lang="en-US" dirty="0"/>
              <a:t>. Compared to SSL, HTTPs uses the RSA algorithm, which is asymmetric cryptography.</a:t>
            </a:r>
          </a:p>
          <a:p>
            <a:pPr marL="0" indent="0">
              <a:buNone/>
            </a:pPr>
            <a:r>
              <a:rPr lang="en-US" dirty="0"/>
              <a:t>Then, some of the IMAP4_SSL instance methods we can use include:</a:t>
            </a:r>
          </a:p>
        </p:txBody>
      </p:sp>
    </p:spTree>
    <p:extLst>
      <p:ext uri="{BB962C8B-B14F-4D97-AF65-F5344CB8AC3E}">
        <p14:creationId xmlns:p14="http://schemas.microsoft.com/office/powerpoint/2010/main" val="213453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509C-32DE-0446-9D34-25236EF23A33}"/>
              </a:ext>
            </a:extLst>
          </p:cNvPr>
          <p:cNvSpPr>
            <a:spLocks noGrp="1"/>
          </p:cNvSpPr>
          <p:nvPr>
            <p:ph type="title"/>
          </p:nvPr>
        </p:nvSpPr>
        <p:spPr/>
        <p:txBody>
          <a:bodyPr/>
          <a:lstStyle/>
          <a:p>
            <a:r>
              <a:rPr lang="en-US" dirty="0"/>
              <a:t>Receiving Emails</a:t>
            </a:r>
            <a:endParaRPr lang="en-TW" dirty="0"/>
          </a:p>
        </p:txBody>
      </p:sp>
      <p:sp>
        <p:nvSpPr>
          <p:cNvPr id="3" name="Content Placeholder 2">
            <a:extLst>
              <a:ext uri="{FF2B5EF4-FFF2-40B4-BE49-F238E27FC236}">
                <a16:creationId xmlns:a16="http://schemas.microsoft.com/office/drawing/2014/main" id="{88D9B865-30BB-9F4E-BAC5-385C138C718C}"/>
              </a:ext>
            </a:extLst>
          </p:cNvPr>
          <p:cNvSpPr>
            <a:spLocks noGrp="1"/>
          </p:cNvSpPr>
          <p:nvPr>
            <p:ph idx="1"/>
          </p:nvPr>
        </p:nvSpPr>
        <p:spPr>
          <a:xfrm>
            <a:off x="838200" y="1825625"/>
            <a:ext cx="10515600" cy="4921164"/>
          </a:xfrm>
        </p:spPr>
        <p:txBody>
          <a:bodyPr>
            <a:normAutofit/>
          </a:bodyPr>
          <a:lstStyle/>
          <a:p>
            <a:r>
              <a:rPr lang="en-US" i="1" dirty="0" err="1"/>
              <a:t>M.login</a:t>
            </a:r>
            <a:r>
              <a:rPr lang="en-US" i="1" dirty="0"/>
              <a:t>(email, password) </a:t>
            </a:r>
            <a:r>
              <a:rPr lang="en-US" dirty="0"/>
              <a:t>– Log in on an email server that requires authentication.</a:t>
            </a:r>
          </a:p>
          <a:p>
            <a:r>
              <a:rPr lang="en-US" i="1" dirty="0" err="1"/>
              <a:t>M.list</a:t>
            </a:r>
            <a:r>
              <a:rPr lang="en-US" i="1" dirty="0"/>
              <a:t>() </a:t>
            </a:r>
            <a:r>
              <a:rPr lang="en-US" dirty="0"/>
              <a:t>– returns a tuple which include the information of different folders of the account, such as inbox, trash can, drafts.</a:t>
            </a:r>
          </a:p>
          <a:p>
            <a:r>
              <a:rPr lang="en-US" i="1" dirty="0" err="1"/>
              <a:t>M.select</a:t>
            </a:r>
            <a:r>
              <a:rPr lang="en-US" i="1" dirty="0"/>
              <a:t>(str) </a:t>
            </a:r>
            <a:r>
              <a:rPr lang="en-US" dirty="0"/>
              <a:t>– select the </a:t>
            </a:r>
            <a:r>
              <a:rPr lang="en-US" i="1" dirty="0"/>
              <a:t>str</a:t>
            </a:r>
            <a:r>
              <a:rPr lang="en-US" dirty="0"/>
              <a:t> folder to work on.</a:t>
            </a:r>
          </a:p>
          <a:p>
            <a:r>
              <a:rPr lang="en-US" i="1" dirty="0" err="1"/>
              <a:t>M.search</a:t>
            </a:r>
            <a:r>
              <a:rPr lang="en-US" i="1" dirty="0"/>
              <a:t>(None, criterion) </a:t>
            </a:r>
            <a:r>
              <a:rPr lang="en-US" dirty="0"/>
              <a:t>– search emails based on the criterion, and returns a tuple which include information of the email ids that meet the criterion.</a:t>
            </a:r>
          </a:p>
          <a:p>
            <a:r>
              <a:rPr lang="en-US" i="1" dirty="0" err="1"/>
              <a:t>M.fetch</a:t>
            </a:r>
            <a:r>
              <a:rPr lang="en-US" i="1" dirty="0"/>
              <a:t>(id, "(RFC822)") </a:t>
            </a:r>
            <a:r>
              <a:rPr lang="en-US" dirty="0"/>
              <a:t>– fetch the content of the email based on id. </a:t>
            </a:r>
            <a:r>
              <a:rPr lang="en-US" i="1" dirty="0">
                <a:solidFill>
                  <a:srgbClr val="0070C0"/>
                </a:solidFill>
              </a:rPr>
              <a:t>RFC822</a:t>
            </a:r>
            <a:r>
              <a:rPr lang="en-US" dirty="0"/>
              <a:t> means we are taking electronic message consisting of header fields and message body. </a:t>
            </a:r>
          </a:p>
          <a:p>
            <a:endParaRPr lang="en-US" dirty="0"/>
          </a:p>
        </p:txBody>
      </p:sp>
    </p:spTree>
    <p:extLst>
      <p:ext uri="{BB962C8B-B14F-4D97-AF65-F5344CB8AC3E}">
        <p14:creationId xmlns:p14="http://schemas.microsoft.com/office/powerpoint/2010/main" val="96791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0046-28D4-A143-A6FD-03273CB8FB13}"/>
              </a:ext>
            </a:extLst>
          </p:cNvPr>
          <p:cNvSpPr>
            <a:spLocks noGrp="1"/>
          </p:cNvSpPr>
          <p:nvPr>
            <p:ph type="title"/>
          </p:nvPr>
        </p:nvSpPr>
        <p:spPr/>
        <p:txBody>
          <a:bodyPr/>
          <a:lstStyle/>
          <a:p>
            <a:r>
              <a:rPr lang="en-TW" dirty="0"/>
              <a:t>Sending Emails with Python</a:t>
            </a:r>
          </a:p>
        </p:txBody>
      </p:sp>
      <p:sp>
        <p:nvSpPr>
          <p:cNvPr id="3" name="Content Placeholder 2">
            <a:extLst>
              <a:ext uri="{FF2B5EF4-FFF2-40B4-BE49-F238E27FC236}">
                <a16:creationId xmlns:a16="http://schemas.microsoft.com/office/drawing/2014/main" id="{2FE4F48A-AAFD-2C47-BF03-0438133A9C6A}"/>
              </a:ext>
            </a:extLst>
          </p:cNvPr>
          <p:cNvSpPr>
            <a:spLocks noGrp="1"/>
          </p:cNvSpPr>
          <p:nvPr>
            <p:ph idx="1"/>
          </p:nvPr>
        </p:nvSpPr>
        <p:spPr/>
        <p:txBody>
          <a:bodyPr/>
          <a:lstStyle/>
          <a:p>
            <a:pPr marL="0" indent="0">
              <a:buNone/>
            </a:pPr>
            <a:r>
              <a:rPr lang="en-US" dirty="0"/>
              <a:t>Traditionally, sending emails is chaos, as we need to connect to an email server, confirm the connection, set protocols, log on, and send messages. For example, </a:t>
            </a:r>
            <a:r>
              <a:rPr lang="en-US" i="1" dirty="0">
                <a:solidFill>
                  <a:srgbClr val="0070C0"/>
                </a:solidFill>
              </a:rPr>
              <a:t>Simple Mail Transfer Protocol (SMTP) </a:t>
            </a:r>
            <a:r>
              <a:rPr lang="en-US" dirty="0"/>
              <a:t>is a protocol that handles sending emails and routing emails between mail servers.</a:t>
            </a:r>
          </a:p>
          <a:p>
            <a:pPr marL="0" indent="0">
              <a:buNone/>
            </a:pPr>
            <a:r>
              <a:rPr lang="en-US" dirty="0"/>
              <a:t>Fortunately, a built-in </a:t>
            </a:r>
            <a:r>
              <a:rPr lang="en-US" i="1" dirty="0" err="1">
                <a:solidFill>
                  <a:srgbClr val="0070C0"/>
                </a:solidFill>
              </a:rPr>
              <a:t>smtplib</a:t>
            </a:r>
            <a:r>
              <a:rPr lang="en-US" dirty="0"/>
              <a:t> library in Python makes the steps simple for us. Python provides </a:t>
            </a:r>
            <a:r>
              <a:rPr lang="en-US" dirty="0" err="1"/>
              <a:t>smtplib</a:t>
            </a:r>
            <a:r>
              <a:rPr lang="en-US" dirty="0"/>
              <a:t> module, which defines an SMTP client session object that can be used to send mail to any Internet machine with an SMTP or ESMTP (Extended SMTP) listener daemon.</a:t>
            </a:r>
          </a:p>
        </p:txBody>
      </p:sp>
    </p:spTree>
    <p:extLst>
      <p:ext uri="{BB962C8B-B14F-4D97-AF65-F5344CB8AC3E}">
        <p14:creationId xmlns:p14="http://schemas.microsoft.com/office/powerpoint/2010/main" val="127241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E433-DF89-F54D-A5BB-F884716BE079}"/>
              </a:ext>
            </a:extLst>
          </p:cNvPr>
          <p:cNvSpPr>
            <a:spLocks noGrp="1"/>
          </p:cNvSpPr>
          <p:nvPr>
            <p:ph type="title"/>
          </p:nvPr>
        </p:nvSpPr>
        <p:spPr/>
        <p:txBody>
          <a:bodyPr/>
          <a:lstStyle/>
          <a:p>
            <a:r>
              <a:rPr lang="en-TW" dirty="0"/>
              <a:t>Sending Emails with Python</a:t>
            </a:r>
          </a:p>
        </p:txBody>
      </p:sp>
      <p:sp>
        <p:nvSpPr>
          <p:cNvPr id="3" name="Content Placeholder 2">
            <a:extLst>
              <a:ext uri="{FF2B5EF4-FFF2-40B4-BE49-F238E27FC236}">
                <a16:creationId xmlns:a16="http://schemas.microsoft.com/office/drawing/2014/main" id="{177997F6-3F24-C74A-A79B-6AE93E47432F}"/>
              </a:ext>
            </a:extLst>
          </p:cNvPr>
          <p:cNvSpPr>
            <a:spLocks noGrp="1"/>
          </p:cNvSpPr>
          <p:nvPr>
            <p:ph idx="1"/>
          </p:nvPr>
        </p:nvSpPr>
        <p:spPr/>
        <p:txBody>
          <a:bodyPr/>
          <a:lstStyle/>
          <a:p>
            <a:pPr marL="0" indent="0">
              <a:buNone/>
            </a:pPr>
            <a:r>
              <a:rPr lang="en-US" dirty="0"/>
              <a:t>Each major email provider has its own SMTP server. For example, the domain name of google Gmail SMTP server is:</a:t>
            </a:r>
          </a:p>
          <a:p>
            <a:pPr marL="0" indent="0" algn="ctr">
              <a:buNone/>
            </a:pPr>
            <a:r>
              <a:rPr lang="en-US" i="1" dirty="0" err="1"/>
              <a:t>smtp.gmail.com</a:t>
            </a:r>
            <a:endParaRPr lang="en-US" i="1" dirty="0"/>
          </a:p>
          <a:p>
            <a:pPr marL="0" indent="0">
              <a:buNone/>
            </a:pPr>
            <a:r>
              <a:rPr lang="en-TW" dirty="0"/>
              <a:t>And Microsoft Outlook server domain name is:</a:t>
            </a:r>
          </a:p>
          <a:p>
            <a:pPr marL="0" indent="0" algn="ctr">
              <a:buNone/>
            </a:pPr>
            <a:r>
              <a:rPr lang="en-US" i="1" dirty="0" err="1"/>
              <a:t>smtp.live.com</a:t>
            </a:r>
            <a:endParaRPr lang="en-US" i="1" dirty="0"/>
          </a:p>
          <a:p>
            <a:pPr marL="0" indent="0">
              <a:buNone/>
            </a:pPr>
            <a:r>
              <a:rPr lang="en-US" dirty="0"/>
              <a:t>For other mail servers, search on the internet.</a:t>
            </a:r>
          </a:p>
          <a:p>
            <a:pPr marL="0" indent="0">
              <a:buNone/>
            </a:pPr>
            <a:r>
              <a:rPr lang="en-US" dirty="0"/>
              <a:t>We will be using Gmail; as of today, Gmail is the most used service worldwide. In fact, in the second quarter of 2020, there are almost 1 billion and 700 thousand active users.</a:t>
            </a:r>
          </a:p>
        </p:txBody>
      </p:sp>
    </p:spTree>
    <p:extLst>
      <p:ext uri="{BB962C8B-B14F-4D97-AF65-F5344CB8AC3E}">
        <p14:creationId xmlns:p14="http://schemas.microsoft.com/office/powerpoint/2010/main" val="398428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E753-70D8-E941-B3CD-9BAFE2963B3D}"/>
              </a:ext>
            </a:extLst>
          </p:cNvPr>
          <p:cNvSpPr>
            <a:spLocks noGrp="1"/>
          </p:cNvSpPr>
          <p:nvPr>
            <p:ph type="title"/>
          </p:nvPr>
        </p:nvSpPr>
        <p:spPr/>
        <p:txBody>
          <a:bodyPr/>
          <a:lstStyle/>
          <a:p>
            <a:r>
              <a:rPr lang="en-US" dirty="0"/>
              <a:t>Sending Emails</a:t>
            </a:r>
            <a:endParaRPr lang="en-TW" dirty="0"/>
          </a:p>
        </p:txBody>
      </p:sp>
      <p:sp>
        <p:nvSpPr>
          <p:cNvPr id="3" name="Content Placeholder 2">
            <a:extLst>
              <a:ext uri="{FF2B5EF4-FFF2-40B4-BE49-F238E27FC236}">
                <a16:creationId xmlns:a16="http://schemas.microsoft.com/office/drawing/2014/main" id="{733551EB-10F9-444C-98D9-C7216DE1F7AC}"/>
              </a:ext>
            </a:extLst>
          </p:cNvPr>
          <p:cNvSpPr>
            <a:spLocks noGrp="1"/>
          </p:cNvSpPr>
          <p:nvPr>
            <p:ph idx="1"/>
          </p:nvPr>
        </p:nvSpPr>
        <p:spPr>
          <a:xfrm>
            <a:off x="838200" y="1825625"/>
            <a:ext cx="7057768" cy="4884094"/>
          </a:xfrm>
        </p:spPr>
        <p:txBody>
          <a:bodyPr>
            <a:normAutofit/>
          </a:bodyPr>
          <a:lstStyle/>
          <a:p>
            <a:pPr marL="0" indent="0">
              <a:buNone/>
            </a:pPr>
            <a:r>
              <a:rPr lang="en-US" dirty="0"/>
              <a:t>First, we need to create an smtp object with port number 587; this is the default mail submission port. Modern email servers use port 587 to secure email submission for delivery. Emails are encrypted with RSA, Elliptic Curve Cryptography, and Diffie-Hellman Key Exchange Algorithm.</a:t>
            </a:r>
          </a:p>
          <a:p>
            <a:pPr marL="0" indent="0">
              <a:buNone/>
            </a:pPr>
            <a:r>
              <a:rPr lang="en-US" dirty="0"/>
              <a:t>First of all, we need to import smtp:</a:t>
            </a:r>
          </a:p>
          <a:p>
            <a:pPr marL="0" indent="0" algn="ctr">
              <a:buNone/>
            </a:pPr>
            <a:r>
              <a:rPr lang="en-US" i="1" dirty="0"/>
              <a:t>import smtp</a:t>
            </a:r>
          </a:p>
          <a:p>
            <a:pPr marL="0" indent="0">
              <a:buNone/>
            </a:pPr>
            <a:r>
              <a:rPr lang="en-TW" sz="2000" dirty="0"/>
              <a:t>*. Smtp is in Python standard library; therefore, we don’t need to use pip to download it.</a:t>
            </a:r>
          </a:p>
        </p:txBody>
      </p:sp>
      <p:pic>
        <p:nvPicPr>
          <p:cNvPr id="5" name="Picture 4" descr="Diagram&#10;&#10;Description automatically generated">
            <a:extLst>
              <a:ext uri="{FF2B5EF4-FFF2-40B4-BE49-F238E27FC236}">
                <a16:creationId xmlns:a16="http://schemas.microsoft.com/office/drawing/2014/main" id="{86F05806-44B1-414A-BA48-278A09AE8248}"/>
              </a:ext>
            </a:extLst>
          </p:cNvPr>
          <p:cNvPicPr>
            <a:picLocks noChangeAspect="1"/>
          </p:cNvPicPr>
          <p:nvPr/>
        </p:nvPicPr>
        <p:blipFill>
          <a:blip r:embed="rId2"/>
          <a:stretch>
            <a:fillRect/>
          </a:stretch>
        </p:blipFill>
        <p:spPr>
          <a:xfrm>
            <a:off x="7895968" y="1762554"/>
            <a:ext cx="3645351" cy="33328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19CDC8-2E64-1448-A95B-05BEBE9A0106}"/>
                  </a:ext>
                </a:extLst>
              </p:cNvPr>
              <p:cNvSpPr txBox="1"/>
              <p:nvPr/>
            </p:nvSpPr>
            <p:spPr>
              <a:xfrm>
                <a:off x="8204887" y="5095446"/>
                <a:ext cx="3472248" cy="830997"/>
              </a:xfrm>
              <a:prstGeom prst="rect">
                <a:avLst/>
              </a:prstGeom>
              <a:noFill/>
            </p:spPr>
            <p:txBody>
              <a:bodyPr wrap="square" rtlCol="0">
                <a:spAutoFit/>
              </a:bodyPr>
              <a:lstStyle/>
              <a:p>
                <a:r>
                  <a:rPr lang="en-TW" sz="1600" dirty="0"/>
                  <a:t>Elliptic Curve, which is in the form of </a:t>
                </a:r>
                <a14:m>
                  <m:oMath xmlns:m="http://schemas.openxmlformats.org/officeDocument/2006/math">
                    <m:r>
                      <m:rPr>
                        <m:sty m:val="p"/>
                      </m:rPr>
                      <a:rPr lang="en-US" sz="1600" b="0" i="0" smtClean="0">
                        <a:latin typeface="Cambria Math" panose="02040503050406030204" pitchFamily="18" charset="0"/>
                      </a:rPr>
                      <m:t>y</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3</m:t>
                        </m:r>
                      </m:sup>
                    </m:sSup>
                    <m:r>
                      <a:rPr lang="en-US" sz="1600" b="0" i="1" smtClean="0">
                        <a:latin typeface="Cambria Math" panose="02040503050406030204" pitchFamily="18" charset="0"/>
                      </a:rPr>
                      <m:t>+</m:t>
                    </m:r>
                    <m:r>
                      <a:rPr lang="en-US" sz="1600" b="0" i="1" smtClean="0">
                        <a:latin typeface="Cambria Math" panose="02040503050406030204" pitchFamily="18" charset="0"/>
                      </a:rPr>
                      <m:t>𝑎𝑥</m:t>
                    </m:r>
                    <m:r>
                      <a:rPr lang="en-US" sz="1600" b="0" i="1" smtClean="0">
                        <a:latin typeface="Cambria Math" panose="02040503050406030204" pitchFamily="18" charset="0"/>
                      </a:rPr>
                      <m:t>=</m:t>
                    </m:r>
                    <m:r>
                      <a:rPr lang="en-US" sz="1600" b="0" i="1" smtClean="0">
                        <a:latin typeface="Cambria Math" panose="02040503050406030204" pitchFamily="18" charset="0"/>
                      </a:rPr>
                      <m:t>𝑏</m:t>
                    </m:r>
                  </m:oMath>
                </a14:m>
                <a:r>
                  <a:rPr lang="en-TW" sz="1600" dirty="0"/>
                  <a:t>, is commonly used in Cryptography.</a:t>
                </a:r>
              </a:p>
            </p:txBody>
          </p:sp>
        </mc:Choice>
        <mc:Fallback xmlns="">
          <p:sp>
            <p:nvSpPr>
              <p:cNvPr id="6" name="TextBox 5">
                <a:extLst>
                  <a:ext uri="{FF2B5EF4-FFF2-40B4-BE49-F238E27FC236}">
                    <a16:creationId xmlns:a16="http://schemas.microsoft.com/office/drawing/2014/main" id="{0419CDC8-2E64-1448-A95B-05BEBE9A0106}"/>
                  </a:ext>
                </a:extLst>
              </p:cNvPr>
              <p:cNvSpPr txBox="1">
                <a:spLocks noRot="1" noChangeAspect="1" noMove="1" noResize="1" noEditPoints="1" noAdjustHandles="1" noChangeArrowheads="1" noChangeShapeType="1" noTextEdit="1"/>
              </p:cNvSpPr>
              <p:nvPr/>
            </p:nvSpPr>
            <p:spPr>
              <a:xfrm>
                <a:off x="8204887" y="5095446"/>
                <a:ext cx="3472248" cy="830997"/>
              </a:xfrm>
              <a:prstGeom prst="rect">
                <a:avLst/>
              </a:prstGeom>
              <a:blipFill>
                <a:blip r:embed="rId3"/>
                <a:stretch>
                  <a:fillRect l="-1095" t="-3030" b="-7576"/>
                </a:stretch>
              </a:blipFill>
            </p:spPr>
            <p:txBody>
              <a:bodyPr/>
              <a:lstStyle/>
              <a:p>
                <a:r>
                  <a:rPr lang="en-TW">
                    <a:noFill/>
                  </a:rPr>
                  <a:t> </a:t>
                </a:r>
              </a:p>
            </p:txBody>
          </p:sp>
        </mc:Fallback>
      </mc:AlternateContent>
    </p:spTree>
    <p:extLst>
      <p:ext uri="{BB962C8B-B14F-4D97-AF65-F5344CB8AC3E}">
        <p14:creationId xmlns:p14="http://schemas.microsoft.com/office/powerpoint/2010/main" val="309094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913B-38A8-9C48-8B17-338CD3274852}"/>
              </a:ext>
            </a:extLst>
          </p:cNvPr>
          <p:cNvSpPr>
            <a:spLocks noGrp="1"/>
          </p:cNvSpPr>
          <p:nvPr>
            <p:ph type="title"/>
          </p:nvPr>
        </p:nvSpPr>
        <p:spPr/>
        <p:txBody>
          <a:bodyPr/>
          <a:lstStyle/>
          <a:p>
            <a:r>
              <a:rPr lang="en-US" dirty="0"/>
              <a:t>Sending Emails</a:t>
            </a:r>
            <a:endParaRPr lang="en-TW" dirty="0"/>
          </a:p>
        </p:txBody>
      </p:sp>
      <p:sp>
        <p:nvSpPr>
          <p:cNvPr id="3" name="Content Placeholder 2">
            <a:extLst>
              <a:ext uri="{FF2B5EF4-FFF2-40B4-BE49-F238E27FC236}">
                <a16:creationId xmlns:a16="http://schemas.microsoft.com/office/drawing/2014/main" id="{91FE71CE-2D2D-7742-BB06-9E275BD1306F}"/>
              </a:ext>
            </a:extLst>
          </p:cNvPr>
          <p:cNvSpPr>
            <a:spLocks noGrp="1"/>
          </p:cNvSpPr>
          <p:nvPr>
            <p:ph idx="1"/>
          </p:nvPr>
        </p:nvSpPr>
        <p:spPr>
          <a:xfrm>
            <a:off x="838200" y="1825625"/>
            <a:ext cx="10515600" cy="4667250"/>
          </a:xfrm>
        </p:spPr>
        <p:txBody>
          <a:bodyPr>
            <a:normAutofit/>
          </a:bodyPr>
          <a:lstStyle/>
          <a:p>
            <a:pPr marL="0" indent="0">
              <a:buNone/>
            </a:pPr>
            <a:r>
              <a:rPr lang="en-US" dirty="0"/>
              <a:t>Then, we do:</a:t>
            </a:r>
          </a:p>
          <a:p>
            <a:pPr marL="0" indent="0">
              <a:buNone/>
            </a:pPr>
            <a:r>
              <a:rPr lang="en-US" sz="2000" i="1" dirty="0"/>
              <a:t>import </a:t>
            </a:r>
            <a:r>
              <a:rPr lang="en-US" sz="2000" i="1" dirty="0" err="1"/>
              <a:t>smtplib</a:t>
            </a:r>
            <a:br>
              <a:rPr lang="en-US" sz="2000" i="1" dirty="0"/>
            </a:br>
            <a:r>
              <a:rPr lang="en-US" sz="2000" i="1" dirty="0" err="1"/>
              <a:t>smtp_obj</a:t>
            </a:r>
            <a:r>
              <a:rPr lang="en-US" sz="2000" i="1" dirty="0"/>
              <a:t> = </a:t>
            </a:r>
            <a:r>
              <a:rPr lang="en-US" sz="2000" i="1" dirty="0" err="1"/>
              <a:t>smtplib.SMTP</a:t>
            </a:r>
            <a:r>
              <a:rPr lang="en-US" sz="2000" i="1" dirty="0"/>
              <a:t>("</a:t>
            </a:r>
            <a:r>
              <a:rPr lang="en-US" sz="2000" i="1" dirty="0" err="1"/>
              <a:t>smtp.gmail.com</a:t>
            </a:r>
            <a:r>
              <a:rPr lang="en-US" sz="2000" i="1" dirty="0"/>
              <a:t>", 587)</a:t>
            </a:r>
            <a:br>
              <a:rPr lang="en-US" sz="2000" i="1" dirty="0"/>
            </a:br>
            <a:endParaRPr lang="en-TW" dirty="0"/>
          </a:p>
          <a:p>
            <a:pPr marL="0" indent="0">
              <a:buNone/>
            </a:pPr>
            <a:r>
              <a:rPr lang="en-TW" dirty="0"/>
              <a:t>Then, some of the </a:t>
            </a:r>
            <a:r>
              <a:rPr lang="en-US" dirty="0"/>
              <a:t>SMTP instance</a:t>
            </a:r>
            <a:r>
              <a:rPr lang="en-TW" dirty="0"/>
              <a:t> methods we can use include:</a:t>
            </a:r>
          </a:p>
          <a:p>
            <a:r>
              <a:rPr lang="en-US" i="1" dirty="0" err="1"/>
              <a:t>ehlo</a:t>
            </a:r>
            <a:r>
              <a:rPr lang="en-US" i="1" dirty="0"/>
              <a:t>() </a:t>
            </a:r>
            <a:r>
              <a:rPr lang="en-US" dirty="0"/>
              <a:t>- Identify yourself to an ESMTP server.</a:t>
            </a:r>
          </a:p>
          <a:p>
            <a:r>
              <a:rPr lang="en-US" i="1" dirty="0" err="1"/>
              <a:t>starttls</a:t>
            </a:r>
            <a:r>
              <a:rPr lang="en-US" i="1" dirty="0"/>
              <a:t>() </a:t>
            </a:r>
            <a:r>
              <a:rPr lang="en-US" dirty="0"/>
              <a:t>- Put the SMTP connection in TLS (Transport Layer Security) mode. All SMTP commands that follow will be encrypted.</a:t>
            </a:r>
          </a:p>
          <a:p>
            <a:r>
              <a:rPr lang="en-US" i="1" dirty="0"/>
              <a:t>login(username, password) </a:t>
            </a:r>
            <a:r>
              <a:rPr lang="en-US" dirty="0"/>
              <a:t>- Log in on an SMTP server that requires authentication.</a:t>
            </a:r>
            <a:endParaRPr lang="en-TW" dirty="0"/>
          </a:p>
        </p:txBody>
      </p:sp>
      <p:cxnSp>
        <p:nvCxnSpPr>
          <p:cNvPr id="10" name="Straight Arrow Connector 9">
            <a:extLst>
              <a:ext uri="{FF2B5EF4-FFF2-40B4-BE49-F238E27FC236}">
                <a16:creationId xmlns:a16="http://schemas.microsoft.com/office/drawing/2014/main" id="{695EB425-1434-8748-B678-C8E4C0D537F7}"/>
              </a:ext>
            </a:extLst>
          </p:cNvPr>
          <p:cNvCxnSpPr/>
          <p:nvPr/>
        </p:nvCxnSpPr>
        <p:spPr>
          <a:xfrm flipH="1">
            <a:off x="3459891" y="2113005"/>
            <a:ext cx="3212757" cy="506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3AB124-BD8C-3944-9AAC-1790CC4E4814}"/>
              </a:ext>
            </a:extLst>
          </p:cNvPr>
          <p:cNvSpPr txBox="1"/>
          <p:nvPr/>
        </p:nvSpPr>
        <p:spPr>
          <a:xfrm>
            <a:off x="6771502" y="1374341"/>
            <a:ext cx="4460789" cy="1200329"/>
          </a:xfrm>
          <a:prstGeom prst="rect">
            <a:avLst/>
          </a:prstGeom>
          <a:noFill/>
        </p:spPr>
        <p:txBody>
          <a:bodyPr wrap="square" rtlCol="0">
            <a:spAutoFit/>
          </a:bodyPr>
          <a:lstStyle/>
          <a:p>
            <a:r>
              <a:rPr lang="en-TW" dirty="0"/>
              <a:t>This method returns </a:t>
            </a:r>
            <a:r>
              <a:rPr lang="en-US" dirty="0"/>
              <a:t>an SMTP instance encapsulates an SMTP connection. It has methods that support a full repertoire of SMTP and ESMTP operations.</a:t>
            </a:r>
            <a:endParaRPr lang="en-TW" dirty="0"/>
          </a:p>
        </p:txBody>
      </p:sp>
    </p:spTree>
    <p:extLst>
      <p:ext uri="{BB962C8B-B14F-4D97-AF65-F5344CB8AC3E}">
        <p14:creationId xmlns:p14="http://schemas.microsoft.com/office/powerpoint/2010/main" val="362071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7982-85B2-6F4E-A68F-BB924935B503}"/>
              </a:ext>
            </a:extLst>
          </p:cNvPr>
          <p:cNvSpPr>
            <a:spLocks noGrp="1"/>
          </p:cNvSpPr>
          <p:nvPr>
            <p:ph type="title"/>
          </p:nvPr>
        </p:nvSpPr>
        <p:spPr/>
        <p:txBody>
          <a:bodyPr/>
          <a:lstStyle/>
          <a:p>
            <a:r>
              <a:rPr lang="en-US" dirty="0"/>
              <a:t>Sending Emails</a:t>
            </a:r>
            <a:endParaRPr lang="en-TW" dirty="0"/>
          </a:p>
        </p:txBody>
      </p:sp>
      <p:sp>
        <p:nvSpPr>
          <p:cNvPr id="3" name="Content Placeholder 2">
            <a:extLst>
              <a:ext uri="{FF2B5EF4-FFF2-40B4-BE49-F238E27FC236}">
                <a16:creationId xmlns:a16="http://schemas.microsoft.com/office/drawing/2014/main" id="{2CD0123D-DF16-3D4A-AEC3-EB5194A22560}"/>
              </a:ext>
            </a:extLst>
          </p:cNvPr>
          <p:cNvSpPr>
            <a:spLocks noGrp="1"/>
          </p:cNvSpPr>
          <p:nvPr>
            <p:ph idx="1"/>
          </p:nvPr>
        </p:nvSpPr>
        <p:spPr/>
        <p:txBody>
          <a:bodyPr/>
          <a:lstStyle/>
          <a:p>
            <a:pPr marL="0" indent="0">
              <a:buNone/>
            </a:pPr>
            <a:r>
              <a:rPr lang="en-US"/>
              <a:t>When </a:t>
            </a:r>
            <a:r>
              <a:rPr lang="en-US" dirty="0"/>
              <a:t>using 2-Step Verification, some less secure apps or devices may be blocked from accessing your Google Account. Apparently, Python codes do not support 2-Step Verification. </a:t>
            </a:r>
            <a:r>
              <a:rPr lang="en-TW" dirty="0"/>
              <a:t>Google provides something called</a:t>
            </a:r>
            <a:r>
              <a:rPr lang="en-TW" i="1" dirty="0">
                <a:solidFill>
                  <a:srgbClr val="0070C0"/>
                </a:solidFill>
              </a:rPr>
              <a:t> App Passwords</a:t>
            </a:r>
            <a:r>
              <a:rPr lang="en-TW" dirty="0"/>
              <a:t> to create another password to </a:t>
            </a:r>
            <a:r>
              <a:rPr lang="en-US" dirty="0"/>
              <a:t>let the blocked App or device access our Google Account.</a:t>
            </a:r>
            <a:r>
              <a:rPr lang="en-TW" dirty="0"/>
              <a:t> </a:t>
            </a:r>
          </a:p>
          <a:p>
            <a:pPr marL="0" indent="0">
              <a:buNone/>
            </a:pPr>
            <a:r>
              <a:rPr lang="en-TW" dirty="0"/>
              <a:t>That means, we can go to:</a:t>
            </a:r>
          </a:p>
          <a:p>
            <a:pPr marL="0" indent="0" algn="ctr">
              <a:buNone/>
            </a:pPr>
            <a:r>
              <a:rPr lang="en-US" i="1" dirty="0">
                <a:hlinkClick r:id="rId2"/>
              </a:rPr>
              <a:t>https://support.google.com/accounts/answer/185833?hl=en/</a:t>
            </a:r>
            <a:endParaRPr lang="en-US" i="1" dirty="0"/>
          </a:p>
          <a:p>
            <a:pPr marL="0" indent="0">
              <a:buNone/>
            </a:pPr>
            <a:r>
              <a:rPr lang="en-TW" dirty="0"/>
              <a:t>And then follow the instruction to set up an </a:t>
            </a:r>
            <a:r>
              <a:rPr lang="en-TW" i="1" dirty="0"/>
              <a:t>App Password</a:t>
            </a:r>
            <a:r>
              <a:rPr lang="en-TW" dirty="0"/>
              <a:t>.</a:t>
            </a:r>
          </a:p>
        </p:txBody>
      </p:sp>
    </p:spTree>
    <p:extLst>
      <p:ext uri="{BB962C8B-B14F-4D97-AF65-F5344CB8AC3E}">
        <p14:creationId xmlns:p14="http://schemas.microsoft.com/office/powerpoint/2010/main" val="242747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B19A-18F8-434E-A9D0-8569E184ED30}"/>
              </a:ext>
            </a:extLst>
          </p:cNvPr>
          <p:cNvSpPr>
            <a:spLocks noGrp="1"/>
          </p:cNvSpPr>
          <p:nvPr>
            <p:ph type="title"/>
          </p:nvPr>
        </p:nvSpPr>
        <p:spPr/>
        <p:txBody>
          <a:bodyPr/>
          <a:lstStyle/>
          <a:p>
            <a:r>
              <a:rPr lang="en-US" dirty="0"/>
              <a:t>Sending Emails</a:t>
            </a:r>
            <a:endParaRPr lang="en-TW" dirty="0"/>
          </a:p>
        </p:txBody>
      </p:sp>
      <p:sp>
        <p:nvSpPr>
          <p:cNvPr id="3" name="Content Placeholder 2">
            <a:extLst>
              <a:ext uri="{FF2B5EF4-FFF2-40B4-BE49-F238E27FC236}">
                <a16:creationId xmlns:a16="http://schemas.microsoft.com/office/drawing/2014/main" id="{719F0DE4-0DCA-0E46-8DF8-88B75D730952}"/>
              </a:ext>
            </a:extLst>
          </p:cNvPr>
          <p:cNvSpPr>
            <a:spLocks noGrp="1"/>
          </p:cNvSpPr>
          <p:nvPr>
            <p:ph idx="1"/>
          </p:nvPr>
        </p:nvSpPr>
        <p:spPr>
          <a:xfrm>
            <a:off x="838200" y="1825625"/>
            <a:ext cx="5451389" cy="4351338"/>
          </a:xfrm>
        </p:spPr>
        <p:txBody>
          <a:bodyPr/>
          <a:lstStyle/>
          <a:p>
            <a:pPr marL="0" indent="0">
              <a:buNone/>
            </a:pPr>
            <a:r>
              <a:rPr lang="en-TW" dirty="0"/>
              <a:t>Some key notes before we continue:</a:t>
            </a:r>
          </a:p>
          <a:p>
            <a:pPr marL="514350" indent="-514350">
              <a:buFont typeface="+mj-lt"/>
              <a:buAutoNum type="arabicPeriod"/>
            </a:pPr>
            <a:r>
              <a:rPr lang="en-TW" dirty="0"/>
              <a:t>If you have not set up </a:t>
            </a:r>
            <a:r>
              <a:rPr lang="en-US" dirty="0"/>
              <a:t>2-Step Verification for your Google account, this is a good time to do it.</a:t>
            </a:r>
          </a:p>
          <a:p>
            <a:pPr marL="514350" indent="-514350">
              <a:buFont typeface="+mj-lt"/>
              <a:buAutoNum type="arabicPeriod"/>
            </a:pPr>
            <a:r>
              <a:rPr lang="en-TW" dirty="0"/>
              <a:t>Store the App Password somewhere secure.</a:t>
            </a:r>
          </a:p>
          <a:p>
            <a:pPr marL="514350" indent="-514350">
              <a:buFont typeface="+mj-lt"/>
              <a:buAutoNum type="arabicPeriod"/>
            </a:pPr>
            <a:r>
              <a:rPr lang="en-TW" dirty="0"/>
              <a:t>After this lecture, delete it.</a:t>
            </a:r>
          </a:p>
          <a:p>
            <a:pPr marL="0" indent="0">
              <a:buNone/>
            </a:pPr>
            <a:endParaRPr lang="en-TW" dirty="0"/>
          </a:p>
        </p:txBody>
      </p:sp>
      <p:pic>
        <p:nvPicPr>
          <p:cNvPr id="5" name="Graphic 4">
            <a:extLst>
              <a:ext uri="{FF2B5EF4-FFF2-40B4-BE49-F238E27FC236}">
                <a16:creationId xmlns:a16="http://schemas.microsoft.com/office/drawing/2014/main" id="{619CC021-A137-3E49-9FF4-059D19220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6869" y="1047750"/>
            <a:ext cx="4762500" cy="4762500"/>
          </a:xfrm>
          <a:prstGeom prst="rect">
            <a:avLst/>
          </a:prstGeom>
        </p:spPr>
      </p:pic>
    </p:spTree>
    <p:extLst>
      <p:ext uri="{BB962C8B-B14F-4D97-AF65-F5344CB8AC3E}">
        <p14:creationId xmlns:p14="http://schemas.microsoft.com/office/powerpoint/2010/main" val="246353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BC90-1CE6-634A-BD50-0E22F5555A9A}"/>
              </a:ext>
            </a:extLst>
          </p:cNvPr>
          <p:cNvSpPr>
            <a:spLocks noGrp="1"/>
          </p:cNvSpPr>
          <p:nvPr>
            <p:ph type="title"/>
          </p:nvPr>
        </p:nvSpPr>
        <p:spPr/>
        <p:txBody>
          <a:bodyPr/>
          <a:lstStyle/>
          <a:p>
            <a:r>
              <a:rPr lang="en-US" dirty="0"/>
              <a:t>Sending Emails</a:t>
            </a:r>
            <a:endParaRPr lang="en-TW" dirty="0"/>
          </a:p>
        </p:txBody>
      </p:sp>
      <p:sp>
        <p:nvSpPr>
          <p:cNvPr id="3" name="Content Placeholder 2">
            <a:extLst>
              <a:ext uri="{FF2B5EF4-FFF2-40B4-BE49-F238E27FC236}">
                <a16:creationId xmlns:a16="http://schemas.microsoft.com/office/drawing/2014/main" id="{A0FD8040-D658-C545-95FC-47459FB53591}"/>
              </a:ext>
            </a:extLst>
          </p:cNvPr>
          <p:cNvSpPr>
            <a:spLocks noGrp="1"/>
          </p:cNvSpPr>
          <p:nvPr>
            <p:ph idx="1"/>
          </p:nvPr>
        </p:nvSpPr>
        <p:spPr>
          <a:xfrm>
            <a:off x="838200" y="1825624"/>
            <a:ext cx="10515600" cy="4933521"/>
          </a:xfrm>
        </p:spPr>
        <p:txBody>
          <a:bodyPr>
            <a:normAutofit lnSpcReduction="10000"/>
          </a:bodyPr>
          <a:lstStyle/>
          <a:p>
            <a:pPr marL="0" indent="0">
              <a:buNone/>
            </a:pPr>
            <a:r>
              <a:rPr lang="en-TW" dirty="0"/>
              <a:t>Now, we can use </a:t>
            </a:r>
            <a:r>
              <a:rPr lang="en-TW" i="1" dirty="0"/>
              <a:t>s</a:t>
            </a:r>
            <a:r>
              <a:rPr lang="en-US" i="1" dirty="0" err="1"/>
              <a:t>mtp_obj.sendmail</a:t>
            </a:r>
            <a:r>
              <a:rPr lang="en-US" i="1" dirty="0"/>
              <a:t>(</a:t>
            </a:r>
            <a:r>
              <a:rPr lang="en-US" i="1" dirty="0" err="1"/>
              <a:t>from_address</a:t>
            </a:r>
            <a:r>
              <a:rPr lang="en-US" i="1" dirty="0"/>
              <a:t>, </a:t>
            </a:r>
            <a:r>
              <a:rPr lang="en-US" i="1" dirty="0" err="1"/>
              <a:t>to_address</a:t>
            </a:r>
            <a:r>
              <a:rPr lang="en-US" i="1" dirty="0"/>
              <a:t>, msg) </a:t>
            </a:r>
            <a:r>
              <a:rPr lang="en-US" dirty="0"/>
              <a:t>to send emails. The 3 inputs are:</a:t>
            </a:r>
          </a:p>
          <a:p>
            <a:pPr marL="514350" indent="-514350">
              <a:buAutoNum type="arabicPeriod"/>
            </a:pPr>
            <a:r>
              <a:rPr lang="en-US" dirty="0"/>
              <a:t>Sender email address</a:t>
            </a:r>
          </a:p>
          <a:p>
            <a:pPr marL="514350" indent="-514350">
              <a:buAutoNum type="arabicPeriod"/>
            </a:pPr>
            <a:r>
              <a:rPr lang="en-US" dirty="0"/>
              <a:t>Receiver email address</a:t>
            </a:r>
          </a:p>
          <a:p>
            <a:pPr marL="514350" indent="-514350">
              <a:buAutoNum type="arabicPeriod"/>
            </a:pPr>
            <a:r>
              <a:rPr lang="en-US" dirty="0"/>
              <a:t>The message we will send</a:t>
            </a:r>
          </a:p>
          <a:p>
            <a:pPr marL="0" indent="0">
              <a:buNone/>
            </a:pPr>
            <a:r>
              <a:rPr lang="en-US" dirty="0"/>
              <a:t>Something important to know is - most of the Email server identifies the mail sender. Therefore, no matter what we put as the sender’s email address, it will not change who you are!! The sender shows on the receiver side will be the email address </a:t>
            </a:r>
            <a:r>
              <a:rPr lang="en-US"/>
              <a:t>that connects to </a:t>
            </a:r>
            <a:r>
              <a:rPr lang="en-US" dirty="0"/>
              <a:t>the email server.</a:t>
            </a:r>
          </a:p>
          <a:p>
            <a:pPr marL="0" indent="0">
              <a:buNone/>
            </a:pPr>
            <a:r>
              <a:rPr lang="en-TW" b="1" dirty="0">
                <a:solidFill>
                  <a:srgbClr val="FF0000"/>
                </a:solidFill>
              </a:rPr>
              <a:t>Therefore, do not take the risk if </a:t>
            </a:r>
            <a:r>
              <a:rPr lang="en-US" b="1" dirty="0">
                <a:solidFill>
                  <a:srgbClr val="FF0000"/>
                </a:solidFill>
              </a:rPr>
              <a:t>spoofing! Be wise!</a:t>
            </a:r>
            <a:r>
              <a:rPr lang="en-TW" b="1" dirty="0">
                <a:solidFill>
                  <a:srgbClr val="FF0000"/>
                </a:solidFill>
              </a:rPr>
              <a:t>! Don’t go to jail!!!</a:t>
            </a:r>
          </a:p>
          <a:p>
            <a:pPr marL="0" indent="0">
              <a:buNone/>
            </a:pPr>
            <a:endParaRPr lang="en-TW" dirty="0"/>
          </a:p>
          <a:p>
            <a:pPr marL="0" indent="0">
              <a:buNone/>
            </a:pPr>
            <a:endParaRPr lang="en-TW" dirty="0"/>
          </a:p>
        </p:txBody>
      </p:sp>
    </p:spTree>
    <p:extLst>
      <p:ext uri="{BB962C8B-B14F-4D97-AF65-F5344CB8AC3E}">
        <p14:creationId xmlns:p14="http://schemas.microsoft.com/office/powerpoint/2010/main" val="229759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E3F4-3542-5C46-9A28-75877B0BED20}"/>
              </a:ext>
            </a:extLst>
          </p:cNvPr>
          <p:cNvSpPr>
            <a:spLocks noGrp="1"/>
          </p:cNvSpPr>
          <p:nvPr>
            <p:ph type="title"/>
          </p:nvPr>
        </p:nvSpPr>
        <p:spPr/>
        <p:txBody>
          <a:bodyPr/>
          <a:lstStyle/>
          <a:p>
            <a:r>
              <a:rPr lang="en-US" dirty="0"/>
              <a:t>Receiving Emails</a:t>
            </a:r>
            <a:endParaRPr lang="en-TW" dirty="0"/>
          </a:p>
        </p:txBody>
      </p:sp>
      <p:sp>
        <p:nvSpPr>
          <p:cNvPr id="3" name="Content Placeholder 2">
            <a:extLst>
              <a:ext uri="{FF2B5EF4-FFF2-40B4-BE49-F238E27FC236}">
                <a16:creationId xmlns:a16="http://schemas.microsoft.com/office/drawing/2014/main" id="{E4148C39-7550-7F43-8390-CEF1019C0177}"/>
              </a:ext>
            </a:extLst>
          </p:cNvPr>
          <p:cNvSpPr>
            <a:spLocks noGrp="1"/>
          </p:cNvSpPr>
          <p:nvPr>
            <p:ph idx="1"/>
          </p:nvPr>
        </p:nvSpPr>
        <p:spPr/>
        <p:txBody>
          <a:bodyPr/>
          <a:lstStyle/>
          <a:p>
            <a:pPr marL="0" indent="0">
              <a:buNone/>
            </a:pPr>
            <a:r>
              <a:rPr lang="en-US" dirty="0"/>
              <a:t>Python's client-side library called </a:t>
            </a:r>
            <a:r>
              <a:rPr lang="en-US" i="1" dirty="0" err="1"/>
              <a:t>imaplib</a:t>
            </a:r>
            <a:r>
              <a:rPr lang="en-US" dirty="0"/>
              <a:t> is used for accessing emails over </a:t>
            </a:r>
            <a:r>
              <a:rPr lang="en-US" i="1" dirty="0" err="1">
                <a:solidFill>
                  <a:srgbClr val="0070C0"/>
                </a:solidFill>
              </a:rPr>
              <a:t>imap</a:t>
            </a:r>
            <a:r>
              <a:rPr lang="en-US" dirty="0"/>
              <a:t> protocol. IMAP stands for </a:t>
            </a:r>
            <a:r>
              <a:rPr lang="en-US" i="1" dirty="0">
                <a:solidFill>
                  <a:srgbClr val="0070C0"/>
                </a:solidFill>
              </a:rPr>
              <a:t>Internet Mail Access Protocol</a:t>
            </a:r>
            <a:r>
              <a:rPr lang="en-US" dirty="0"/>
              <a:t>. It was first proposed in 1986. The key points of </a:t>
            </a:r>
            <a:r>
              <a:rPr lang="en-US" dirty="0" err="1"/>
              <a:t>imap</a:t>
            </a:r>
            <a:r>
              <a:rPr lang="en-US" dirty="0"/>
              <a:t> are - IMAP allows the client program to manipulate the e-mail message on the server without downloading them on the local computer.</a:t>
            </a:r>
          </a:p>
          <a:p>
            <a:pPr marL="0" indent="0">
              <a:buNone/>
            </a:pPr>
            <a:r>
              <a:rPr lang="en-US" dirty="0"/>
              <a:t>First, we need to do:</a:t>
            </a:r>
          </a:p>
          <a:p>
            <a:pPr marL="0" indent="0" algn="ctr">
              <a:buNone/>
            </a:pPr>
            <a:r>
              <a:rPr lang="en-US" i="1" dirty="0"/>
              <a:t>Import </a:t>
            </a:r>
            <a:r>
              <a:rPr lang="en-US" i="1" dirty="0" err="1"/>
              <a:t>imaplib</a:t>
            </a:r>
            <a:endParaRPr lang="en-US" i="1" dirty="0"/>
          </a:p>
          <a:p>
            <a:pPr marL="0" indent="0">
              <a:buNone/>
            </a:pPr>
            <a:r>
              <a:rPr lang="en-US" dirty="0"/>
              <a:t>Then, we do:</a:t>
            </a:r>
          </a:p>
          <a:p>
            <a:pPr marL="0" indent="0" algn="ctr">
              <a:buNone/>
            </a:pPr>
            <a:r>
              <a:rPr lang="en-US" i="1" dirty="0"/>
              <a:t>M = imaplib.IMAP4_SSL("</a:t>
            </a:r>
            <a:r>
              <a:rPr lang="en-US" i="1" dirty="0" err="1"/>
              <a:t>imap.gmail.com</a:t>
            </a:r>
            <a:r>
              <a:rPr lang="en-US" i="1" dirty="0"/>
              <a:t>")</a:t>
            </a:r>
          </a:p>
        </p:txBody>
      </p:sp>
    </p:spTree>
    <p:extLst>
      <p:ext uri="{BB962C8B-B14F-4D97-AF65-F5344CB8AC3E}">
        <p14:creationId xmlns:p14="http://schemas.microsoft.com/office/powerpoint/2010/main" val="138486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55794</TotalTime>
  <Words>1010</Words>
  <Application>Microsoft Office PowerPoint</Application>
  <PresentationFormat>寬螢幕</PresentationFormat>
  <Paragraphs>59</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Arial</vt:lpstr>
      <vt:lpstr>Calibri</vt:lpstr>
      <vt:lpstr>Calibri Light</vt:lpstr>
      <vt:lpstr>Cambria Math</vt:lpstr>
      <vt:lpstr>Office Theme</vt:lpstr>
      <vt:lpstr>Python Course Chapter 15</vt:lpstr>
      <vt:lpstr>Sending Emails with Python</vt:lpstr>
      <vt:lpstr>Sending Emails with Python</vt:lpstr>
      <vt:lpstr>Sending Emails</vt:lpstr>
      <vt:lpstr>Sending Emails</vt:lpstr>
      <vt:lpstr>Sending Emails</vt:lpstr>
      <vt:lpstr>Sending Emails</vt:lpstr>
      <vt:lpstr>Sending Emails</vt:lpstr>
      <vt:lpstr>Receiving Emails</vt:lpstr>
      <vt:lpstr>Receiving Emails</vt:lpstr>
      <vt:lpstr>Receiving Emails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3364</cp:revision>
  <dcterms:created xsi:type="dcterms:W3CDTF">2021-08-25T07:05:14Z</dcterms:created>
  <dcterms:modified xsi:type="dcterms:W3CDTF">2022-04-22T07:27:09Z</dcterms:modified>
</cp:coreProperties>
</file>