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3" r:id="rId7"/>
    <p:sldId id="261" r:id="rId8"/>
    <p:sldId id="262" r:id="rId9"/>
    <p:sldId id="264" r:id="rId10"/>
    <p:sldId id="265" r:id="rId11"/>
    <p:sldId id="268" r:id="rId12"/>
    <p:sldId id="266" r:id="rId13"/>
    <p:sldId id="267" r:id="rId14"/>
    <p:sldId id="270" r:id="rId15"/>
    <p:sldId id="271" r:id="rId16"/>
    <p:sldId id="272" r:id="rId17"/>
    <p:sldId id="269" r:id="rId18"/>
    <p:sldId id="273" r:id="rId19"/>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6"/>
  </p:normalViewPr>
  <p:slideViewPr>
    <p:cSldViewPr snapToGrid="0" snapToObjects="1">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03/29/2022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03/29/2022</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03/29/2022</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03/29/2022</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03/29/2022</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03/29/2022</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03/29/2022</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03/29/2022</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03/29/2022</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03/29/2022</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03/29/2022</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03/29/2022</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03/29/2022</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Python Course</a:t>
            </a:r>
            <a:br>
              <a:rPr lang="en-TW" sz="4800" dirty="0"/>
            </a:br>
            <a:r>
              <a:rPr lang="en-TW" sz="4800" dirty="0"/>
              <a:t>Chapter 3</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760111"/>
          </a:xfrm>
        </p:spPr>
        <p:txBody>
          <a:bodyPr>
            <a:normAutofit/>
          </a:bodyPr>
          <a:lstStyle/>
          <a:p>
            <a:pPr algn="l"/>
            <a:r>
              <a:rPr lang="en-TW" sz="4800" i="1" dirty="0"/>
              <a:t>Python Control Flow</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a:extLst>
              <a:ext uri="{FF2B5EF4-FFF2-40B4-BE49-F238E27FC236}">
                <a16:creationId xmlns:a16="http://schemas.microsoft.com/office/drawing/2014/main" id="{350F32DB-9C82-AD49-B47D-D22599F860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55999" y="809475"/>
            <a:ext cx="5239049" cy="5239049"/>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B219-6F2F-A249-8366-A2CA80DF3068}"/>
              </a:ext>
            </a:extLst>
          </p:cNvPr>
          <p:cNvSpPr>
            <a:spLocks noGrp="1"/>
          </p:cNvSpPr>
          <p:nvPr>
            <p:ph type="title"/>
          </p:nvPr>
        </p:nvSpPr>
        <p:spPr/>
        <p:txBody>
          <a:bodyPr/>
          <a:lstStyle/>
          <a:p>
            <a:r>
              <a:rPr lang="en-TW" dirty="0"/>
              <a:t>Range Function</a:t>
            </a:r>
          </a:p>
        </p:txBody>
      </p:sp>
      <p:sp>
        <p:nvSpPr>
          <p:cNvPr id="3" name="Content Placeholder 2">
            <a:extLst>
              <a:ext uri="{FF2B5EF4-FFF2-40B4-BE49-F238E27FC236}">
                <a16:creationId xmlns:a16="http://schemas.microsoft.com/office/drawing/2014/main" id="{DD1E17CD-2745-0B42-8473-12BBAEF655CB}"/>
              </a:ext>
            </a:extLst>
          </p:cNvPr>
          <p:cNvSpPr>
            <a:spLocks noGrp="1"/>
          </p:cNvSpPr>
          <p:nvPr>
            <p:ph idx="1"/>
          </p:nvPr>
        </p:nvSpPr>
        <p:spPr/>
        <p:txBody>
          <a:bodyPr/>
          <a:lstStyle/>
          <a:p>
            <a:pPr marL="0" indent="0">
              <a:buNone/>
            </a:pPr>
            <a:r>
              <a:rPr lang="en-US" dirty="0"/>
              <a:t>The range() function returns a sequence of numbers, starting from 0 by default, increments by 1 (by default), and stops before a specified number. The syntax of the range function is:</a:t>
            </a:r>
          </a:p>
          <a:p>
            <a:pPr marL="0" indent="0">
              <a:buNone/>
            </a:pPr>
            <a:r>
              <a:rPr lang="en-US" dirty="0"/>
              <a:t>range</a:t>
            </a:r>
            <a:r>
              <a:rPr lang="en-US" i="1" dirty="0"/>
              <a:t>(start, stop, step</a:t>
            </a:r>
            <a:r>
              <a:rPr lang="en-US" dirty="0"/>
              <a:t>)</a:t>
            </a:r>
          </a:p>
          <a:p>
            <a:pPr marL="0" indent="0">
              <a:buNone/>
            </a:pPr>
            <a:endParaRPr lang="en-US" dirty="0"/>
          </a:p>
          <a:p>
            <a:pPr marL="0" indent="0">
              <a:buNone/>
            </a:pPr>
            <a:endParaRPr lang="en-TW" dirty="0"/>
          </a:p>
        </p:txBody>
      </p:sp>
      <p:graphicFrame>
        <p:nvGraphicFramePr>
          <p:cNvPr id="4" name="Table 4">
            <a:extLst>
              <a:ext uri="{FF2B5EF4-FFF2-40B4-BE49-F238E27FC236}">
                <a16:creationId xmlns:a16="http://schemas.microsoft.com/office/drawing/2014/main" id="{1B48B03B-557C-AE48-9D5A-5AD329010F50}"/>
              </a:ext>
            </a:extLst>
          </p:cNvPr>
          <p:cNvGraphicFramePr>
            <a:graphicFrameLocks noGrp="1"/>
          </p:cNvGraphicFramePr>
          <p:nvPr>
            <p:extLst>
              <p:ext uri="{D42A27DB-BD31-4B8C-83A1-F6EECF244321}">
                <p14:modId xmlns:p14="http://schemas.microsoft.com/office/powerpoint/2010/main" val="3472918616"/>
              </p:ext>
            </p:extLst>
          </p:nvPr>
        </p:nvGraphicFramePr>
        <p:xfrm>
          <a:off x="838199" y="3801067"/>
          <a:ext cx="10515600" cy="2375896"/>
        </p:xfrm>
        <a:graphic>
          <a:graphicData uri="http://schemas.openxmlformats.org/drawingml/2006/table">
            <a:tbl>
              <a:tblPr firstRow="1" bandRow="1">
                <a:tableStyleId>{5C22544A-7EE6-4342-B048-85BDC9FD1C3A}</a:tableStyleId>
              </a:tblPr>
              <a:tblGrid>
                <a:gridCol w="1717111">
                  <a:extLst>
                    <a:ext uri="{9D8B030D-6E8A-4147-A177-3AD203B41FA5}">
                      <a16:colId xmlns:a16="http://schemas.microsoft.com/office/drawing/2014/main" val="771424097"/>
                    </a:ext>
                  </a:extLst>
                </a:gridCol>
                <a:gridCol w="8798489">
                  <a:extLst>
                    <a:ext uri="{9D8B030D-6E8A-4147-A177-3AD203B41FA5}">
                      <a16:colId xmlns:a16="http://schemas.microsoft.com/office/drawing/2014/main" val="2340872290"/>
                    </a:ext>
                  </a:extLst>
                </a:gridCol>
              </a:tblGrid>
              <a:tr h="593974">
                <a:tc>
                  <a:txBody>
                    <a:bodyPr/>
                    <a:lstStyle/>
                    <a:p>
                      <a:pPr algn="ctr"/>
                      <a:r>
                        <a:rPr lang="en-US" sz="2000" dirty="0"/>
                        <a:t>Parameter</a:t>
                      </a:r>
                      <a:endParaRPr lang="en-TW" sz="2000" dirty="0"/>
                    </a:p>
                  </a:txBody>
                  <a:tcPr anchor="ctr"/>
                </a:tc>
                <a:tc>
                  <a:txBody>
                    <a:bodyPr/>
                    <a:lstStyle/>
                    <a:p>
                      <a:pPr algn="ctr"/>
                      <a:r>
                        <a:rPr lang="en-TW" sz="2000" dirty="0"/>
                        <a:t>Description</a:t>
                      </a:r>
                    </a:p>
                  </a:txBody>
                  <a:tcPr anchor="ctr"/>
                </a:tc>
                <a:extLst>
                  <a:ext uri="{0D108BD9-81ED-4DB2-BD59-A6C34878D82A}">
                    <a16:rowId xmlns:a16="http://schemas.microsoft.com/office/drawing/2014/main" val="3685703641"/>
                  </a:ext>
                </a:extLst>
              </a:tr>
              <a:tr h="593974">
                <a:tc>
                  <a:txBody>
                    <a:bodyPr/>
                    <a:lstStyle/>
                    <a:p>
                      <a:pPr algn="ctr"/>
                      <a:r>
                        <a:rPr lang="en-TW" sz="2000" dirty="0"/>
                        <a:t>start</a:t>
                      </a:r>
                    </a:p>
                  </a:txBody>
                  <a:tcPr anchor="ctr"/>
                </a:tc>
                <a:tc>
                  <a:txBody>
                    <a:bodyPr/>
                    <a:lstStyle/>
                    <a:p>
                      <a:pPr algn="l"/>
                      <a:r>
                        <a:rPr lang="en-US" sz="2000" dirty="0"/>
                        <a:t>Optional. An integer number specifying at which position to start. Default is 0</a:t>
                      </a:r>
                      <a:endParaRPr lang="en-TW" sz="2000" dirty="0"/>
                    </a:p>
                  </a:txBody>
                  <a:tcPr anchor="ctr"/>
                </a:tc>
                <a:extLst>
                  <a:ext uri="{0D108BD9-81ED-4DB2-BD59-A6C34878D82A}">
                    <a16:rowId xmlns:a16="http://schemas.microsoft.com/office/drawing/2014/main" val="3754078690"/>
                  </a:ext>
                </a:extLst>
              </a:tr>
              <a:tr h="593974">
                <a:tc>
                  <a:txBody>
                    <a:bodyPr/>
                    <a:lstStyle/>
                    <a:p>
                      <a:pPr algn="ctr"/>
                      <a:r>
                        <a:rPr lang="en-TW" sz="2000" dirty="0"/>
                        <a:t>stop</a:t>
                      </a:r>
                    </a:p>
                  </a:txBody>
                  <a:tcPr anchor="ctr"/>
                </a:tc>
                <a:tc>
                  <a:txBody>
                    <a:bodyPr/>
                    <a:lstStyle/>
                    <a:p>
                      <a:pPr algn="l"/>
                      <a:r>
                        <a:rPr lang="en-US" sz="2000" dirty="0"/>
                        <a:t>Required. An integer number specifying at which position to stop (not included).</a:t>
                      </a:r>
                      <a:endParaRPr lang="en-TW" sz="2000" dirty="0"/>
                    </a:p>
                  </a:txBody>
                  <a:tcPr anchor="ctr"/>
                </a:tc>
                <a:extLst>
                  <a:ext uri="{0D108BD9-81ED-4DB2-BD59-A6C34878D82A}">
                    <a16:rowId xmlns:a16="http://schemas.microsoft.com/office/drawing/2014/main" val="3912925415"/>
                  </a:ext>
                </a:extLst>
              </a:tr>
              <a:tr h="593974">
                <a:tc>
                  <a:txBody>
                    <a:bodyPr/>
                    <a:lstStyle/>
                    <a:p>
                      <a:pPr algn="ctr"/>
                      <a:r>
                        <a:rPr lang="en-TW" sz="2000" dirty="0"/>
                        <a:t>step</a:t>
                      </a:r>
                    </a:p>
                  </a:txBody>
                  <a:tcPr anchor="ctr"/>
                </a:tc>
                <a:tc>
                  <a:txBody>
                    <a:bodyPr/>
                    <a:lstStyle/>
                    <a:p>
                      <a:pPr algn="l"/>
                      <a:r>
                        <a:rPr lang="en-US" sz="2000" dirty="0"/>
                        <a:t>Optional. An integer number specifying the incrementation. Default is 1</a:t>
                      </a:r>
                      <a:endParaRPr lang="en-TW" sz="2000" dirty="0"/>
                    </a:p>
                  </a:txBody>
                  <a:tcPr anchor="ctr"/>
                </a:tc>
                <a:extLst>
                  <a:ext uri="{0D108BD9-81ED-4DB2-BD59-A6C34878D82A}">
                    <a16:rowId xmlns:a16="http://schemas.microsoft.com/office/drawing/2014/main" val="4014351290"/>
                  </a:ext>
                </a:extLst>
              </a:tr>
            </a:tbl>
          </a:graphicData>
        </a:graphic>
      </p:graphicFrame>
    </p:spTree>
    <p:extLst>
      <p:ext uri="{BB962C8B-B14F-4D97-AF65-F5344CB8AC3E}">
        <p14:creationId xmlns:p14="http://schemas.microsoft.com/office/powerpoint/2010/main" val="133338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D704-3775-3A4A-9AB2-5CCE7738D9FD}"/>
              </a:ext>
            </a:extLst>
          </p:cNvPr>
          <p:cNvSpPr>
            <a:spLocks noGrp="1"/>
          </p:cNvSpPr>
          <p:nvPr>
            <p:ph type="title"/>
          </p:nvPr>
        </p:nvSpPr>
        <p:spPr/>
        <p:txBody>
          <a:bodyPr/>
          <a:lstStyle/>
          <a:p>
            <a:r>
              <a:rPr lang="en-TW" dirty="0"/>
              <a:t>(Bonus Section) Why Using Range()?</a:t>
            </a:r>
          </a:p>
        </p:txBody>
      </p:sp>
      <p:sp>
        <p:nvSpPr>
          <p:cNvPr id="3" name="Content Placeholder 2">
            <a:extLst>
              <a:ext uri="{FF2B5EF4-FFF2-40B4-BE49-F238E27FC236}">
                <a16:creationId xmlns:a16="http://schemas.microsoft.com/office/drawing/2014/main" id="{45D9CA5F-5185-7F49-AAA1-49819EE7065E}"/>
              </a:ext>
            </a:extLst>
          </p:cNvPr>
          <p:cNvSpPr>
            <a:spLocks noGrp="1"/>
          </p:cNvSpPr>
          <p:nvPr>
            <p:ph idx="1"/>
          </p:nvPr>
        </p:nvSpPr>
        <p:spPr>
          <a:xfrm>
            <a:off x="838200" y="1825625"/>
            <a:ext cx="10515600" cy="4888326"/>
          </a:xfrm>
        </p:spPr>
        <p:txBody>
          <a:bodyPr>
            <a:normAutofit/>
          </a:bodyPr>
          <a:lstStyle/>
          <a:p>
            <a:pPr marL="0" indent="0">
              <a:buNone/>
            </a:pPr>
            <a:r>
              <a:rPr lang="en-US" dirty="0"/>
              <a:t>In Python 2, the </a:t>
            </a:r>
            <a:r>
              <a:rPr lang="en-US" i="1" dirty="0"/>
              <a:t>range(n) </a:t>
            </a:r>
            <a:r>
              <a:rPr lang="en-US" dirty="0"/>
              <a:t>function returns a list </a:t>
            </a:r>
            <a:r>
              <a:rPr lang="en-US" i="1" dirty="0"/>
              <a:t>[0, 1, 2, …, n - 1]</a:t>
            </a:r>
            <a:r>
              <a:rPr lang="en-US" dirty="0"/>
              <a:t>. In Python 3, </a:t>
            </a:r>
            <a:r>
              <a:rPr lang="en-US" i="1" dirty="0"/>
              <a:t>range() </a:t>
            </a:r>
            <a:r>
              <a:rPr lang="en-US" dirty="0"/>
              <a:t>returns a special range object, and the elements in this range object are created when we loop through elements (instead of pre-created like a list); therefore, the range object only keeps track of the boundary of integers and the current position we are at.</a:t>
            </a:r>
          </a:p>
          <a:p>
            <a:pPr marL="0" indent="0">
              <a:buNone/>
            </a:pPr>
            <a:r>
              <a:rPr lang="en-US" dirty="0"/>
              <a:t>This change improves efficiency and memory usage. For example, range(1000000) in Python 2 will construct a list of 1 million elements; we have to spend time building the list; in addition, this list occupies a considerable part of computer memory. In Python 3, no matter what n we put in range(n), it only takes a constantly tiny time to build the range object, and the range object only takes a tiny part of our memory.</a:t>
            </a:r>
            <a:endParaRPr lang="en-TW" dirty="0"/>
          </a:p>
        </p:txBody>
      </p:sp>
    </p:spTree>
    <p:extLst>
      <p:ext uri="{BB962C8B-B14F-4D97-AF65-F5344CB8AC3E}">
        <p14:creationId xmlns:p14="http://schemas.microsoft.com/office/powerpoint/2010/main" val="266807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65E3-B6CA-FF42-9B85-40E2DC334983}"/>
              </a:ext>
            </a:extLst>
          </p:cNvPr>
          <p:cNvSpPr>
            <a:spLocks noGrp="1"/>
          </p:cNvSpPr>
          <p:nvPr>
            <p:ph type="title"/>
          </p:nvPr>
        </p:nvSpPr>
        <p:spPr/>
        <p:txBody>
          <a:bodyPr/>
          <a:lstStyle/>
          <a:p>
            <a:r>
              <a:rPr lang="en-US" dirty="0"/>
              <a:t>Enumerate and </a:t>
            </a:r>
            <a:r>
              <a:rPr lang="en-TW" dirty="0"/>
              <a:t>Zip Function</a:t>
            </a:r>
          </a:p>
        </p:txBody>
      </p:sp>
      <p:sp>
        <p:nvSpPr>
          <p:cNvPr id="3" name="Content Placeholder 2">
            <a:extLst>
              <a:ext uri="{FF2B5EF4-FFF2-40B4-BE49-F238E27FC236}">
                <a16:creationId xmlns:a16="http://schemas.microsoft.com/office/drawing/2014/main" id="{8511874D-1D14-3848-A4FB-6125731535D0}"/>
              </a:ext>
            </a:extLst>
          </p:cNvPr>
          <p:cNvSpPr>
            <a:spLocks noGrp="1"/>
          </p:cNvSpPr>
          <p:nvPr>
            <p:ph idx="1"/>
          </p:nvPr>
        </p:nvSpPr>
        <p:spPr/>
        <p:txBody>
          <a:bodyPr/>
          <a:lstStyle/>
          <a:p>
            <a:pPr marL="0" indent="0">
              <a:buNone/>
            </a:pPr>
            <a:r>
              <a:rPr lang="en-US" dirty="0"/>
              <a:t>The Python enumerate() function adds a counter to an </a:t>
            </a:r>
            <a:r>
              <a:rPr lang="en-US" dirty="0" err="1"/>
              <a:t>iterable</a:t>
            </a:r>
            <a:r>
              <a:rPr lang="en-US" dirty="0"/>
              <a:t> object and makes them into a tuple of 2 elements. The counter lets you keep track of how many iterations have occurred.</a:t>
            </a:r>
          </a:p>
          <a:p>
            <a:pPr marL="0" indent="0">
              <a:buNone/>
            </a:pPr>
            <a:r>
              <a:rPr lang="en-US" dirty="0"/>
              <a:t>The Python zip() function accepts </a:t>
            </a:r>
            <a:r>
              <a:rPr lang="en-US" dirty="0" err="1"/>
              <a:t>iterable</a:t>
            </a:r>
            <a:r>
              <a:rPr lang="en-US" dirty="0"/>
              <a:t> items and merges them into tuples. You can pass lists, tuples, sets, or dictionaries through the zip() function. Zip function is the opposite of tuple unpacking. It's doing tuple packing.</a:t>
            </a:r>
            <a:endParaRPr lang="en-TW" dirty="0"/>
          </a:p>
        </p:txBody>
      </p:sp>
    </p:spTree>
    <p:extLst>
      <p:ext uri="{BB962C8B-B14F-4D97-AF65-F5344CB8AC3E}">
        <p14:creationId xmlns:p14="http://schemas.microsoft.com/office/powerpoint/2010/main" val="321286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874B-0442-8D43-B8BF-BAFD2F6CD9CE}"/>
              </a:ext>
            </a:extLst>
          </p:cNvPr>
          <p:cNvSpPr>
            <a:spLocks noGrp="1"/>
          </p:cNvSpPr>
          <p:nvPr>
            <p:ph type="title"/>
          </p:nvPr>
        </p:nvSpPr>
        <p:spPr/>
        <p:txBody>
          <a:bodyPr/>
          <a:lstStyle/>
          <a:p>
            <a:r>
              <a:rPr lang="en-TW" dirty="0"/>
              <a:t>Comprehension</a:t>
            </a:r>
          </a:p>
        </p:txBody>
      </p:sp>
      <p:sp>
        <p:nvSpPr>
          <p:cNvPr id="3" name="Content Placeholder 2">
            <a:extLst>
              <a:ext uri="{FF2B5EF4-FFF2-40B4-BE49-F238E27FC236}">
                <a16:creationId xmlns:a16="http://schemas.microsoft.com/office/drawing/2014/main" id="{89B85998-5E3B-7142-A4C6-321311175039}"/>
              </a:ext>
            </a:extLst>
          </p:cNvPr>
          <p:cNvSpPr>
            <a:spLocks noGrp="1"/>
          </p:cNvSpPr>
          <p:nvPr>
            <p:ph idx="1"/>
          </p:nvPr>
        </p:nvSpPr>
        <p:spPr>
          <a:xfrm>
            <a:off x="838200" y="1825624"/>
            <a:ext cx="10515600" cy="4800643"/>
          </a:xfrm>
        </p:spPr>
        <p:txBody>
          <a:bodyPr>
            <a:normAutofit/>
          </a:bodyPr>
          <a:lstStyle/>
          <a:p>
            <a:pPr marL="0" indent="0" fontAlgn="base">
              <a:buNone/>
            </a:pPr>
            <a:r>
              <a:rPr lang="en-US" dirty="0"/>
              <a:t>Comprehensions in Python provide us with a short and concise way to construct new sequences (such as lists, set, dictionary etc.) using sequences which have been already defined. Python supports the following 4 types of comprehensions:</a:t>
            </a:r>
          </a:p>
          <a:p>
            <a:pPr fontAlgn="base"/>
            <a:r>
              <a:rPr lang="en-US" dirty="0"/>
              <a:t>List Comprehensions</a:t>
            </a:r>
          </a:p>
          <a:p>
            <a:pPr fontAlgn="base"/>
            <a:r>
              <a:rPr lang="en-US" dirty="0"/>
              <a:t>Dictionary Comprehensions</a:t>
            </a:r>
          </a:p>
          <a:p>
            <a:pPr fontAlgn="base"/>
            <a:r>
              <a:rPr lang="en-US" dirty="0"/>
              <a:t>Set Comprehensions</a:t>
            </a:r>
          </a:p>
          <a:p>
            <a:pPr fontAlgn="base"/>
            <a:r>
              <a:rPr lang="en-US" dirty="0"/>
              <a:t>Generator Comprehensions</a:t>
            </a:r>
            <a:br>
              <a:rPr lang="en-US" dirty="0"/>
            </a:br>
            <a:endParaRPr lang="en-US" dirty="0"/>
          </a:p>
          <a:p>
            <a:pPr marL="0" indent="0">
              <a:buNone/>
            </a:pPr>
            <a:r>
              <a:rPr lang="en-TW" sz="2000" dirty="0"/>
              <a:t>*. Comprehesion is very common, and it makes your code Pythonic!</a:t>
            </a:r>
          </a:p>
        </p:txBody>
      </p:sp>
    </p:spTree>
    <p:extLst>
      <p:ext uri="{BB962C8B-B14F-4D97-AF65-F5344CB8AC3E}">
        <p14:creationId xmlns:p14="http://schemas.microsoft.com/office/powerpoint/2010/main" val="255072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1F78-F64C-9444-A66B-01201188126E}"/>
              </a:ext>
            </a:extLst>
          </p:cNvPr>
          <p:cNvSpPr>
            <a:spLocks noGrp="1"/>
          </p:cNvSpPr>
          <p:nvPr>
            <p:ph type="title"/>
          </p:nvPr>
        </p:nvSpPr>
        <p:spPr/>
        <p:txBody>
          <a:bodyPr/>
          <a:lstStyle/>
          <a:p>
            <a:r>
              <a:rPr lang="en-TW" dirty="0"/>
              <a:t>List Comprehensions</a:t>
            </a:r>
          </a:p>
        </p:txBody>
      </p:sp>
      <p:sp>
        <p:nvSpPr>
          <p:cNvPr id="3" name="Content Placeholder 2">
            <a:extLst>
              <a:ext uri="{FF2B5EF4-FFF2-40B4-BE49-F238E27FC236}">
                <a16:creationId xmlns:a16="http://schemas.microsoft.com/office/drawing/2014/main" id="{486D0EC9-557B-874A-8BAA-74D15F1363F5}"/>
              </a:ext>
            </a:extLst>
          </p:cNvPr>
          <p:cNvSpPr>
            <a:spLocks noGrp="1"/>
          </p:cNvSpPr>
          <p:nvPr>
            <p:ph idx="1"/>
          </p:nvPr>
        </p:nvSpPr>
        <p:spPr/>
        <p:txBody>
          <a:bodyPr/>
          <a:lstStyle/>
          <a:p>
            <a:pPr marL="0" indent="0">
              <a:buNone/>
            </a:pPr>
            <a:r>
              <a:rPr lang="en-TW" dirty="0"/>
              <a:t>The general syntax of list comprehension is</a:t>
            </a:r>
          </a:p>
          <a:p>
            <a:pPr marL="0" indent="0" algn="ctr">
              <a:buNone/>
            </a:pPr>
            <a:r>
              <a:rPr lang="en-US" i="1" dirty="0" err="1"/>
              <a:t>new_list</a:t>
            </a:r>
            <a:r>
              <a:rPr lang="en-US" i="1" dirty="0"/>
              <a:t> = [operation for variable in </a:t>
            </a:r>
            <a:r>
              <a:rPr lang="en-US" i="1" dirty="0" err="1"/>
              <a:t>original_list</a:t>
            </a:r>
            <a:r>
              <a:rPr lang="en-US" i="1" dirty="0"/>
              <a:t> if condition]</a:t>
            </a:r>
          </a:p>
          <a:p>
            <a:pPr marL="0" indent="0">
              <a:buNone/>
            </a:pPr>
            <a:endParaRPr lang="en-TW" dirty="0"/>
          </a:p>
          <a:p>
            <a:pPr marL="0" indent="0">
              <a:buNone/>
            </a:pPr>
            <a:r>
              <a:rPr lang="en-TW" dirty="0"/>
              <a:t>For example, we do:</a:t>
            </a:r>
          </a:p>
          <a:p>
            <a:pPr marL="0" indent="0">
              <a:buNone/>
            </a:pPr>
            <a:r>
              <a:rPr lang="en-US" i="1" dirty="0"/>
              <a:t>x = [1, 2, 3, 4]</a:t>
            </a:r>
          </a:p>
          <a:p>
            <a:pPr marL="0" indent="0">
              <a:buNone/>
            </a:pPr>
            <a:r>
              <a:rPr lang="en-US" i="1" dirty="0" err="1"/>
              <a:t>squared_x</a:t>
            </a:r>
            <a:r>
              <a:rPr lang="en-US" i="1" dirty="0"/>
              <a:t> = [item ** 2 for item in x]</a:t>
            </a:r>
            <a:endParaRPr lang="en-TW" i="1" dirty="0"/>
          </a:p>
          <a:p>
            <a:pPr marL="0" indent="0">
              <a:buNone/>
            </a:pPr>
            <a:r>
              <a:rPr lang="en-TW" i="1" dirty="0"/>
              <a:t>print(</a:t>
            </a:r>
            <a:r>
              <a:rPr lang="en-US" i="1" dirty="0" err="1"/>
              <a:t>squared_x</a:t>
            </a:r>
            <a:r>
              <a:rPr lang="en-TW" i="1" dirty="0"/>
              <a:t>)</a:t>
            </a:r>
          </a:p>
        </p:txBody>
      </p:sp>
    </p:spTree>
    <p:extLst>
      <p:ext uri="{BB962C8B-B14F-4D97-AF65-F5344CB8AC3E}">
        <p14:creationId xmlns:p14="http://schemas.microsoft.com/office/powerpoint/2010/main" val="318445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9503-D313-1A41-91A0-64C9A8AC77B0}"/>
              </a:ext>
            </a:extLst>
          </p:cNvPr>
          <p:cNvSpPr>
            <a:spLocks noGrp="1"/>
          </p:cNvSpPr>
          <p:nvPr>
            <p:ph type="title"/>
          </p:nvPr>
        </p:nvSpPr>
        <p:spPr/>
        <p:txBody>
          <a:bodyPr/>
          <a:lstStyle/>
          <a:p>
            <a:r>
              <a:rPr lang="en-TW" dirty="0"/>
              <a:t>Dictionary Comprehensions</a:t>
            </a:r>
          </a:p>
        </p:txBody>
      </p:sp>
      <p:sp>
        <p:nvSpPr>
          <p:cNvPr id="3" name="Content Placeholder 2">
            <a:extLst>
              <a:ext uri="{FF2B5EF4-FFF2-40B4-BE49-F238E27FC236}">
                <a16:creationId xmlns:a16="http://schemas.microsoft.com/office/drawing/2014/main" id="{219C3B6A-4EC9-CD46-926C-E83A8D7BAFD3}"/>
              </a:ext>
            </a:extLst>
          </p:cNvPr>
          <p:cNvSpPr>
            <a:spLocks noGrp="1"/>
          </p:cNvSpPr>
          <p:nvPr>
            <p:ph idx="1"/>
          </p:nvPr>
        </p:nvSpPr>
        <p:spPr>
          <a:xfrm>
            <a:off x="838199" y="1825625"/>
            <a:ext cx="10515599" cy="4351338"/>
          </a:xfrm>
        </p:spPr>
        <p:txBody>
          <a:bodyPr/>
          <a:lstStyle/>
          <a:p>
            <a:pPr marL="0" indent="0">
              <a:buNone/>
            </a:pPr>
            <a:r>
              <a:rPr lang="en-TW" dirty="0"/>
              <a:t>The general syntax of dictionary comprehension is</a:t>
            </a:r>
          </a:p>
          <a:p>
            <a:pPr marL="0" indent="0" algn="ctr">
              <a:buNone/>
            </a:pPr>
            <a:r>
              <a:rPr lang="en-US" i="1" dirty="0" err="1"/>
              <a:t>new_dict</a:t>
            </a:r>
            <a:r>
              <a:rPr lang="en-US" i="1" dirty="0"/>
              <a:t> = {key : value(operation) for variable in </a:t>
            </a:r>
            <a:r>
              <a:rPr lang="en-US" i="1" dirty="0" err="1"/>
              <a:t>original_dict</a:t>
            </a:r>
            <a:r>
              <a:rPr lang="en-US" i="1" dirty="0"/>
              <a:t> if condition}</a:t>
            </a:r>
          </a:p>
          <a:p>
            <a:pPr marL="0" indent="0">
              <a:buNone/>
            </a:pPr>
            <a:endParaRPr lang="en-US" i="1" dirty="0"/>
          </a:p>
          <a:p>
            <a:pPr marL="0" indent="0">
              <a:buNone/>
            </a:pPr>
            <a:r>
              <a:rPr lang="en-TW" dirty="0"/>
              <a:t>For example, we do:</a:t>
            </a:r>
            <a:endParaRPr lang="en-US" i="1" dirty="0"/>
          </a:p>
          <a:p>
            <a:pPr marL="0" indent="0">
              <a:buNone/>
            </a:pPr>
            <a:r>
              <a:rPr lang="en-US" i="1" dirty="0"/>
              <a:t>x = [1, 2, 3, 4] </a:t>
            </a:r>
          </a:p>
          <a:p>
            <a:pPr marL="0" indent="0">
              <a:buNone/>
            </a:pPr>
            <a:r>
              <a:rPr lang="en-US" i="1" dirty="0" err="1"/>
              <a:t>x_squared_dict</a:t>
            </a:r>
            <a:r>
              <a:rPr lang="en-US" i="1" dirty="0"/>
              <a:t> = {item: item ** 2 for item in x if item &gt; 2}</a:t>
            </a:r>
          </a:p>
          <a:p>
            <a:pPr marL="0" indent="0">
              <a:buNone/>
            </a:pPr>
            <a:r>
              <a:rPr lang="en-US" i="1" dirty="0"/>
              <a:t>print(</a:t>
            </a:r>
            <a:r>
              <a:rPr lang="en-US" i="1" dirty="0" err="1"/>
              <a:t>x_squared</a:t>
            </a:r>
            <a:r>
              <a:rPr lang="en-US" i="1" dirty="0"/>
              <a:t>_ </a:t>
            </a:r>
            <a:r>
              <a:rPr lang="en-US" i="1" dirty="0" err="1"/>
              <a:t>dict</a:t>
            </a:r>
            <a:r>
              <a:rPr lang="en-US" i="1" dirty="0"/>
              <a:t>)</a:t>
            </a:r>
            <a:endParaRPr lang="en-TW" i="1" dirty="0"/>
          </a:p>
        </p:txBody>
      </p:sp>
    </p:spTree>
    <p:extLst>
      <p:ext uri="{BB962C8B-B14F-4D97-AF65-F5344CB8AC3E}">
        <p14:creationId xmlns:p14="http://schemas.microsoft.com/office/powerpoint/2010/main" val="219507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49E0-AB06-E44D-AC96-B9ECFD77A1F9}"/>
              </a:ext>
            </a:extLst>
          </p:cNvPr>
          <p:cNvSpPr>
            <a:spLocks noGrp="1"/>
          </p:cNvSpPr>
          <p:nvPr>
            <p:ph type="title"/>
          </p:nvPr>
        </p:nvSpPr>
        <p:spPr/>
        <p:txBody>
          <a:bodyPr/>
          <a:lstStyle/>
          <a:p>
            <a:r>
              <a:rPr lang="en-TW" dirty="0"/>
              <a:t>Set Comprehensions</a:t>
            </a:r>
          </a:p>
        </p:txBody>
      </p:sp>
      <p:sp>
        <p:nvSpPr>
          <p:cNvPr id="3" name="Content Placeholder 2">
            <a:extLst>
              <a:ext uri="{FF2B5EF4-FFF2-40B4-BE49-F238E27FC236}">
                <a16:creationId xmlns:a16="http://schemas.microsoft.com/office/drawing/2014/main" id="{2E05C511-2E58-2C4F-9CD9-B3E525187EB6}"/>
              </a:ext>
            </a:extLst>
          </p:cNvPr>
          <p:cNvSpPr>
            <a:spLocks noGrp="1"/>
          </p:cNvSpPr>
          <p:nvPr>
            <p:ph idx="1"/>
          </p:nvPr>
        </p:nvSpPr>
        <p:spPr/>
        <p:txBody>
          <a:bodyPr/>
          <a:lstStyle/>
          <a:p>
            <a:pPr marL="0" indent="0">
              <a:buNone/>
            </a:pPr>
            <a:r>
              <a:rPr lang="en-TW" dirty="0"/>
              <a:t>The general syntax of set comprehension is</a:t>
            </a:r>
          </a:p>
          <a:p>
            <a:pPr marL="0" indent="0" algn="ctr">
              <a:buNone/>
            </a:pPr>
            <a:r>
              <a:rPr lang="en-US" i="1" dirty="0" err="1"/>
              <a:t>new_set</a:t>
            </a:r>
            <a:r>
              <a:rPr lang="en-US" i="1" dirty="0"/>
              <a:t> = {operation for variable in </a:t>
            </a:r>
            <a:r>
              <a:rPr lang="en-US" i="1" dirty="0" err="1"/>
              <a:t>original_set</a:t>
            </a:r>
            <a:r>
              <a:rPr lang="en-US" i="1" dirty="0"/>
              <a:t> if condition}</a:t>
            </a:r>
          </a:p>
          <a:p>
            <a:pPr marL="0" indent="0">
              <a:buNone/>
            </a:pPr>
            <a:endParaRPr lang="en-US" i="1" dirty="0"/>
          </a:p>
          <a:p>
            <a:pPr marL="0" indent="0">
              <a:buNone/>
            </a:pPr>
            <a:r>
              <a:rPr lang="en-TW" dirty="0"/>
              <a:t>For example, we do:</a:t>
            </a:r>
            <a:endParaRPr lang="en-US" i="1" dirty="0"/>
          </a:p>
          <a:p>
            <a:pPr marL="0" indent="0">
              <a:buNone/>
            </a:pPr>
            <a:r>
              <a:rPr lang="en-US" i="1" dirty="0"/>
              <a:t>x = [1, 2, 3, 4] </a:t>
            </a:r>
          </a:p>
          <a:p>
            <a:pPr marL="0" indent="0">
              <a:buNone/>
            </a:pPr>
            <a:r>
              <a:rPr lang="en-US" i="1" dirty="0" err="1"/>
              <a:t>x_squared_set</a:t>
            </a:r>
            <a:r>
              <a:rPr lang="en-US" i="1" dirty="0"/>
              <a:t> = {item ** 2 for item in x if item &gt; 2}</a:t>
            </a:r>
          </a:p>
          <a:p>
            <a:pPr marL="0" indent="0">
              <a:buNone/>
            </a:pPr>
            <a:r>
              <a:rPr lang="en-US" i="1" dirty="0"/>
              <a:t>print(</a:t>
            </a:r>
            <a:r>
              <a:rPr lang="en-US" i="1" dirty="0" err="1"/>
              <a:t>x_squared</a:t>
            </a:r>
            <a:r>
              <a:rPr lang="en-US" i="1" dirty="0"/>
              <a:t>_ set)</a:t>
            </a:r>
            <a:endParaRPr lang="en-TW" i="1" dirty="0"/>
          </a:p>
          <a:p>
            <a:pPr marL="0" indent="0">
              <a:buNone/>
            </a:pPr>
            <a:endParaRPr lang="en-TW" dirty="0"/>
          </a:p>
        </p:txBody>
      </p:sp>
    </p:spTree>
    <p:extLst>
      <p:ext uri="{BB962C8B-B14F-4D97-AF65-F5344CB8AC3E}">
        <p14:creationId xmlns:p14="http://schemas.microsoft.com/office/powerpoint/2010/main" val="764874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5145C-BB1B-BE4A-B230-73D8B76631FA}"/>
              </a:ext>
            </a:extLst>
          </p:cNvPr>
          <p:cNvSpPr>
            <a:spLocks noGrp="1"/>
          </p:cNvSpPr>
          <p:nvPr>
            <p:ph type="title"/>
          </p:nvPr>
        </p:nvSpPr>
        <p:spPr/>
        <p:txBody>
          <a:bodyPr/>
          <a:lstStyle/>
          <a:p>
            <a:r>
              <a:rPr lang="en-TW" dirty="0"/>
              <a:t>Generator </a:t>
            </a:r>
            <a:r>
              <a:rPr lang="en-US" dirty="0"/>
              <a:t>Comprehensions</a:t>
            </a:r>
            <a:endParaRPr lang="en-TW" dirty="0"/>
          </a:p>
        </p:txBody>
      </p:sp>
      <p:sp>
        <p:nvSpPr>
          <p:cNvPr id="3" name="Content Placeholder 2">
            <a:extLst>
              <a:ext uri="{FF2B5EF4-FFF2-40B4-BE49-F238E27FC236}">
                <a16:creationId xmlns:a16="http://schemas.microsoft.com/office/drawing/2014/main" id="{BE1A18A1-64C7-0642-A466-7159D3A05913}"/>
              </a:ext>
            </a:extLst>
          </p:cNvPr>
          <p:cNvSpPr>
            <a:spLocks noGrp="1"/>
          </p:cNvSpPr>
          <p:nvPr>
            <p:ph idx="1"/>
          </p:nvPr>
        </p:nvSpPr>
        <p:spPr/>
        <p:txBody>
          <a:bodyPr>
            <a:normAutofit/>
          </a:bodyPr>
          <a:lstStyle/>
          <a:p>
            <a:pPr marL="0" indent="0">
              <a:buNone/>
            </a:pPr>
            <a:r>
              <a:rPr lang="en-TW" dirty="0"/>
              <a:t>Python generator syntax is similar to List Comprehension; instead of using [ ], generator uses ( ). The generator syntax returns a generator object, whereas the list comprehension syntax returns a new list.</a:t>
            </a:r>
          </a:p>
          <a:p>
            <a:pPr marL="0" indent="0">
              <a:buNone/>
            </a:pPr>
            <a:r>
              <a:rPr lang="en-US" dirty="0"/>
              <a:t>The major difference between list comprehension and generator is that generators don’t allocate memory for the whole list; therefore, it’s more memory efficient compared to list comprehension. (Same concept as range() method)</a:t>
            </a:r>
          </a:p>
          <a:p>
            <a:pPr marL="0" indent="0">
              <a:buNone/>
            </a:pPr>
            <a:endParaRPr lang="en-US" dirty="0"/>
          </a:p>
          <a:p>
            <a:pPr marL="0" indent="0">
              <a:buNone/>
            </a:pPr>
            <a:r>
              <a:rPr lang="en-US" sz="2000" dirty="0"/>
              <a:t>*. There is no tuple comprehension in Python. Comprehension works by looping or iterating over items and assigning them into a container, a Tuple is unable to receive assignments.</a:t>
            </a:r>
            <a:endParaRPr lang="en-TW" sz="2000" dirty="0"/>
          </a:p>
        </p:txBody>
      </p:sp>
    </p:spTree>
    <p:extLst>
      <p:ext uri="{BB962C8B-B14F-4D97-AF65-F5344CB8AC3E}">
        <p14:creationId xmlns:p14="http://schemas.microsoft.com/office/powerpoint/2010/main" val="1158737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EC7F-11CE-8845-9B91-61CC400E9F9B}"/>
              </a:ext>
            </a:extLst>
          </p:cNvPr>
          <p:cNvSpPr>
            <a:spLocks noGrp="1"/>
          </p:cNvSpPr>
          <p:nvPr>
            <p:ph type="title"/>
          </p:nvPr>
        </p:nvSpPr>
        <p:spPr/>
        <p:txBody>
          <a:bodyPr/>
          <a:lstStyle/>
          <a:p>
            <a:r>
              <a:rPr lang="en-TW" dirty="0"/>
              <a:t>Coding Lesson</a:t>
            </a:r>
          </a:p>
        </p:txBody>
      </p:sp>
      <p:sp>
        <p:nvSpPr>
          <p:cNvPr id="3" name="Content Placeholder 2">
            <a:extLst>
              <a:ext uri="{FF2B5EF4-FFF2-40B4-BE49-F238E27FC236}">
                <a16:creationId xmlns:a16="http://schemas.microsoft.com/office/drawing/2014/main" id="{5045F759-0833-9C4F-AD35-30C95589D250}"/>
              </a:ext>
            </a:extLst>
          </p:cNvPr>
          <p:cNvSpPr>
            <a:spLocks noGrp="1"/>
          </p:cNvSpPr>
          <p:nvPr>
            <p:ph idx="1"/>
          </p:nvPr>
        </p:nvSpPr>
        <p:spPr>
          <a:xfrm>
            <a:off x="838200" y="1825625"/>
            <a:ext cx="6026063" cy="4351338"/>
          </a:xfrm>
        </p:spPr>
        <p:txBody>
          <a:bodyPr>
            <a:normAutofit lnSpcReduction="10000"/>
          </a:bodyPr>
          <a:lstStyle/>
          <a:p>
            <a:pPr marL="0" indent="0">
              <a:buNone/>
            </a:pPr>
            <a:r>
              <a:rPr lang="en-US" dirty="0" err="1"/>
              <a:t>wc</a:t>
            </a:r>
            <a:r>
              <a:rPr lang="en-US" dirty="0"/>
              <a:t> (short for word count) is a command in Unix and Unix-like operating systems (such as MacOS). The program reads computer files and generates one or more of the following statistics: newline count, word count, and byte count.</a:t>
            </a:r>
          </a:p>
          <a:p>
            <a:pPr marL="0" indent="0">
              <a:buNone/>
            </a:pPr>
            <a:r>
              <a:rPr lang="en-US" dirty="0"/>
              <a:t>Write a Python program that takes in one command line parameter (a file) and does the same thing as the </a:t>
            </a:r>
            <a:r>
              <a:rPr lang="en-US" dirty="0" err="1"/>
              <a:t>wc</a:t>
            </a:r>
            <a:r>
              <a:rPr lang="en-US" dirty="0"/>
              <a:t> command – print line count, word count, and letter count.</a:t>
            </a:r>
          </a:p>
        </p:txBody>
      </p:sp>
      <p:pic>
        <p:nvPicPr>
          <p:cNvPr id="5" name="Graphic 4">
            <a:extLst>
              <a:ext uri="{FF2B5EF4-FFF2-40B4-BE49-F238E27FC236}">
                <a16:creationId xmlns:a16="http://schemas.microsoft.com/office/drawing/2014/main" id="{EB8853A7-E68B-114F-A613-9CE8755513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64263" y="1047750"/>
            <a:ext cx="4762500" cy="4762500"/>
          </a:xfrm>
          <a:prstGeom prst="rect">
            <a:avLst/>
          </a:prstGeom>
        </p:spPr>
      </p:pic>
    </p:spTree>
    <p:extLst>
      <p:ext uri="{BB962C8B-B14F-4D97-AF65-F5344CB8AC3E}">
        <p14:creationId xmlns:p14="http://schemas.microsoft.com/office/powerpoint/2010/main" val="199851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9B5C-F154-464E-892B-BA5204F2935D}"/>
              </a:ext>
            </a:extLst>
          </p:cNvPr>
          <p:cNvSpPr>
            <a:spLocks noGrp="1"/>
          </p:cNvSpPr>
          <p:nvPr>
            <p:ph type="title"/>
          </p:nvPr>
        </p:nvSpPr>
        <p:spPr/>
        <p:txBody>
          <a:bodyPr/>
          <a:lstStyle/>
          <a:p>
            <a:r>
              <a:rPr lang="en-TW" dirty="0"/>
              <a:t>Python Control Flow</a:t>
            </a:r>
          </a:p>
        </p:txBody>
      </p:sp>
      <p:sp>
        <p:nvSpPr>
          <p:cNvPr id="3" name="Content Placeholder 2">
            <a:extLst>
              <a:ext uri="{FF2B5EF4-FFF2-40B4-BE49-F238E27FC236}">
                <a16:creationId xmlns:a16="http://schemas.microsoft.com/office/drawing/2014/main" id="{8FD6029F-300C-8044-80D2-27CA605091C8}"/>
              </a:ext>
            </a:extLst>
          </p:cNvPr>
          <p:cNvSpPr>
            <a:spLocks noGrp="1"/>
          </p:cNvSpPr>
          <p:nvPr>
            <p:ph idx="1"/>
          </p:nvPr>
        </p:nvSpPr>
        <p:spPr/>
        <p:txBody>
          <a:bodyPr>
            <a:normAutofit/>
          </a:bodyPr>
          <a:lstStyle/>
          <a:p>
            <a:pPr marL="0" indent="0">
              <a:buNone/>
            </a:pPr>
            <a:r>
              <a:rPr lang="en-US" dirty="0"/>
              <a:t>A program's control flow is the order in which the program's code executes. The control flow of a Python program is regulated by conditional statements, loops, and function calls.</a:t>
            </a:r>
          </a:p>
          <a:p>
            <a:pPr marL="0" indent="0">
              <a:buNone/>
            </a:pPr>
            <a:r>
              <a:rPr lang="en-US" dirty="0"/>
              <a:t>In this chapter, we will discuss some core concepts in Python programming:</a:t>
            </a:r>
          </a:p>
          <a:p>
            <a:pPr marL="514350" indent="-514350">
              <a:buAutoNum type="arabicPeriod"/>
            </a:pPr>
            <a:r>
              <a:rPr lang="en-US" dirty="0"/>
              <a:t>If Statements</a:t>
            </a:r>
          </a:p>
          <a:p>
            <a:pPr marL="514350" indent="-514350">
              <a:buAutoNum type="arabicPeriod"/>
            </a:pPr>
            <a:r>
              <a:rPr lang="en-US" dirty="0"/>
              <a:t>For and While Loop</a:t>
            </a:r>
          </a:p>
          <a:p>
            <a:pPr marL="514350" indent="-514350">
              <a:buAutoNum type="arabicPeriod"/>
            </a:pPr>
            <a:r>
              <a:rPr lang="en-US" dirty="0"/>
              <a:t>Pass, Break, Continue, Range, Zip, Enumerate</a:t>
            </a:r>
          </a:p>
          <a:p>
            <a:pPr marL="514350" indent="-514350">
              <a:buAutoNum type="arabicPeriod"/>
            </a:pPr>
            <a:r>
              <a:rPr lang="en-US" dirty="0"/>
              <a:t>Comprehension and Generator</a:t>
            </a:r>
          </a:p>
          <a:p>
            <a:pPr marL="0" indent="0">
              <a:buNone/>
            </a:pPr>
            <a:endParaRPr lang="en-US" dirty="0"/>
          </a:p>
          <a:p>
            <a:pPr marL="0" indent="0">
              <a:buNone/>
            </a:pPr>
            <a:endParaRPr lang="en-TW" dirty="0"/>
          </a:p>
        </p:txBody>
      </p:sp>
    </p:spTree>
    <p:extLst>
      <p:ext uri="{BB962C8B-B14F-4D97-AF65-F5344CB8AC3E}">
        <p14:creationId xmlns:p14="http://schemas.microsoft.com/office/powerpoint/2010/main" val="281976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186C-D344-CA47-8D9D-112C5193A508}"/>
              </a:ext>
            </a:extLst>
          </p:cNvPr>
          <p:cNvSpPr>
            <a:spLocks noGrp="1"/>
          </p:cNvSpPr>
          <p:nvPr>
            <p:ph type="title"/>
          </p:nvPr>
        </p:nvSpPr>
        <p:spPr/>
        <p:txBody>
          <a:bodyPr/>
          <a:lstStyle/>
          <a:p>
            <a:r>
              <a:rPr lang="en-TW" dirty="0"/>
              <a:t>If Statement</a:t>
            </a:r>
          </a:p>
        </p:txBody>
      </p:sp>
      <p:sp>
        <p:nvSpPr>
          <p:cNvPr id="3" name="Content Placeholder 2">
            <a:extLst>
              <a:ext uri="{FF2B5EF4-FFF2-40B4-BE49-F238E27FC236}">
                <a16:creationId xmlns:a16="http://schemas.microsoft.com/office/drawing/2014/main" id="{3E955B7E-0420-BB40-AC8A-7B96228A4862}"/>
              </a:ext>
            </a:extLst>
          </p:cNvPr>
          <p:cNvSpPr>
            <a:spLocks noGrp="1"/>
          </p:cNvSpPr>
          <p:nvPr>
            <p:ph idx="1"/>
          </p:nvPr>
        </p:nvSpPr>
        <p:spPr/>
        <p:txBody>
          <a:bodyPr/>
          <a:lstStyle/>
          <a:p>
            <a:pPr marL="0" indent="0">
              <a:buNone/>
            </a:pPr>
            <a:r>
              <a:rPr lang="en-US" dirty="0"/>
              <a:t>Python if Statement is used for decision-making operations. It contains a body of code that runs only when the condition given in the if statement is true. If the condition is false, then the optional else statement runs which contains some code for the else condition.</a:t>
            </a:r>
            <a:r>
              <a:rPr lang="zh-TW" altLang="en-US" dirty="0"/>
              <a:t> </a:t>
            </a:r>
            <a:r>
              <a:rPr lang="en-US" dirty="0"/>
              <a:t>For example, we can do:</a:t>
            </a:r>
          </a:p>
          <a:p>
            <a:pPr marL="0" indent="0">
              <a:buNone/>
            </a:pPr>
            <a:r>
              <a:rPr lang="en-US" i="1" dirty="0"/>
              <a:t>if (True):</a:t>
            </a:r>
          </a:p>
          <a:p>
            <a:pPr marL="0" indent="0">
              <a:buNone/>
            </a:pPr>
            <a:r>
              <a:rPr lang="en-US" i="1" dirty="0"/>
              <a:t>	print(“This is so true.”)</a:t>
            </a:r>
          </a:p>
          <a:p>
            <a:pPr marL="0" indent="0">
              <a:buNone/>
            </a:pPr>
            <a:r>
              <a:rPr lang="en-TW" dirty="0"/>
              <a:t>The parenthesis contains a condition; if the condition is True, then we execute </a:t>
            </a:r>
            <a:r>
              <a:rPr lang="en-US" i="1" dirty="0"/>
              <a:t>print(“This is so true.”)</a:t>
            </a:r>
          </a:p>
        </p:txBody>
      </p:sp>
    </p:spTree>
    <p:extLst>
      <p:ext uri="{BB962C8B-B14F-4D97-AF65-F5344CB8AC3E}">
        <p14:creationId xmlns:p14="http://schemas.microsoft.com/office/powerpoint/2010/main" val="344065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27E9-748B-5D41-B471-8B7D5B50AD79}"/>
              </a:ext>
            </a:extLst>
          </p:cNvPr>
          <p:cNvSpPr>
            <a:spLocks noGrp="1"/>
          </p:cNvSpPr>
          <p:nvPr>
            <p:ph type="title"/>
          </p:nvPr>
        </p:nvSpPr>
        <p:spPr/>
        <p:txBody>
          <a:bodyPr/>
          <a:lstStyle/>
          <a:p>
            <a:r>
              <a:rPr lang="en-TW" dirty="0"/>
              <a:t>If Statement</a:t>
            </a:r>
          </a:p>
        </p:txBody>
      </p:sp>
      <p:sp>
        <p:nvSpPr>
          <p:cNvPr id="3" name="Content Placeholder 2">
            <a:extLst>
              <a:ext uri="{FF2B5EF4-FFF2-40B4-BE49-F238E27FC236}">
                <a16:creationId xmlns:a16="http://schemas.microsoft.com/office/drawing/2014/main" id="{4F7E1C2F-811B-9645-9622-3222C9CF5076}"/>
              </a:ext>
            </a:extLst>
          </p:cNvPr>
          <p:cNvSpPr>
            <a:spLocks noGrp="1"/>
          </p:cNvSpPr>
          <p:nvPr>
            <p:ph idx="1"/>
          </p:nvPr>
        </p:nvSpPr>
        <p:spPr>
          <a:xfrm>
            <a:off x="838200" y="1825625"/>
            <a:ext cx="10515600" cy="4863274"/>
          </a:xfrm>
        </p:spPr>
        <p:txBody>
          <a:bodyPr>
            <a:normAutofit/>
          </a:bodyPr>
          <a:lstStyle/>
          <a:p>
            <a:pPr marL="0" indent="0">
              <a:buNone/>
            </a:pPr>
            <a:r>
              <a:rPr lang="en-TW" dirty="0"/>
              <a:t>Besides True, we can also put other codes in the parenthesis of </a:t>
            </a:r>
            <a:r>
              <a:rPr lang="en-TW" i="1" dirty="0"/>
              <a:t>if statement</a:t>
            </a:r>
            <a:r>
              <a:rPr lang="en-TW" dirty="0"/>
              <a:t>; recall from previous lecture, we learned that</a:t>
            </a:r>
          </a:p>
          <a:p>
            <a:pPr marL="514350" indent="-514350">
              <a:buAutoNum type="arabicPeriod"/>
            </a:pPr>
            <a:r>
              <a:rPr lang="en-US" dirty="0"/>
              <a:t>Comparison</a:t>
            </a:r>
            <a:r>
              <a:rPr lang="en-TW" dirty="0"/>
              <a:t> Operator </a:t>
            </a:r>
          </a:p>
          <a:p>
            <a:pPr marL="514350" indent="-514350">
              <a:buAutoNum type="arabicPeriod"/>
            </a:pPr>
            <a:r>
              <a:rPr lang="en-TW" dirty="0"/>
              <a:t>Logical Operator</a:t>
            </a:r>
          </a:p>
          <a:p>
            <a:pPr marL="514350" indent="-514350">
              <a:buAutoNum type="arabicPeriod"/>
            </a:pPr>
            <a:r>
              <a:rPr lang="en-TW" dirty="0"/>
              <a:t>Truthy and Falsy Values</a:t>
            </a:r>
          </a:p>
          <a:p>
            <a:pPr marL="0" indent="0">
              <a:buNone/>
            </a:pPr>
            <a:r>
              <a:rPr lang="en-TW" dirty="0"/>
              <a:t>return a boolean value; therefore, they can be used in ”</a:t>
            </a:r>
            <a:r>
              <a:rPr lang="en-TW" i="1" dirty="0"/>
              <a:t>if-statement conditions</a:t>
            </a:r>
            <a:r>
              <a:rPr lang="en-TW" dirty="0"/>
              <a:t>”.</a:t>
            </a:r>
          </a:p>
          <a:p>
            <a:pPr marL="0" indent="0">
              <a:buNone/>
            </a:pPr>
            <a:endParaRPr lang="en-TW" dirty="0"/>
          </a:p>
          <a:p>
            <a:pPr marL="0" indent="0">
              <a:buNone/>
            </a:pPr>
            <a:endParaRPr lang="en-US" dirty="0"/>
          </a:p>
          <a:p>
            <a:pPr marL="0" indent="0">
              <a:buNone/>
            </a:pPr>
            <a:r>
              <a:rPr lang="en-TW" sz="2000" dirty="0"/>
              <a:t>*. Python doesn’t support the switch case syntax.</a:t>
            </a:r>
          </a:p>
        </p:txBody>
      </p:sp>
    </p:spTree>
    <p:extLst>
      <p:ext uri="{BB962C8B-B14F-4D97-AF65-F5344CB8AC3E}">
        <p14:creationId xmlns:p14="http://schemas.microsoft.com/office/powerpoint/2010/main" val="397221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9FCF-65DC-7943-A21E-DDDA85DE4DA3}"/>
              </a:ext>
            </a:extLst>
          </p:cNvPr>
          <p:cNvSpPr>
            <a:spLocks noGrp="1"/>
          </p:cNvSpPr>
          <p:nvPr>
            <p:ph type="title"/>
          </p:nvPr>
        </p:nvSpPr>
        <p:spPr/>
        <p:txBody>
          <a:bodyPr/>
          <a:lstStyle/>
          <a:p>
            <a:r>
              <a:rPr lang="en-TW" dirty="0"/>
              <a:t>For and While Loop</a:t>
            </a:r>
          </a:p>
        </p:txBody>
      </p:sp>
      <p:sp>
        <p:nvSpPr>
          <p:cNvPr id="3" name="Content Placeholder 2">
            <a:extLst>
              <a:ext uri="{FF2B5EF4-FFF2-40B4-BE49-F238E27FC236}">
                <a16:creationId xmlns:a16="http://schemas.microsoft.com/office/drawing/2014/main" id="{D8AF31E0-EF2B-DE42-8013-F6CD5432F307}"/>
              </a:ext>
            </a:extLst>
          </p:cNvPr>
          <p:cNvSpPr>
            <a:spLocks noGrp="1"/>
          </p:cNvSpPr>
          <p:nvPr>
            <p:ph idx="1"/>
          </p:nvPr>
        </p:nvSpPr>
        <p:spPr/>
        <p:txBody>
          <a:bodyPr/>
          <a:lstStyle/>
          <a:p>
            <a:pPr marL="0" indent="0">
              <a:buNone/>
            </a:pPr>
            <a:r>
              <a:rPr lang="en-US" dirty="0"/>
              <a:t>Python </a:t>
            </a:r>
            <a:r>
              <a:rPr lang="en-US" i="1" dirty="0"/>
              <a:t>for loop </a:t>
            </a:r>
            <a:r>
              <a:rPr lang="en-US" dirty="0"/>
              <a:t>is used to loop through an </a:t>
            </a:r>
            <a:r>
              <a:rPr lang="en-US" i="1" dirty="0" err="1"/>
              <a:t>iterable</a:t>
            </a:r>
            <a:r>
              <a:rPr lang="en-US" dirty="0"/>
              <a:t> object (like a list, tuple, set, etc.) and perform the same action for each entry. </a:t>
            </a:r>
          </a:p>
          <a:p>
            <a:pPr marL="0" indent="0">
              <a:buNone/>
            </a:pPr>
            <a:r>
              <a:rPr lang="en-US" dirty="0"/>
              <a:t>Python </a:t>
            </a:r>
            <a:r>
              <a:rPr lang="en-US" i="1" dirty="0"/>
              <a:t>while loop </a:t>
            </a:r>
            <a:r>
              <a:rPr lang="en-US" dirty="0"/>
              <a:t>is used to execute a block of statements repeatedly until a given condition is satisfied. And when the condition becomes false, the line immediately after the loop in the program is executed.</a:t>
            </a:r>
          </a:p>
          <a:p>
            <a:pPr marL="0" indent="0">
              <a:buNone/>
            </a:pPr>
            <a:r>
              <a:rPr lang="en-US" dirty="0"/>
              <a:t>When to choose </a:t>
            </a:r>
            <a:r>
              <a:rPr lang="en-US" i="1" dirty="0"/>
              <a:t>for loop </a:t>
            </a:r>
            <a:r>
              <a:rPr lang="en-US" dirty="0"/>
              <a:t>or </a:t>
            </a:r>
            <a:r>
              <a:rPr lang="en-US" i="1" dirty="0"/>
              <a:t>while loop </a:t>
            </a:r>
            <a:r>
              <a:rPr lang="en-US" dirty="0"/>
              <a:t>in general? It would be best if we used a </a:t>
            </a:r>
            <a:r>
              <a:rPr lang="en-US" i="1" dirty="0"/>
              <a:t>for loop </a:t>
            </a:r>
            <a:r>
              <a:rPr lang="en-US" dirty="0"/>
              <a:t>when we know how many times the loop should run. If we want the loop to break based on a condition other than the number of times it runs, we should use a while loop.</a:t>
            </a:r>
            <a:endParaRPr lang="en-TW" dirty="0"/>
          </a:p>
        </p:txBody>
      </p:sp>
    </p:spTree>
    <p:extLst>
      <p:ext uri="{BB962C8B-B14F-4D97-AF65-F5344CB8AC3E}">
        <p14:creationId xmlns:p14="http://schemas.microsoft.com/office/powerpoint/2010/main" val="368182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C1100-335D-434F-9065-30BA9450F216}"/>
              </a:ext>
            </a:extLst>
          </p:cNvPr>
          <p:cNvSpPr>
            <a:spLocks noGrp="1"/>
          </p:cNvSpPr>
          <p:nvPr>
            <p:ph type="title"/>
          </p:nvPr>
        </p:nvSpPr>
        <p:spPr/>
        <p:txBody>
          <a:bodyPr/>
          <a:lstStyle/>
          <a:p>
            <a:r>
              <a:rPr lang="en-TW" dirty="0"/>
              <a:t>Nested Loops</a:t>
            </a:r>
          </a:p>
        </p:txBody>
      </p:sp>
      <p:sp>
        <p:nvSpPr>
          <p:cNvPr id="3" name="Content Placeholder 2">
            <a:extLst>
              <a:ext uri="{FF2B5EF4-FFF2-40B4-BE49-F238E27FC236}">
                <a16:creationId xmlns:a16="http://schemas.microsoft.com/office/drawing/2014/main" id="{1F5AC952-431D-8E4D-882D-F21A374A1EFE}"/>
              </a:ext>
            </a:extLst>
          </p:cNvPr>
          <p:cNvSpPr>
            <a:spLocks noGrp="1"/>
          </p:cNvSpPr>
          <p:nvPr>
            <p:ph idx="1"/>
          </p:nvPr>
        </p:nvSpPr>
        <p:spPr/>
        <p:txBody>
          <a:bodyPr/>
          <a:lstStyle/>
          <a:p>
            <a:pPr marL="0" indent="0">
              <a:buNone/>
            </a:pPr>
            <a:r>
              <a:rPr lang="en-US" dirty="0"/>
              <a:t>A nested loop is a loop inside the body of the outer loop. The inner or outer loop can be any type, such as a while loop or for loop. The "inner loop" will be executed one time for each iteration of the "outer loop".</a:t>
            </a:r>
          </a:p>
          <a:p>
            <a:pPr marL="0" indent="0">
              <a:buNone/>
            </a:pPr>
            <a:r>
              <a:rPr lang="en-US" dirty="0"/>
              <a:t>Make sure you memorize how nested loop works!!</a:t>
            </a:r>
            <a:endParaRPr lang="en-TW" dirty="0"/>
          </a:p>
        </p:txBody>
      </p:sp>
    </p:spTree>
    <p:extLst>
      <p:ext uri="{BB962C8B-B14F-4D97-AF65-F5344CB8AC3E}">
        <p14:creationId xmlns:p14="http://schemas.microsoft.com/office/powerpoint/2010/main" val="38581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BCFD-7515-4141-AD31-C0AB305E6D2D}"/>
              </a:ext>
            </a:extLst>
          </p:cNvPr>
          <p:cNvSpPr>
            <a:spLocks noGrp="1"/>
          </p:cNvSpPr>
          <p:nvPr>
            <p:ph type="title"/>
          </p:nvPr>
        </p:nvSpPr>
        <p:spPr/>
        <p:txBody>
          <a:bodyPr/>
          <a:lstStyle/>
          <a:p>
            <a:r>
              <a:rPr lang="en-TW" dirty="0"/>
              <a:t>Pass</a:t>
            </a:r>
          </a:p>
        </p:txBody>
      </p:sp>
      <p:sp>
        <p:nvSpPr>
          <p:cNvPr id="3" name="Content Placeholder 2">
            <a:extLst>
              <a:ext uri="{FF2B5EF4-FFF2-40B4-BE49-F238E27FC236}">
                <a16:creationId xmlns:a16="http://schemas.microsoft.com/office/drawing/2014/main" id="{371D861F-E86A-1742-BE1A-3B141398EDF9}"/>
              </a:ext>
            </a:extLst>
          </p:cNvPr>
          <p:cNvSpPr>
            <a:spLocks noGrp="1"/>
          </p:cNvSpPr>
          <p:nvPr>
            <p:ph idx="1"/>
          </p:nvPr>
        </p:nvSpPr>
        <p:spPr>
          <a:xfrm>
            <a:off x="838200" y="1825625"/>
            <a:ext cx="6076167" cy="4351338"/>
          </a:xfrm>
        </p:spPr>
        <p:txBody>
          <a:bodyPr>
            <a:normAutofit lnSpcReduction="10000"/>
          </a:bodyPr>
          <a:lstStyle/>
          <a:p>
            <a:pPr marL="0" indent="0">
              <a:buNone/>
            </a:pPr>
            <a:r>
              <a:rPr lang="en-US" dirty="0"/>
              <a:t>As the name suggests, the </a:t>
            </a:r>
            <a:r>
              <a:rPr lang="en-US" i="1" dirty="0"/>
              <a:t>pass</a:t>
            </a:r>
            <a:r>
              <a:rPr lang="en-US" dirty="0"/>
              <a:t> statement does nothing. The </a:t>
            </a:r>
            <a:r>
              <a:rPr lang="en-US" i="1" dirty="0"/>
              <a:t>pass</a:t>
            </a:r>
            <a:r>
              <a:rPr lang="en-US" dirty="0"/>
              <a:t> statement in Python is used when a statement is required syntactically, but we do not want any command or code to execute.</a:t>
            </a:r>
          </a:p>
          <a:p>
            <a:pPr marL="0" indent="0">
              <a:buNone/>
            </a:pPr>
            <a:r>
              <a:rPr lang="en-US" dirty="0"/>
              <a:t>It is like the null operation, as nothing will happen if executed. Pass statements can also be used for writing empty loops. Pass is also used for empty control statements, functions, and classes.</a:t>
            </a:r>
            <a:endParaRPr lang="en-TW" dirty="0"/>
          </a:p>
        </p:txBody>
      </p:sp>
      <p:pic>
        <p:nvPicPr>
          <p:cNvPr id="5" name="Graphic 4">
            <a:extLst>
              <a:ext uri="{FF2B5EF4-FFF2-40B4-BE49-F238E27FC236}">
                <a16:creationId xmlns:a16="http://schemas.microsoft.com/office/drawing/2014/main" id="{C443C17A-5135-EA45-A5CD-499A40EC12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14367" y="1047750"/>
            <a:ext cx="4762500" cy="4762500"/>
          </a:xfrm>
          <a:prstGeom prst="rect">
            <a:avLst/>
          </a:prstGeom>
        </p:spPr>
      </p:pic>
    </p:spTree>
    <p:extLst>
      <p:ext uri="{BB962C8B-B14F-4D97-AF65-F5344CB8AC3E}">
        <p14:creationId xmlns:p14="http://schemas.microsoft.com/office/powerpoint/2010/main" val="154747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D81A-9A8C-F943-97C9-DB01150251E6}"/>
              </a:ext>
            </a:extLst>
          </p:cNvPr>
          <p:cNvSpPr>
            <a:spLocks noGrp="1"/>
          </p:cNvSpPr>
          <p:nvPr>
            <p:ph type="title"/>
          </p:nvPr>
        </p:nvSpPr>
        <p:spPr/>
        <p:txBody>
          <a:bodyPr/>
          <a:lstStyle/>
          <a:p>
            <a:r>
              <a:rPr lang="en-TW" dirty="0"/>
              <a:t>Break</a:t>
            </a:r>
          </a:p>
        </p:txBody>
      </p:sp>
      <p:sp>
        <p:nvSpPr>
          <p:cNvPr id="3" name="Content Placeholder 2">
            <a:extLst>
              <a:ext uri="{FF2B5EF4-FFF2-40B4-BE49-F238E27FC236}">
                <a16:creationId xmlns:a16="http://schemas.microsoft.com/office/drawing/2014/main" id="{F36063D0-ED98-1742-9F4C-3C4D0DCA5B74}"/>
              </a:ext>
            </a:extLst>
          </p:cNvPr>
          <p:cNvSpPr>
            <a:spLocks noGrp="1"/>
          </p:cNvSpPr>
          <p:nvPr>
            <p:ph idx="1"/>
          </p:nvPr>
        </p:nvSpPr>
        <p:spPr>
          <a:xfrm>
            <a:off x="838200" y="1825625"/>
            <a:ext cx="6126271" cy="4351338"/>
          </a:xfrm>
        </p:spPr>
        <p:txBody>
          <a:bodyPr/>
          <a:lstStyle/>
          <a:p>
            <a:pPr marL="0" indent="0">
              <a:buNone/>
            </a:pPr>
            <a:r>
              <a:rPr lang="en-US" dirty="0"/>
              <a:t>The </a:t>
            </a:r>
            <a:r>
              <a:rPr lang="en-US" i="1" dirty="0"/>
              <a:t>break</a:t>
            </a:r>
            <a:r>
              <a:rPr lang="en-US" dirty="0"/>
              <a:t> statement is used to terminate a loop or statement in which it is present. After that, the control will pass to the statements that are present after the break statement, if available. </a:t>
            </a:r>
          </a:p>
          <a:p>
            <a:pPr marL="0" indent="0">
              <a:buNone/>
            </a:pPr>
            <a:r>
              <a:rPr lang="en-US" dirty="0"/>
              <a:t>If the break statement is present in the nested loop, it terminates only those loops containing the break statement.</a:t>
            </a:r>
            <a:endParaRPr lang="en-TW" dirty="0"/>
          </a:p>
        </p:txBody>
      </p:sp>
      <p:pic>
        <p:nvPicPr>
          <p:cNvPr id="5" name="Graphic 4">
            <a:extLst>
              <a:ext uri="{FF2B5EF4-FFF2-40B4-BE49-F238E27FC236}">
                <a16:creationId xmlns:a16="http://schemas.microsoft.com/office/drawing/2014/main" id="{9A329C9F-0D5E-254B-9113-35812A541A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64471" y="1047750"/>
            <a:ext cx="4762500" cy="4762500"/>
          </a:xfrm>
          <a:prstGeom prst="rect">
            <a:avLst/>
          </a:prstGeom>
        </p:spPr>
      </p:pic>
    </p:spTree>
    <p:extLst>
      <p:ext uri="{BB962C8B-B14F-4D97-AF65-F5344CB8AC3E}">
        <p14:creationId xmlns:p14="http://schemas.microsoft.com/office/powerpoint/2010/main" val="337901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BFAF-8DA1-7E43-AF66-7BD6A29EA7A7}"/>
              </a:ext>
            </a:extLst>
          </p:cNvPr>
          <p:cNvSpPr>
            <a:spLocks noGrp="1"/>
          </p:cNvSpPr>
          <p:nvPr>
            <p:ph type="title"/>
          </p:nvPr>
        </p:nvSpPr>
        <p:spPr/>
        <p:txBody>
          <a:bodyPr/>
          <a:lstStyle/>
          <a:p>
            <a:r>
              <a:rPr lang="en-TW" dirty="0"/>
              <a:t>Continue</a:t>
            </a:r>
          </a:p>
        </p:txBody>
      </p:sp>
      <p:sp>
        <p:nvSpPr>
          <p:cNvPr id="3" name="Content Placeholder 2">
            <a:extLst>
              <a:ext uri="{FF2B5EF4-FFF2-40B4-BE49-F238E27FC236}">
                <a16:creationId xmlns:a16="http://schemas.microsoft.com/office/drawing/2014/main" id="{211BC98D-3E83-4A43-B61D-3D1EDCDC0336}"/>
              </a:ext>
            </a:extLst>
          </p:cNvPr>
          <p:cNvSpPr>
            <a:spLocks noGrp="1"/>
          </p:cNvSpPr>
          <p:nvPr>
            <p:ph idx="1"/>
          </p:nvPr>
        </p:nvSpPr>
        <p:spPr/>
        <p:txBody>
          <a:bodyPr/>
          <a:lstStyle/>
          <a:p>
            <a:pPr marL="0" indent="0">
              <a:buNone/>
            </a:pPr>
            <a:r>
              <a:rPr lang="en-US" dirty="0"/>
              <a:t>Continue is also a loop control statement, just like the break statement. Continue statement is opposite to that of the break statement; instead of terminating the loop, it forces to execute the next iteration of the loop.</a:t>
            </a:r>
          </a:p>
          <a:p>
            <a:pPr marL="0" indent="0">
              <a:buNone/>
            </a:pPr>
            <a:r>
              <a:rPr lang="en-US" dirty="0"/>
              <a:t>As the name suggests, the continue statement forces the loop to continue or execute the next iteration. When the continue statement is executed in the loop, the code inside the loop following the continue statement will be skipped, and the next iteration of the loop will begin.</a:t>
            </a:r>
            <a:endParaRPr lang="en-TW" dirty="0"/>
          </a:p>
        </p:txBody>
      </p:sp>
    </p:spTree>
    <p:extLst>
      <p:ext uri="{BB962C8B-B14F-4D97-AF65-F5344CB8AC3E}">
        <p14:creationId xmlns:p14="http://schemas.microsoft.com/office/powerpoint/2010/main" val="3380841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17745</TotalTime>
  <Words>1474</Words>
  <Application>Microsoft Office PowerPoint</Application>
  <PresentationFormat>寬螢幕</PresentationFormat>
  <Paragraphs>95</Paragraphs>
  <Slides>18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18</vt:i4>
      </vt:variant>
    </vt:vector>
  </HeadingPairs>
  <TitlesOfParts>
    <vt:vector size="22" baseType="lpstr">
      <vt:lpstr>Arial</vt:lpstr>
      <vt:lpstr>Calibri</vt:lpstr>
      <vt:lpstr>Calibri Light</vt:lpstr>
      <vt:lpstr>Office Theme</vt:lpstr>
      <vt:lpstr>Python Course Chapter 3</vt:lpstr>
      <vt:lpstr>Python Control Flow</vt:lpstr>
      <vt:lpstr>If Statement</vt:lpstr>
      <vt:lpstr>If Statement</vt:lpstr>
      <vt:lpstr>For and While Loop</vt:lpstr>
      <vt:lpstr>Nested Loops</vt:lpstr>
      <vt:lpstr>Pass</vt:lpstr>
      <vt:lpstr>Break</vt:lpstr>
      <vt:lpstr>Continue</vt:lpstr>
      <vt:lpstr>Range Function</vt:lpstr>
      <vt:lpstr>(Bonus Section) Why Using Range()?</vt:lpstr>
      <vt:lpstr>Enumerate and Zip Function</vt:lpstr>
      <vt:lpstr>Comprehension</vt:lpstr>
      <vt:lpstr>List Comprehensions</vt:lpstr>
      <vt:lpstr>Dictionary Comprehensions</vt:lpstr>
      <vt:lpstr>Set Comprehensions</vt:lpstr>
      <vt:lpstr>Generator Comprehensions</vt:lpstr>
      <vt:lpstr>Coding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585</cp:revision>
  <dcterms:created xsi:type="dcterms:W3CDTF">2021-08-25T07:05:14Z</dcterms:created>
  <dcterms:modified xsi:type="dcterms:W3CDTF">2022-03-30T06:41:45Z</dcterms:modified>
</cp:coreProperties>
</file>