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6" r:id="rId8"/>
    <p:sldId id="263" r:id="rId9"/>
    <p:sldId id="262" r:id="rId10"/>
    <p:sldId id="264" r:id="rId11"/>
    <p:sldId id="265" r:id="rId12"/>
    <p:sldId id="269" r:id="rId13"/>
    <p:sldId id="267" r:id="rId14"/>
    <p:sldId id="268" r:id="rId15"/>
    <p:sldId id="270" r:id="rId16"/>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79" d="100"/>
          <a:sy n="79" d="100"/>
        </p:scale>
        <p:origin x="82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03/30/2022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4</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Functions and Methods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6737F7A9-7532-F94B-8E58-8C801FAF16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1047750"/>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7ADA-41E0-4947-A948-0B4B026BD36F}"/>
              </a:ext>
            </a:extLst>
          </p:cNvPr>
          <p:cNvSpPr>
            <a:spLocks noGrp="1"/>
          </p:cNvSpPr>
          <p:nvPr>
            <p:ph type="title"/>
          </p:nvPr>
        </p:nvSpPr>
        <p:spPr/>
        <p:txBody>
          <a:bodyPr/>
          <a:lstStyle/>
          <a:p>
            <a:r>
              <a:rPr lang="en-US" dirty="0"/>
              <a:t>Higher-Order Function</a:t>
            </a:r>
            <a:endParaRPr lang="en-TW" dirty="0"/>
          </a:p>
        </p:txBody>
      </p:sp>
      <p:sp>
        <p:nvSpPr>
          <p:cNvPr id="3" name="Content Placeholder 2">
            <a:extLst>
              <a:ext uri="{FF2B5EF4-FFF2-40B4-BE49-F238E27FC236}">
                <a16:creationId xmlns:a16="http://schemas.microsoft.com/office/drawing/2014/main" id="{6D007876-CC6A-8C48-BA00-CA10D00A16BB}"/>
              </a:ext>
            </a:extLst>
          </p:cNvPr>
          <p:cNvSpPr>
            <a:spLocks noGrp="1"/>
          </p:cNvSpPr>
          <p:nvPr>
            <p:ph idx="1"/>
          </p:nvPr>
        </p:nvSpPr>
        <p:spPr/>
        <p:txBody>
          <a:bodyPr/>
          <a:lstStyle/>
          <a:p>
            <a:pPr marL="0" indent="0">
              <a:buNone/>
            </a:pPr>
            <a:r>
              <a:rPr lang="en-US" dirty="0"/>
              <a:t>Higher-order functions are the functions that take other functions as arguments. This is extremely common in calculus and math. In Python, we can define or use higher-order functions as well.</a:t>
            </a:r>
          </a:p>
          <a:p>
            <a:pPr marL="0" indent="0">
              <a:buNone/>
            </a:pPr>
            <a:r>
              <a:rPr lang="en-US" dirty="0"/>
              <a:t>For example, the Python map() function is a higher-order function. The map() function takes two parameters, function and </a:t>
            </a:r>
            <a:r>
              <a:rPr lang="en-US" dirty="0" err="1"/>
              <a:t>iterable</a:t>
            </a:r>
            <a:r>
              <a:rPr lang="en-US" dirty="0"/>
              <a:t> (such as a list), and returns a map object (which we can iterate through).</a:t>
            </a:r>
          </a:p>
          <a:p>
            <a:pPr marL="0" indent="0">
              <a:buNone/>
            </a:pPr>
            <a:r>
              <a:rPr lang="en-US" dirty="0"/>
              <a:t>Also, the Python filter() function returns a filter object that consists of the numbers on which the first parameter function returns True.</a:t>
            </a:r>
            <a:endParaRPr lang="en-TW" dirty="0"/>
          </a:p>
        </p:txBody>
      </p:sp>
    </p:spTree>
    <p:extLst>
      <p:ext uri="{BB962C8B-B14F-4D97-AF65-F5344CB8AC3E}">
        <p14:creationId xmlns:p14="http://schemas.microsoft.com/office/powerpoint/2010/main" val="320911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882D-C1D8-E44C-AEC7-34237EADF46D}"/>
              </a:ext>
            </a:extLst>
          </p:cNvPr>
          <p:cNvSpPr>
            <a:spLocks noGrp="1"/>
          </p:cNvSpPr>
          <p:nvPr>
            <p:ph type="title"/>
          </p:nvPr>
        </p:nvSpPr>
        <p:spPr/>
        <p:txBody>
          <a:bodyPr/>
          <a:lstStyle/>
          <a:p>
            <a:r>
              <a:rPr lang="en-US" dirty="0"/>
              <a:t>Lambda Expression</a:t>
            </a:r>
            <a:endParaRPr lang="en-TW" dirty="0"/>
          </a:p>
        </p:txBody>
      </p:sp>
      <p:sp>
        <p:nvSpPr>
          <p:cNvPr id="3" name="Content Placeholder 2">
            <a:extLst>
              <a:ext uri="{FF2B5EF4-FFF2-40B4-BE49-F238E27FC236}">
                <a16:creationId xmlns:a16="http://schemas.microsoft.com/office/drawing/2014/main" id="{8BC7EB51-24A8-5B45-A78C-D33CA5A7A321}"/>
              </a:ext>
            </a:extLst>
          </p:cNvPr>
          <p:cNvSpPr>
            <a:spLocks noGrp="1"/>
          </p:cNvSpPr>
          <p:nvPr>
            <p:ph idx="1"/>
          </p:nvPr>
        </p:nvSpPr>
        <p:spPr>
          <a:xfrm>
            <a:off x="838200" y="1825624"/>
            <a:ext cx="10515600" cy="5032375"/>
          </a:xfrm>
        </p:spPr>
        <p:txBody>
          <a:bodyPr>
            <a:normAutofit/>
          </a:bodyPr>
          <a:lstStyle/>
          <a:p>
            <a:pPr marL="0" indent="0">
              <a:buNone/>
            </a:pPr>
            <a:r>
              <a:rPr lang="en-US" dirty="0"/>
              <a:t>Lambda expression is also known as an anonymous function, which means that we don't give a function name.</a:t>
            </a:r>
          </a:p>
          <a:p>
            <a:pPr marL="0" indent="0">
              <a:buNone/>
            </a:pPr>
            <a:r>
              <a:rPr lang="en-US" dirty="0"/>
              <a:t>We use lambda functions when we require a nameless function for a short period of time. In Python, we generally use it as an argument for a higher-order function. Lambda functions are used along with built-in functions like filter() , map() etc.</a:t>
            </a:r>
          </a:p>
          <a:p>
            <a:pPr marL="0" indent="0">
              <a:buNone/>
            </a:pPr>
            <a:r>
              <a:rPr lang="en-US" dirty="0">
                <a:solidFill>
                  <a:srgbClr val="FF0000"/>
                </a:solidFill>
              </a:rPr>
              <a:t>The value computed by lambda expression will be returned automatically.</a:t>
            </a:r>
          </a:p>
          <a:p>
            <a:pPr marL="0" indent="0">
              <a:buNone/>
            </a:pPr>
            <a:r>
              <a:rPr lang="en-US" sz="2000" dirty="0"/>
              <a:t>*. It’s named after lambda calculus, which is way outside the scope of this course. For your information,  Lambda calculus is Turing complete; that is, it is a universal model of computation that can be used to simulate any Turing machine.</a:t>
            </a:r>
            <a:endParaRPr lang="en-TW" sz="2000" dirty="0"/>
          </a:p>
        </p:txBody>
      </p:sp>
    </p:spTree>
    <p:extLst>
      <p:ext uri="{BB962C8B-B14F-4D97-AF65-F5344CB8AC3E}">
        <p14:creationId xmlns:p14="http://schemas.microsoft.com/office/powerpoint/2010/main" val="187923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40F9-7853-D44A-B826-57F052C4CA9B}"/>
              </a:ext>
            </a:extLst>
          </p:cNvPr>
          <p:cNvSpPr>
            <a:spLocks noGrp="1"/>
          </p:cNvSpPr>
          <p:nvPr>
            <p:ph type="title"/>
          </p:nvPr>
        </p:nvSpPr>
        <p:spPr/>
        <p:txBody>
          <a:bodyPr/>
          <a:lstStyle/>
          <a:p>
            <a:r>
              <a:rPr lang="en-TW" dirty="0"/>
              <a:t>Scope</a:t>
            </a:r>
          </a:p>
        </p:txBody>
      </p:sp>
      <p:sp>
        <p:nvSpPr>
          <p:cNvPr id="3" name="Content Placeholder 2">
            <a:extLst>
              <a:ext uri="{FF2B5EF4-FFF2-40B4-BE49-F238E27FC236}">
                <a16:creationId xmlns:a16="http://schemas.microsoft.com/office/drawing/2014/main" id="{2958D338-65E0-3C40-BDD4-DD3CFEA3A188}"/>
              </a:ext>
            </a:extLst>
          </p:cNvPr>
          <p:cNvSpPr>
            <a:spLocks noGrp="1"/>
          </p:cNvSpPr>
          <p:nvPr>
            <p:ph idx="1"/>
          </p:nvPr>
        </p:nvSpPr>
        <p:spPr>
          <a:xfrm>
            <a:off x="838200" y="1825625"/>
            <a:ext cx="6426896" cy="4351338"/>
          </a:xfrm>
        </p:spPr>
        <p:txBody>
          <a:bodyPr/>
          <a:lstStyle/>
          <a:p>
            <a:pPr marL="0" indent="0">
              <a:buNone/>
            </a:pPr>
            <a:r>
              <a:rPr lang="en-US" dirty="0"/>
              <a:t>In computer programming, the scope of a name binding—an association of a value to a variable—is the part of a program where the name binding is valid; that is, variable can be referred to the specific value.</a:t>
            </a:r>
          </a:p>
          <a:p>
            <a:pPr marL="0" indent="0">
              <a:buNone/>
            </a:pPr>
            <a:r>
              <a:rPr lang="en-US" dirty="0"/>
              <a:t>In short, the scope is the area within which the variable is active.</a:t>
            </a:r>
          </a:p>
          <a:p>
            <a:pPr marL="0" indent="0">
              <a:buNone/>
            </a:pPr>
            <a:r>
              <a:rPr lang="en-US" dirty="0"/>
              <a:t>How does python determine the scope of variables? It uses LEGB rules.</a:t>
            </a:r>
            <a:endParaRPr lang="en-TW" dirty="0"/>
          </a:p>
        </p:txBody>
      </p:sp>
      <p:pic>
        <p:nvPicPr>
          <p:cNvPr id="5" name="Graphic 4">
            <a:extLst>
              <a:ext uri="{FF2B5EF4-FFF2-40B4-BE49-F238E27FC236}">
                <a16:creationId xmlns:a16="http://schemas.microsoft.com/office/drawing/2014/main" id="{D8DBA004-C9D8-9A43-B279-800887E1F1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0096" y="1825625"/>
            <a:ext cx="3963704" cy="3963704"/>
          </a:xfrm>
          <a:prstGeom prst="rect">
            <a:avLst/>
          </a:prstGeom>
        </p:spPr>
      </p:pic>
    </p:spTree>
    <p:extLst>
      <p:ext uri="{BB962C8B-B14F-4D97-AF65-F5344CB8AC3E}">
        <p14:creationId xmlns:p14="http://schemas.microsoft.com/office/powerpoint/2010/main" val="41336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1C40-1B39-5843-A301-F3C5D375948F}"/>
              </a:ext>
            </a:extLst>
          </p:cNvPr>
          <p:cNvSpPr>
            <a:spLocks noGrp="1"/>
          </p:cNvSpPr>
          <p:nvPr>
            <p:ph type="title"/>
          </p:nvPr>
        </p:nvSpPr>
        <p:spPr/>
        <p:txBody>
          <a:bodyPr/>
          <a:lstStyle/>
          <a:p>
            <a:r>
              <a:rPr lang="en-TW" dirty="0"/>
              <a:t>Scope</a:t>
            </a:r>
          </a:p>
        </p:txBody>
      </p:sp>
      <p:sp>
        <p:nvSpPr>
          <p:cNvPr id="3" name="Content Placeholder 2">
            <a:extLst>
              <a:ext uri="{FF2B5EF4-FFF2-40B4-BE49-F238E27FC236}">
                <a16:creationId xmlns:a16="http://schemas.microsoft.com/office/drawing/2014/main" id="{6D674F97-BB17-6C45-A0D7-400D825DEA47}"/>
              </a:ext>
            </a:extLst>
          </p:cNvPr>
          <p:cNvSpPr>
            <a:spLocks noGrp="1"/>
          </p:cNvSpPr>
          <p:nvPr>
            <p:ph idx="1"/>
          </p:nvPr>
        </p:nvSpPr>
        <p:spPr/>
        <p:txBody>
          <a:bodyPr>
            <a:normAutofit lnSpcReduction="10000"/>
          </a:bodyPr>
          <a:lstStyle/>
          <a:p>
            <a:pPr marL="0" indent="0">
              <a:buNone/>
            </a:pPr>
            <a:r>
              <a:rPr lang="en-US" dirty="0"/>
              <a:t>The LEGB rule is a kind of name lookup procedure that determines the order in which Python looks up names. If the name exists, we'll get the first occurrence of it.</a:t>
            </a:r>
          </a:p>
          <a:p>
            <a:r>
              <a:rPr lang="en-US" dirty="0"/>
              <a:t>Local: names are assigned in any way within a function and not declared global in that function. </a:t>
            </a:r>
          </a:p>
          <a:p>
            <a:r>
              <a:rPr lang="en-US" dirty="0"/>
              <a:t>Enclosing function locals: check from inner to outer if the variable name exists.</a:t>
            </a:r>
          </a:p>
          <a:p>
            <a:r>
              <a:rPr lang="en-US" dirty="0"/>
              <a:t>Global: names assigned at the top level of a module file or declared globally in a def within the file.</a:t>
            </a:r>
          </a:p>
          <a:p>
            <a:r>
              <a:rPr lang="en-US" dirty="0"/>
              <a:t>Built-in: Python built-in names.</a:t>
            </a:r>
            <a:endParaRPr lang="en-TW" dirty="0"/>
          </a:p>
        </p:txBody>
      </p:sp>
    </p:spTree>
    <p:extLst>
      <p:ext uri="{BB962C8B-B14F-4D97-AF65-F5344CB8AC3E}">
        <p14:creationId xmlns:p14="http://schemas.microsoft.com/office/powerpoint/2010/main" val="35388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8D65-BD3F-6542-8A1F-14318F1D53E7}"/>
              </a:ext>
            </a:extLst>
          </p:cNvPr>
          <p:cNvSpPr>
            <a:spLocks noGrp="1"/>
          </p:cNvSpPr>
          <p:nvPr>
            <p:ph type="title"/>
          </p:nvPr>
        </p:nvSpPr>
        <p:spPr/>
        <p:txBody>
          <a:bodyPr/>
          <a:lstStyle/>
          <a:p>
            <a:r>
              <a:rPr lang="en-TW" dirty="0"/>
              <a:t>(Bonus) Assignment and Local Variable</a:t>
            </a:r>
          </a:p>
        </p:txBody>
      </p:sp>
      <p:sp>
        <p:nvSpPr>
          <p:cNvPr id="3" name="Content Placeholder 2">
            <a:extLst>
              <a:ext uri="{FF2B5EF4-FFF2-40B4-BE49-F238E27FC236}">
                <a16:creationId xmlns:a16="http://schemas.microsoft.com/office/drawing/2014/main" id="{D079660B-C3FD-0D42-8D85-7ECCF7CD9DE5}"/>
              </a:ext>
            </a:extLst>
          </p:cNvPr>
          <p:cNvSpPr>
            <a:spLocks noGrp="1"/>
          </p:cNvSpPr>
          <p:nvPr>
            <p:ph idx="1"/>
          </p:nvPr>
        </p:nvSpPr>
        <p:spPr/>
        <p:txBody>
          <a:bodyPr/>
          <a:lstStyle/>
          <a:p>
            <a:pPr marL="0" indent="0">
              <a:buNone/>
            </a:pPr>
            <a:r>
              <a:rPr lang="en-US" dirty="0"/>
              <a:t>Inside the function definition (no matter where it happens), Python will automatically create that local variable if we do an assignment to a variable (and if we are not using the global keyword.)</a:t>
            </a:r>
          </a:p>
        </p:txBody>
      </p:sp>
    </p:spTree>
    <p:extLst>
      <p:ext uri="{BB962C8B-B14F-4D97-AF65-F5344CB8AC3E}">
        <p14:creationId xmlns:p14="http://schemas.microsoft.com/office/powerpoint/2010/main" val="114795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65F8-4617-664E-9B69-26F470274A21}"/>
              </a:ext>
            </a:extLst>
          </p:cNvPr>
          <p:cNvSpPr>
            <a:spLocks noGrp="1"/>
          </p:cNvSpPr>
          <p:nvPr>
            <p:ph type="title"/>
          </p:nvPr>
        </p:nvSpPr>
        <p:spPr/>
        <p:txBody>
          <a:bodyPr/>
          <a:lstStyle/>
          <a:p>
            <a:r>
              <a:rPr lang="en-TW" dirty="0"/>
              <a:t>Functions are Objects!!</a:t>
            </a:r>
          </a:p>
        </p:txBody>
      </p:sp>
      <p:sp>
        <p:nvSpPr>
          <p:cNvPr id="3" name="Content Placeholder 2">
            <a:extLst>
              <a:ext uri="{FF2B5EF4-FFF2-40B4-BE49-F238E27FC236}">
                <a16:creationId xmlns:a16="http://schemas.microsoft.com/office/drawing/2014/main" id="{B05B15D7-64B1-F244-A98D-BA6E587A5980}"/>
              </a:ext>
            </a:extLst>
          </p:cNvPr>
          <p:cNvSpPr>
            <a:spLocks noGrp="1"/>
          </p:cNvSpPr>
          <p:nvPr>
            <p:ph idx="1"/>
          </p:nvPr>
        </p:nvSpPr>
        <p:spPr/>
        <p:txBody>
          <a:bodyPr/>
          <a:lstStyle/>
          <a:p>
            <a:pPr marL="0" indent="0">
              <a:buNone/>
            </a:pPr>
            <a:r>
              <a:rPr lang="en-TW" dirty="0"/>
              <a:t>In Python, functions are objects as well! Therefore, we can assignment functions to another function.</a:t>
            </a:r>
          </a:p>
          <a:p>
            <a:pPr marL="0" indent="0">
              <a:buNone/>
            </a:pPr>
            <a:r>
              <a:rPr lang="en-US" dirty="0"/>
              <a:t>By knowing this, we should prevent variable assignment to the reserved words in Python. (Python won't complain about this, but we will see bugs in our code.)</a:t>
            </a:r>
            <a:endParaRPr lang="en-TW" dirty="0"/>
          </a:p>
        </p:txBody>
      </p:sp>
    </p:spTree>
    <p:extLst>
      <p:ext uri="{BB962C8B-B14F-4D97-AF65-F5344CB8AC3E}">
        <p14:creationId xmlns:p14="http://schemas.microsoft.com/office/powerpoint/2010/main" val="371586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9B5C-F154-464E-892B-BA5204F2935D}"/>
              </a:ext>
            </a:extLst>
          </p:cNvPr>
          <p:cNvSpPr>
            <a:spLocks noGrp="1"/>
          </p:cNvSpPr>
          <p:nvPr>
            <p:ph type="title"/>
          </p:nvPr>
        </p:nvSpPr>
        <p:spPr/>
        <p:txBody>
          <a:bodyPr/>
          <a:lstStyle/>
          <a:p>
            <a:r>
              <a:rPr lang="en-TW" dirty="0"/>
              <a:t>Functions and Methods</a:t>
            </a:r>
          </a:p>
        </p:txBody>
      </p:sp>
      <p:sp>
        <p:nvSpPr>
          <p:cNvPr id="3" name="Content Placeholder 2">
            <a:extLst>
              <a:ext uri="{FF2B5EF4-FFF2-40B4-BE49-F238E27FC236}">
                <a16:creationId xmlns:a16="http://schemas.microsoft.com/office/drawing/2014/main" id="{8FD6029F-300C-8044-80D2-27CA605091C8}"/>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What is the difference between function and method in Python with an example program? Methods are associated with the objects of the class they belong to. Functions are not associated with any object. We can invoke a function just by its name.</a:t>
            </a:r>
          </a:p>
          <a:p>
            <a:pPr marL="0" indent="0">
              <a:buNone/>
            </a:pPr>
            <a:r>
              <a:rPr lang="en-US" dirty="0"/>
              <a:t>For example, </a:t>
            </a:r>
            <a:r>
              <a:rPr lang="en-US" dirty="0" err="1"/>
              <a:t>string.split</a:t>
            </a:r>
            <a:r>
              <a:rPr lang="en-US" dirty="0"/>
              <a:t>(“ ”) is method of string, and range() is a function in Python.</a:t>
            </a:r>
          </a:p>
          <a:p>
            <a:pPr marL="0" indent="0">
              <a:buNone/>
            </a:pPr>
            <a:r>
              <a:rPr lang="en-US" dirty="0"/>
              <a:t>What can you do if you come across a method or function that you have never seen before?</a:t>
            </a:r>
          </a:p>
          <a:p>
            <a:pPr marL="514350" indent="-514350">
              <a:buAutoNum type="arabicPeriod"/>
            </a:pPr>
            <a:r>
              <a:rPr lang="en-US" dirty="0"/>
              <a:t>Use the help() function; the input is the name of the method or function</a:t>
            </a:r>
          </a:p>
          <a:p>
            <a:pPr marL="514350" indent="-514350">
              <a:buAutoNum type="arabicPeriod"/>
            </a:pPr>
            <a:r>
              <a:rPr lang="en-US" dirty="0"/>
              <a:t>Read the documentation online.</a:t>
            </a:r>
          </a:p>
        </p:txBody>
      </p:sp>
    </p:spTree>
    <p:extLst>
      <p:ext uri="{BB962C8B-B14F-4D97-AF65-F5344CB8AC3E}">
        <p14:creationId xmlns:p14="http://schemas.microsoft.com/office/powerpoint/2010/main" val="28197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1DB1-85E2-7844-9E91-EF43451F7FBA}"/>
              </a:ext>
            </a:extLst>
          </p:cNvPr>
          <p:cNvSpPr>
            <a:spLocks noGrp="1"/>
          </p:cNvSpPr>
          <p:nvPr>
            <p:ph type="title"/>
          </p:nvPr>
        </p:nvSpPr>
        <p:spPr/>
        <p:txBody>
          <a:bodyPr/>
          <a:lstStyle/>
          <a:p>
            <a:r>
              <a:rPr lang="en-US" dirty="0"/>
              <a:t>T</a:t>
            </a:r>
            <a:r>
              <a:rPr lang="en-TW" dirty="0"/>
              <a:t>he def Keyword</a:t>
            </a:r>
          </a:p>
        </p:txBody>
      </p:sp>
      <p:sp>
        <p:nvSpPr>
          <p:cNvPr id="3" name="Content Placeholder 2">
            <a:extLst>
              <a:ext uri="{FF2B5EF4-FFF2-40B4-BE49-F238E27FC236}">
                <a16:creationId xmlns:a16="http://schemas.microsoft.com/office/drawing/2014/main" id="{8BBE0535-0945-EB48-B87A-1692749C62A3}"/>
              </a:ext>
            </a:extLst>
          </p:cNvPr>
          <p:cNvSpPr>
            <a:spLocks noGrp="1"/>
          </p:cNvSpPr>
          <p:nvPr>
            <p:ph idx="1"/>
          </p:nvPr>
        </p:nvSpPr>
        <p:spPr/>
        <p:txBody>
          <a:bodyPr/>
          <a:lstStyle/>
          <a:p>
            <a:pPr marL="0" indent="0">
              <a:buNone/>
            </a:pPr>
            <a:r>
              <a:rPr lang="en-US" dirty="0"/>
              <a:t>To define a function in Python, we need to use the keyword "def". The basic syntax of defining a function is:</a:t>
            </a:r>
          </a:p>
          <a:p>
            <a:pPr marL="0" indent="0">
              <a:buNone/>
            </a:pPr>
            <a:r>
              <a:rPr lang="en-US" i="1" dirty="0"/>
              <a:t>def </a:t>
            </a:r>
            <a:r>
              <a:rPr lang="en-US" i="1" dirty="0" err="1"/>
              <a:t>functionName</a:t>
            </a:r>
            <a:r>
              <a:rPr lang="en-US" i="1" dirty="0"/>
              <a:t>(input1, input 2, …):</a:t>
            </a:r>
          </a:p>
          <a:p>
            <a:pPr marL="0" indent="0">
              <a:buNone/>
            </a:pPr>
            <a:r>
              <a:rPr lang="en-US" i="1" dirty="0"/>
              <a:t>	function code here</a:t>
            </a:r>
          </a:p>
          <a:p>
            <a:pPr marL="0" indent="0">
              <a:buNone/>
            </a:pPr>
            <a:r>
              <a:rPr lang="en-TW" dirty="0"/>
              <a:t>Inputs are optional; if we don’t need inputs, then we just keep the empty parenthesis. Inputs are the local variables in the function; they are either copy by value or reference (read chapter 1.)</a:t>
            </a:r>
          </a:p>
          <a:p>
            <a:pPr marL="0" indent="0">
              <a:buNone/>
            </a:pPr>
            <a:r>
              <a:rPr lang="en-TW" dirty="0"/>
              <a:t>You can also use doctring (or documentation string) to give explanation or comments for a function.</a:t>
            </a:r>
          </a:p>
          <a:p>
            <a:pPr marL="0" indent="0">
              <a:buNone/>
            </a:pPr>
            <a:endParaRPr lang="en-TW" dirty="0"/>
          </a:p>
        </p:txBody>
      </p:sp>
    </p:spTree>
    <p:extLst>
      <p:ext uri="{BB962C8B-B14F-4D97-AF65-F5344CB8AC3E}">
        <p14:creationId xmlns:p14="http://schemas.microsoft.com/office/powerpoint/2010/main" val="33413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736B-80FB-C448-A024-5F7C38A15BAE}"/>
              </a:ext>
            </a:extLst>
          </p:cNvPr>
          <p:cNvSpPr>
            <a:spLocks noGrp="1"/>
          </p:cNvSpPr>
          <p:nvPr>
            <p:ph type="title"/>
          </p:nvPr>
        </p:nvSpPr>
        <p:spPr/>
        <p:txBody>
          <a:bodyPr/>
          <a:lstStyle/>
          <a:p>
            <a:r>
              <a:rPr lang="en-TW" dirty="0"/>
              <a:t>The return Keyword</a:t>
            </a:r>
          </a:p>
        </p:txBody>
      </p:sp>
      <p:sp>
        <p:nvSpPr>
          <p:cNvPr id="3" name="Content Placeholder 2">
            <a:extLst>
              <a:ext uri="{FF2B5EF4-FFF2-40B4-BE49-F238E27FC236}">
                <a16:creationId xmlns:a16="http://schemas.microsoft.com/office/drawing/2014/main" id="{DDE4BC60-BE9B-B448-964C-9AB87E45143E}"/>
              </a:ext>
            </a:extLst>
          </p:cNvPr>
          <p:cNvSpPr>
            <a:spLocks noGrp="1"/>
          </p:cNvSpPr>
          <p:nvPr>
            <p:ph idx="1"/>
          </p:nvPr>
        </p:nvSpPr>
        <p:spPr>
          <a:xfrm>
            <a:off x="838200" y="1825624"/>
            <a:ext cx="6389318" cy="5032375"/>
          </a:xfrm>
        </p:spPr>
        <p:txBody>
          <a:bodyPr>
            <a:normAutofit/>
          </a:bodyPr>
          <a:lstStyle/>
          <a:p>
            <a:pPr marL="0" indent="0">
              <a:buNone/>
            </a:pPr>
            <a:r>
              <a:rPr lang="en-US" dirty="0"/>
              <a:t>The Python return keyword exits a function and instructs Python to continue executing the main program. The return keyword can send a value from a function or method, back to the main program; the returned value could be a string, a tuple, or any other object.</a:t>
            </a:r>
          </a:p>
          <a:p>
            <a:pPr marL="0" indent="0">
              <a:buNone/>
            </a:pPr>
            <a:r>
              <a:rPr lang="en-US" dirty="0"/>
              <a:t>Python function default return value is None, and it’s always optional to return something from a function.</a:t>
            </a:r>
          </a:p>
          <a:p>
            <a:pPr marL="0" indent="0">
              <a:buNone/>
            </a:pPr>
            <a:r>
              <a:rPr lang="en-TW" sz="2000" i="1" dirty="0"/>
              <a:t>*. If the return keyword is placed in a loop, it will termiante the loop.</a:t>
            </a:r>
          </a:p>
        </p:txBody>
      </p:sp>
      <p:pic>
        <p:nvPicPr>
          <p:cNvPr id="5" name="Graphic 4">
            <a:extLst>
              <a:ext uri="{FF2B5EF4-FFF2-40B4-BE49-F238E27FC236}">
                <a16:creationId xmlns:a16="http://schemas.microsoft.com/office/drawing/2014/main" id="{F5FA4B12-F16A-7E45-8CA8-06F551326F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7518" y="1346939"/>
            <a:ext cx="4164121" cy="4164121"/>
          </a:xfrm>
          <a:prstGeom prst="rect">
            <a:avLst/>
          </a:prstGeom>
        </p:spPr>
      </p:pic>
    </p:spTree>
    <p:extLst>
      <p:ext uri="{BB962C8B-B14F-4D97-AF65-F5344CB8AC3E}">
        <p14:creationId xmlns:p14="http://schemas.microsoft.com/office/powerpoint/2010/main" val="165110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25E1-AB43-1740-8CDC-B14628C28C56}"/>
              </a:ext>
            </a:extLst>
          </p:cNvPr>
          <p:cNvSpPr>
            <a:spLocks noGrp="1"/>
          </p:cNvSpPr>
          <p:nvPr>
            <p:ph type="title"/>
          </p:nvPr>
        </p:nvSpPr>
        <p:spPr/>
        <p:txBody>
          <a:bodyPr/>
          <a:lstStyle/>
          <a:p>
            <a:r>
              <a:rPr lang="en-TW" dirty="0"/>
              <a:t>Import Functions</a:t>
            </a:r>
          </a:p>
        </p:txBody>
      </p:sp>
      <p:sp>
        <p:nvSpPr>
          <p:cNvPr id="3" name="Content Placeholder 2">
            <a:extLst>
              <a:ext uri="{FF2B5EF4-FFF2-40B4-BE49-F238E27FC236}">
                <a16:creationId xmlns:a16="http://schemas.microsoft.com/office/drawing/2014/main" id="{BF5B0C55-216E-2A47-A98D-1DE1541FB15A}"/>
              </a:ext>
            </a:extLst>
          </p:cNvPr>
          <p:cNvSpPr>
            <a:spLocks noGrp="1"/>
          </p:cNvSpPr>
          <p:nvPr>
            <p:ph idx="1"/>
          </p:nvPr>
        </p:nvSpPr>
        <p:spPr>
          <a:xfrm>
            <a:off x="838200" y="1825624"/>
            <a:ext cx="10515600" cy="4788117"/>
          </a:xfrm>
        </p:spPr>
        <p:txBody>
          <a:bodyPr>
            <a:normAutofit/>
          </a:bodyPr>
          <a:lstStyle/>
          <a:p>
            <a:pPr marL="0" indent="0">
              <a:buNone/>
            </a:pPr>
            <a:r>
              <a:rPr lang="en-TW" dirty="0"/>
              <a:t>Some useful functions require you to import them before you start using them. For example, </a:t>
            </a:r>
            <a:r>
              <a:rPr lang="en-US" altLang="zh-TW" dirty="0"/>
              <a:t>we did</a:t>
            </a:r>
          </a:p>
          <a:p>
            <a:pPr marL="0" indent="0" algn="ctr">
              <a:buNone/>
            </a:pPr>
            <a:r>
              <a:rPr lang="en-US" i="1" dirty="0"/>
              <a:t>from sys import </a:t>
            </a:r>
            <a:r>
              <a:rPr lang="en-US" i="1" dirty="0" err="1"/>
              <a:t>argv</a:t>
            </a:r>
            <a:endParaRPr lang="en-US" i="1" dirty="0"/>
          </a:p>
          <a:p>
            <a:pPr marL="0" indent="0">
              <a:buNone/>
            </a:pPr>
            <a:r>
              <a:rPr lang="en-TW" dirty="0"/>
              <a:t>This is a function from the standard Python library, but we cannot use this function if we </a:t>
            </a:r>
            <a:r>
              <a:rPr lang="en-US" dirty="0"/>
              <a:t>don’t</a:t>
            </a:r>
            <a:r>
              <a:rPr lang="en-TW" dirty="0"/>
              <a:t> import it.</a:t>
            </a:r>
          </a:p>
          <a:p>
            <a:pPr marL="0" indent="0">
              <a:buNone/>
            </a:pPr>
            <a:r>
              <a:rPr lang="en-TW" dirty="0"/>
              <a:t>Some other common modules include:</a:t>
            </a:r>
          </a:p>
          <a:p>
            <a:r>
              <a:rPr lang="en-US" dirty="0"/>
              <a:t>requests, bs4 (for web scraping)</a:t>
            </a:r>
          </a:p>
          <a:p>
            <a:r>
              <a:rPr lang="en-US" dirty="0" err="1"/>
              <a:t>numpy</a:t>
            </a:r>
            <a:r>
              <a:rPr lang="en-US" dirty="0"/>
              <a:t>, pandas, matplotlib, seaborn (data visualization)</a:t>
            </a:r>
          </a:p>
          <a:p>
            <a:r>
              <a:rPr lang="en-US" dirty="0"/>
              <a:t>random, </a:t>
            </a:r>
            <a:r>
              <a:rPr lang="en-US" dirty="0" err="1"/>
              <a:t>sklearn</a:t>
            </a:r>
            <a:r>
              <a:rPr lang="en-US" dirty="0"/>
              <a:t>, </a:t>
            </a:r>
            <a:r>
              <a:rPr lang="en-US" dirty="0" err="1"/>
              <a:t>tensorflow</a:t>
            </a:r>
            <a:r>
              <a:rPr lang="en-US" dirty="0"/>
              <a:t> (machine learning, deep learning)</a:t>
            </a:r>
          </a:p>
          <a:p>
            <a:pPr marL="0" indent="0">
              <a:buNone/>
            </a:pPr>
            <a:r>
              <a:rPr lang="en-US" sz="2200" dirty="0"/>
              <a:t>*. More details will be discussed later.</a:t>
            </a:r>
          </a:p>
          <a:p>
            <a:pPr marL="0" indent="0">
              <a:buNone/>
            </a:pPr>
            <a:endParaRPr lang="en-TW" dirty="0"/>
          </a:p>
        </p:txBody>
      </p:sp>
    </p:spTree>
    <p:extLst>
      <p:ext uri="{BB962C8B-B14F-4D97-AF65-F5344CB8AC3E}">
        <p14:creationId xmlns:p14="http://schemas.microsoft.com/office/powerpoint/2010/main" val="192917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466E-B136-854D-992C-3845CDBDC4F9}"/>
              </a:ext>
            </a:extLst>
          </p:cNvPr>
          <p:cNvSpPr>
            <a:spLocks noGrp="1"/>
          </p:cNvSpPr>
          <p:nvPr>
            <p:ph type="title"/>
          </p:nvPr>
        </p:nvSpPr>
        <p:spPr/>
        <p:txBody>
          <a:bodyPr/>
          <a:lstStyle/>
          <a:p>
            <a:r>
              <a:rPr lang="en-TW" dirty="0"/>
              <a:t>Import Functions</a:t>
            </a:r>
          </a:p>
        </p:txBody>
      </p:sp>
      <p:sp>
        <p:nvSpPr>
          <p:cNvPr id="3" name="Content Placeholder 2">
            <a:extLst>
              <a:ext uri="{FF2B5EF4-FFF2-40B4-BE49-F238E27FC236}">
                <a16:creationId xmlns:a16="http://schemas.microsoft.com/office/drawing/2014/main" id="{15F97B01-15B8-DA4F-9550-EF91A1B1C454}"/>
              </a:ext>
            </a:extLst>
          </p:cNvPr>
          <p:cNvSpPr>
            <a:spLocks noGrp="1"/>
          </p:cNvSpPr>
          <p:nvPr>
            <p:ph idx="1"/>
          </p:nvPr>
        </p:nvSpPr>
        <p:spPr/>
        <p:txBody>
          <a:bodyPr/>
          <a:lstStyle/>
          <a:p>
            <a:pPr marL="0" indent="0">
              <a:buNone/>
            </a:pPr>
            <a:r>
              <a:rPr lang="en-US" dirty="0"/>
              <a:t>Why is Python designed in this way?</a:t>
            </a:r>
          </a:p>
          <a:p>
            <a:r>
              <a:rPr lang="en-US" dirty="0"/>
              <a:t>There is less to compile and run by default. Your program will load faster, because it only knows about the parts of Python that it actually needs. </a:t>
            </a:r>
          </a:p>
          <a:p>
            <a:r>
              <a:rPr lang="en-US" dirty="0"/>
              <a:t>It keeps the global namespace clean and allows functionality to be grouped logically into modules.</a:t>
            </a:r>
          </a:p>
          <a:p>
            <a:r>
              <a:rPr lang="en-US" dirty="0"/>
              <a:t>Different modules can have identically-named functions without clashes (file and socket class would probably both have open and close functions, for example). It makes sure we don’t mess up the names.</a:t>
            </a:r>
            <a:endParaRPr lang="en-TW" dirty="0"/>
          </a:p>
          <a:p>
            <a:pPr marL="0" indent="0">
              <a:buNone/>
            </a:pPr>
            <a:endParaRPr lang="en-TW" dirty="0"/>
          </a:p>
        </p:txBody>
      </p:sp>
    </p:spTree>
    <p:extLst>
      <p:ext uri="{BB962C8B-B14F-4D97-AF65-F5344CB8AC3E}">
        <p14:creationId xmlns:p14="http://schemas.microsoft.com/office/powerpoint/2010/main" val="390124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040E-A794-954F-B56A-389F053F650F}"/>
              </a:ext>
            </a:extLst>
          </p:cNvPr>
          <p:cNvSpPr>
            <a:spLocks noGrp="1"/>
          </p:cNvSpPr>
          <p:nvPr>
            <p:ph type="title"/>
          </p:nvPr>
        </p:nvSpPr>
        <p:spPr/>
        <p:txBody>
          <a:bodyPr/>
          <a:lstStyle/>
          <a:p>
            <a:r>
              <a:rPr lang="en-TW" dirty="0"/>
              <a:t>Positional and Keyword Arguments</a:t>
            </a:r>
          </a:p>
        </p:txBody>
      </p:sp>
      <p:sp>
        <p:nvSpPr>
          <p:cNvPr id="3" name="Content Placeholder 2">
            <a:extLst>
              <a:ext uri="{FF2B5EF4-FFF2-40B4-BE49-F238E27FC236}">
                <a16:creationId xmlns:a16="http://schemas.microsoft.com/office/drawing/2014/main" id="{9072F572-FA7D-B841-A48A-1F1D5131BADF}"/>
              </a:ext>
            </a:extLst>
          </p:cNvPr>
          <p:cNvSpPr>
            <a:spLocks noGrp="1"/>
          </p:cNvSpPr>
          <p:nvPr>
            <p:ph idx="1"/>
          </p:nvPr>
        </p:nvSpPr>
        <p:spPr/>
        <p:txBody>
          <a:bodyPr/>
          <a:lstStyle/>
          <a:p>
            <a:pPr marL="0" indent="0">
              <a:buNone/>
            </a:pPr>
            <a:r>
              <a:rPr lang="en-US" dirty="0"/>
              <a:t>Python functions can contain two types of arguments: positional arguments and keyword arguments. </a:t>
            </a:r>
          </a:p>
          <a:p>
            <a:pPr marL="0" indent="0">
              <a:buNone/>
            </a:pPr>
            <a:r>
              <a:rPr lang="en-US" dirty="0"/>
              <a:t>Positional arguments must be included in the correct order. </a:t>
            </a:r>
          </a:p>
          <a:p>
            <a:pPr marL="0" indent="0">
              <a:buNone/>
            </a:pPr>
            <a:r>
              <a:rPr lang="en-US" dirty="0"/>
              <a:t>Keyword arguments are included with a keyword and equal sign.</a:t>
            </a:r>
          </a:p>
          <a:p>
            <a:pPr marL="0" indent="0">
              <a:buNone/>
            </a:pPr>
            <a:endParaRPr lang="en-TW" dirty="0"/>
          </a:p>
        </p:txBody>
      </p:sp>
    </p:spTree>
    <p:extLst>
      <p:ext uri="{BB962C8B-B14F-4D97-AF65-F5344CB8AC3E}">
        <p14:creationId xmlns:p14="http://schemas.microsoft.com/office/powerpoint/2010/main" val="10442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7BE5-F48C-E045-A5AF-DEE16C32957F}"/>
              </a:ext>
            </a:extLst>
          </p:cNvPr>
          <p:cNvSpPr>
            <a:spLocks noGrp="1"/>
          </p:cNvSpPr>
          <p:nvPr>
            <p:ph type="title"/>
          </p:nvPr>
        </p:nvSpPr>
        <p:spPr/>
        <p:txBody>
          <a:bodyPr/>
          <a:lstStyle/>
          <a:p>
            <a:r>
              <a:rPr lang="en-US" dirty="0"/>
              <a:t>Default Arguments in Python</a:t>
            </a:r>
            <a:endParaRPr lang="en-TW" dirty="0"/>
          </a:p>
        </p:txBody>
      </p:sp>
      <p:sp>
        <p:nvSpPr>
          <p:cNvPr id="3" name="Content Placeholder 2">
            <a:extLst>
              <a:ext uri="{FF2B5EF4-FFF2-40B4-BE49-F238E27FC236}">
                <a16:creationId xmlns:a16="http://schemas.microsoft.com/office/drawing/2014/main" id="{84160A78-0BA3-2B44-B068-A47039F8D959}"/>
              </a:ext>
            </a:extLst>
          </p:cNvPr>
          <p:cNvSpPr>
            <a:spLocks noGrp="1"/>
          </p:cNvSpPr>
          <p:nvPr>
            <p:ph idx="1"/>
          </p:nvPr>
        </p:nvSpPr>
        <p:spPr/>
        <p:txBody>
          <a:bodyPr/>
          <a:lstStyle/>
          <a:p>
            <a:pPr marL="0" indent="0">
              <a:buNone/>
            </a:pPr>
            <a:r>
              <a:rPr lang="en-US" dirty="0"/>
              <a:t>Python allows function arguments to have default values. If the function is called without the argument, the argument gets its default value.</a:t>
            </a:r>
          </a:p>
          <a:p>
            <a:pPr marL="0" indent="0">
              <a:buNone/>
            </a:pPr>
            <a:r>
              <a:rPr lang="en-US" dirty="0"/>
              <a:t>When we define default arguments, we have to put all of them at the end; otherwise, we will see:</a:t>
            </a:r>
          </a:p>
          <a:p>
            <a:pPr marL="0" indent="0" algn="ctr">
              <a:buNone/>
            </a:pPr>
            <a:r>
              <a:rPr lang="en-US" i="1" dirty="0" err="1"/>
              <a:t>SyntaxError</a:t>
            </a:r>
            <a:r>
              <a:rPr lang="en-US" i="1" dirty="0"/>
              <a:t>: non-default argument follows default argument</a:t>
            </a:r>
          </a:p>
          <a:p>
            <a:pPr marL="0" indent="0">
              <a:buNone/>
            </a:pPr>
            <a:r>
              <a:rPr lang="en-US" dirty="0"/>
              <a:t>When we define functions, we can give default arguments; when we invoke functions, we can give keyword arguments. (They both look alike, but they are different !!)</a:t>
            </a:r>
          </a:p>
        </p:txBody>
      </p:sp>
    </p:spTree>
    <p:extLst>
      <p:ext uri="{BB962C8B-B14F-4D97-AF65-F5344CB8AC3E}">
        <p14:creationId xmlns:p14="http://schemas.microsoft.com/office/powerpoint/2010/main" val="73715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8EC2-28E8-F14F-B8AD-3069E9E8382F}"/>
              </a:ext>
            </a:extLst>
          </p:cNvPr>
          <p:cNvSpPr>
            <a:spLocks noGrp="1"/>
          </p:cNvSpPr>
          <p:nvPr>
            <p:ph type="title"/>
          </p:nvPr>
        </p:nvSpPr>
        <p:spPr/>
        <p:txBody>
          <a:bodyPr/>
          <a:lstStyle/>
          <a:p>
            <a:r>
              <a:rPr lang="en-US" dirty="0"/>
              <a:t>Arbitrary Number of Arguments</a:t>
            </a:r>
            <a:endParaRPr lang="en-TW" dirty="0"/>
          </a:p>
        </p:txBody>
      </p:sp>
      <p:sp>
        <p:nvSpPr>
          <p:cNvPr id="3" name="Content Placeholder 2">
            <a:extLst>
              <a:ext uri="{FF2B5EF4-FFF2-40B4-BE49-F238E27FC236}">
                <a16:creationId xmlns:a16="http://schemas.microsoft.com/office/drawing/2014/main" id="{DD8EE23E-7C5A-2643-8270-8B7F7C08738F}"/>
              </a:ext>
            </a:extLst>
          </p:cNvPr>
          <p:cNvSpPr>
            <a:spLocks noGrp="1"/>
          </p:cNvSpPr>
          <p:nvPr>
            <p:ph idx="1"/>
          </p:nvPr>
        </p:nvSpPr>
        <p:spPr>
          <a:xfrm>
            <a:off x="838200" y="1825625"/>
            <a:ext cx="10515600" cy="4525071"/>
          </a:xfrm>
        </p:spPr>
        <p:txBody>
          <a:bodyPr>
            <a:normAutofit/>
          </a:bodyPr>
          <a:lstStyle/>
          <a:p>
            <a:pPr marL="0" indent="0">
              <a:buNone/>
            </a:pPr>
            <a:r>
              <a:rPr lang="en-US" dirty="0"/>
              <a:t>*</a:t>
            </a:r>
            <a:r>
              <a:rPr lang="en-US" dirty="0" err="1"/>
              <a:t>args</a:t>
            </a:r>
            <a:r>
              <a:rPr lang="en-US" dirty="0"/>
              <a:t> is used when we want to send an arbitrary number of </a:t>
            </a:r>
            <a:r>
              <a:rPr lang="en-US" b="1" dirty="0"/>
              <a:t>non-keyworded</a:t>
            </a:r>
            <a:r>
              <a:rPr lang="en-US" dirty="0"/>
              <a:t> inputs to the function.</a:t>
            </a:r>
            <a:r>
              <a:rPr lang="en-TW" dirty="0"/>
              <a:t> The inputs are packed into a tuple inside the function.</a:t>
            </a:r>
          </a:p>
          <a:p>
            <a:pPr marL="0" indent="0">
              <a:buNone/>
            </a:pPr>
            <a:r>
              <a:rPr lang="en-US" dirty="0"/>
              <a:t>**</a:t>
            </a:r>
            <a:r>
              <a:rPr lang="en-US" dirty="0" err="1"/>
              <a:t>kwargs</a:t>
            </a:r>
            <a:r>
              <a:rPr lang="en-US" dirty="0"/>
              <a:t> is used when we want to send an arbitrary number of </a:t>
            </a:r>
            <a:r>
              <a:rPr lang="en-US" b="1" dirty="0"/>
              <a:t>keyworded</a:t>
            </a:r>
            <a:r>
              <a:rPr lang="en-US" dirty="0"/>
              <a:t> inputs to a function. The inputs are packed into a dictionary inside the function.</a:t>
            </a:r>
          </a:p>
          <a:p>
            <a:pPr marL="0" indent="0">
              <a:buNone/>
            </a:pPr>
            <a:r>
              <a:rPr lang="en-US" dirty="0"/>
              <a:t>They can be used in one function at the same time as well.</a:t>
            </a:r>
          </a:p>
          <a:p>
            <a:pPr marL="0" indent="0">
              <a:buNone/>
            </a:pPr>
            <a:r>
              <a:rPr lang="en-US" sz="2000" dirty="0"/>
              <a:t>*. The main functionality is driven by the asterisk; </a:t>
            </a:r>
            <a:r>
              <a:rPr lang="en-US" sz="2000" dirty="0" err="1"/>
              <a:t>args</a:t>
            </a:r>
            <a:r>
              <a:rPr lang="en-US" sz="2000" dirty="0"/>
              <a:t> and </a:t>
            </a:r>
            <a:r>
              <a:rPr lang="en-US" sz="2000" dirty="0" err="1"/>
              <a:t>kwargs</a:t>
            </a:r>
            <a:r>
              <a:rPr lang="en-US" sz="2000" dirty="0"/>
              <a:t> are just names. They are used by convention.</a:t>
            </a:r>
          </a:p>
          <a:p>
            <a:pPr marL="0" indent="0">
              <a:buNone/>
            </a:pPr>
            <a:r>
              <a:rPr lang="en-US" sz="2000" dirty="0"/>
              <a:t>*. Function input definition order should be (1) normal parameters, (2) default parameters, (3) *</a:t>
            </a:r>
            <a:r>
              <a:rPr lang="en-US" sz="2000" dirty="0" err="1"/>
              <a:t>args</a:t>
            </a:r>
            <a:r>
              <a:rPr lang="en-US" sz="2000" dirty="0"/>
              <a:t>, (4) **</a:t>
            </a:r>
            <a:r>
              <a:rPr lang="en-US" sz="2000" dirty="0" err="1"/>
              <a:t>kwargs</a:t>
            </a:r>
            <a:endParaRPr lang="en-US" sz="2000" dirty="0"/>
          </a:p>
        </p:txBody>
      </p:sp>
    </p:spTree>
    <p:extLst>
      <p:ext uri="{BB962C8B-B14F-4D97-AF65-F5344CB8AC3E}">
        <p14:creationId xmlns:p14="http://schemas.microsoft.com/office/powerpoint/2010/main" val="292221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C2362D8-3382-F643-9152-4A1CE361D2E8}">
  <we:reference id="wa200002290" version="1.0.0.3" store="en-US" storeType="OMEX"/>
  <we:alternateReferences>
    <we:reference id="WA200002290" version="1.0.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19309</TotalTime>
  <Words>1259</Words>
  <Application>Microsoft Office PowerPoint</Application>
  <PresentationFormat>寬螢幕</PresentationFormat>
  <Paragraphs>71</Paragraphs>
  <Slides>15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15</vt:i4>
      </vt:variant>
    </vt:vector>
  </HeadingPairs>
  <TitlesOfParts>
    <vt:vector size="19" baseType="lpstr">
      <vt:lpstr>Arial</vt:lpstr>
      <vt:lpstr>Calibri</vt:lpstr>
      <vt:lpstr>Calibri Light</vt:lpstr>
      <vt:lpstr>Office Theme</vt:lpstr>
      <vt:lpstr>Python Course Chapter 4</vt:lpstr>
      <vt:lpstr>Functions and Methods</vt:lpstr>
      <vt:lpstr>The def Keyword</vt:lpstr>
      <vt:lpstr>The return Keyword</vt:lpstr>
      <vt:lpstr>Import Functions</vt:lpstr>
      <vt:lpstr>Import Functions</vt:lpstr>
      <vt:lpstr>Positional and Keyword Arguments</vt:lpstr>
      <vt:lpstr>Default Arguments in Python</vt:lpstr>
      <vt:lpstr>Arbitrary Number of Arguments</vt:lpstr>
      <vt:lpstr>Higher-Order Function</vt:lpstr>
      <vt:lpstr>Lambda Expression</vt:lpstr>
      <vt:lpstr>Scope</vt:lpstr>
      <vt:lpstr>Scope</vt:lpstr>
      <vt:lpstr>(Bonus) Assignment and Local Variable</vt:lpstr>
      <vt:lpstr>Functions are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787</cp:revision>
  <dcterms:created xsi:type="dcterms:W3CDTF">2021-08-25T07:05:14Z</dcterms:created>
  <dcterms:modified xsi:type="dcterms:W3CDTF">2022-03-31T04:55:21Z</dcterms:modified>
</cp:coreProperties>
</file>