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3" r:id="rId4"/>
    <p:sldId id="273" r:id="rId5"/>
    <p:sldId id="258" r:id="rId6"/>
    <p:sldId id="260" r:id="rId7"/>
    <p:sldId id="261" r:id="rId8"/>
    <p:sldId id="272" r:id="rId9"/>
    <p:sldId id="262"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varScale="1">
        <p:scale>
          <a:sx n="79" d="100"/>
          <a:sy n="79" d="100"/>
        </p:scale>
        <p:origin x="82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04/02/2022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1</a:t>
            </a:fld>
            <a:endParaRPr lang="en-TW"/>
          </a:p>
        </p:txBody>
      </p:sp>
    </p:spTree>
    <p:extLst>
      <p:ext uri="{BB962C8B-B14F-4D97-AF65-F5344CB8AC3E}">
        <p14:creationId xmlns:p14="http://schemas.microsoft.com/office/powerpoint/2010/main" val="251798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5</a:t>
            </a:fld>
            <a:endParaRPr lang="en-TW"/>
          </a:p>
        </p:txBody>
      </p:sp>
    </p:spTree>
    <p:extLst>
      <p:ext uri="{BB962C8B-B14F-4D97-AF65-F5344CB8AC3E}">
        <p14:creationId xmlns:p14="http://schemas.microsoft.com/office/powerpoint/2010/main" val="329723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7</a:t>
            </a:fld>
            <a:endParaRPr lang="en-TW"/>
          </a:p>
        </p:txBody>
      </p:sp>
    </p:spTree>
    <p:extLst>
      <p:ext uri="{BB962C8B-B14F-4D97-AF65-F5344CB8AC3E}">
        <p14:creationId xmlns:p14="http://schemas.microsoft.com/office/powerpoint/2010/main" val="1437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D1E338FF-50C9-7A4B-85DC-4C835DD681DD}" type="slidenum">
              <a:rPr lang="en-TW" smtClean="0"/>
              <a:t>15</a:t>
            </a:fld>
            <a:endParaRPr lang="en-TW"/>
          </a:p>
        </p:txBody>
      </p:sp>
    </p:spTree>
    <p:extLst>
      <p:ext uri="{BB962C8B-B14F-4D97-AF65-F5344CB8AC3E}">
        <p14:creationId xmlns:p14="http://schemas.microsoft.com/office/powerpoint/2010/main" val="208603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04/02/2022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04/02/2022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a:t>Chapter </a:t>
            </a:r>
            <a:r>
              <a:rPr lang="en-TW" sz="4800" dirty="0"/>
              <a:t>5</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I/O with Files in Python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B7169EFB-C3C1-9046-89E7-ECAD8ED920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4273" y="1047750"/>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15E-3972-A74B-96E8-0DDBE74D4C41}"/>
              </a:ext>
            </a:extLst>
          </p:cNvPr>
          <p:cNvSpPr>
            <a:spLocks noGrp="1"/>
          </p:cNvSpPr>
          <p:nvPr>
            <p:ph type="title"/>
          </p:nvPr>
        </p:nvSpPr>
        <p:spPr/>
        <p:txBody>
          <a:bodyPr/>
          <a:lstStyle/>
          <a:p>
            <a:r>
              <a:rPr lang="en-US" dirty="0"/>
              <a:t>Serialize and Deserialize</a:t>
            </a:r>
            <a:endParaRPr lang="en-TW" dirty="0"/>
          </a:p>
        </p:txBody>
      </p:sp>
      <p:sp>
        <p:nvSpPr>
          <p:cNvPr id="3" name="Content Placeholder 2">
            <a:extLst>
              <a:ext uri="{FF2B5EF4-FFF2-40B4-BE49-F238E27FC236}">
                <a16:creationId xmlns:a16="http://schemas.microsoft.com/office/drawing/2014/main" id="{DD608BD1-4020-EE44-8DB3-1C28102594C4}"/>
              </a:ext>
            </a:extLst>
          </p:cNvPr>
          <p:cNvSpPr>
            <a:spLocks noGrp="1"/>
          </p:cNvSpPr>
          <p:nvPr>
            <p:ph idx="1"/>
          </p:nvPr>
        </p:nvSpPr>
        <p:spPr/>
        <p:txBody>
          <a:bodyPr>
            <a:normAutofit lnSpcReduction="10000"/>
          </a:bodyPr>
          <a:lstStyle/>
          <a:p>
            <a:pPr marL="0" indent="0">
              <a:buNone/>
            </a:pPr>
            <a:r>
              <a:rPr lang="en-US" dirty="0"/>
              <a:t>Supposedly we have two applications that run on two different physical machines. Both applications need to exchange data that is commonly used by both applications. These applications talk to each other to share the data with some mediums; these mediums could be a file-system, TCP, or UDP connections. </a:t>
            </a:r>
          </a:p>
          <a:p>
            <a:pPr marL="0" indent="0">
              <a:buNone/>
            </a:pPr>
            <a:r>
              <a:rPr lang="en-US" dirty="0"/>
              <a:t>Any of these mediums would only understand data described in the form of a series of bits. So when one application needs to send a value 10 to another, the value ten would be sent as its binary representation 1010, and you would also pass some information that describes 1010. This information will also be a series of bits that the other application can easily understand.</a:t>
            </a:r>
            <a:endParaRPr lang="en-TW" dirty="0"/>
          </a:p>
        </p:txBody>
      </p:sp>
    </p:spTree>
    <p:extLst>
      <p:ext uri="{BB962C8B-B14F-4D97-AF65-F5344CB8AC3E}">
        <p14:creationId xmlns:p14="http://schemas.microsoft.com/office/powerpoint/2010/main" val="231942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B1C7-7505-3541-A736-575EFADA055D}"/>
              </a:ext>
            </a:extLst>
          </p:cNvPr>
          <p:cNvSpPr>
            <a:spLocks noGrp="1"/>
          </p:cNvSpPr>
          <p:nvPr>
            <p:ph type="title"/>
          </p:nvPr>
        </p:nvSpPr>
        <p:spPr/>
        <p:txBody>
          <a:bodyPr/>
          <a:lstStyle/>
          <a:p>
            <a:r>
              <a:rPr lang="en-US" dirty="0"/>
              <a:t>Serialize and Deserialize</a:t>
            </a:r>
            <a:endParaRPr lang="en-TW" dirty="0"/>
          </a:p>
        </p:txBody>
      </p:sp>
      <p:sp>
        <p:nvSpPr>
          <p:cNvPr id="3" name="Content Placeholder 2">
            <a:extLst>
              <a:ext uri="{FF2B5EF4-FFF2-40B4-BE49-F238E27FC236}">
                <a16:creationId xmlns:a16="http://schemas.microsoft.com/office/drawing/2014/main" id="{5AC63FB9-885E-424F-9B04-AAFB089D6F71}"/>
              </a:ext>
            </a:extLst>
          </p:cNvPr>
          <p:cNvSpPr>
            <a:spLocks noGrp="1"/>
          </p:cNvSpPr>
          <p:nvPr>
            <p:ph idx="1"/>
          </p:nvPr>
        </p:nvSpPr>
        <p:spPr/>
        <p:txBody>
          <a:bodyPr/>
          <a:lstStyle/>
          <a:p>
            <a:pPr marL="0" indent="0">
              <a:buNone/>
            </a:pPr>
            <a:r>
              <a:rPr lang="en-US" dirty="0"/>
              <a:t>Take another example, wherein these two apps need to exchange a more complex, nonprimitive data type. Let's say they need to exchange the objects of type Book where Book is a custom defined class in your application, and both the applications have the definition of type Book.</a:t>
            </a:r>
            <a:endParaRPr lang="en-TW" dirty="0"/>
          </a:p>
        </p:txBody>
      </p:sp>
      <p:pic>
        <p:nvPicPr>
          <p:cNvPr id="5" name="Picture 4" descr="Text, letter&#10;&#10;Description automatically generated">
            <a:extLst>
              <a:ext uri="{FF2B5EF4-FFF2-40B4-BE49-F238E27FC236}">
                <a16:creationId xmlns:a16="http://schemas.microsoft.com/office/drawing/2014/main" id="{74B85506-ECFA-664E-9B3A-F4CF0022DAC9}"/>
              </a:ext>
            </a:extLst>
          </p:cNvPr>
          <p:cNvPicPr>
            <a:picLocks noChangeAspect="1"/>
          </p:cNvPicPr>
          <p:nvPr/>
        </p:nvPicPr>
        <p:blipFill>
          <a:blip r:embed="rId2"/>
          <a:stretch>
            <a:fillRect/>
          </a:stretch>
        </p:blipFill>
        <p:spPr>
          <a:xfrm>
            <a:off x="1689100" y="3660775"/>
            <a:ext cx="8813800" cy="2832100"/>
          </a:xfrm>
          <a:prstGeom prst="rect">
            <a:avLst/>
          </a:prstGeom>
        </p:spPr>
      </p:pic>
    </p:spTree>
    <p:extLst>
      <p:ext uri="{BB962C8B-B14F-4D97-AF65-F5344CB8AC3E}">
        <p14:creationId xmlns:p14="http://schemas.microsoft.com/office/powerpoint/2010/main" val="304592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9364-7A7A-D04C-8E4D-F742969AA525}"/>
              </a:ext>
            </a:extLst>
          </p:cNvPr>
          <p:cNvSpPr>
            <a:spLocks noGrp="1"/>
          </p:cNvSpPr>
          <p:nvPr>
            <p:ph type="title"/>
          </p:nvPr>
        </p:nvSpPr>
        <p:spPr/>
        <p:txBody>
          <a:bodyPr/>
          <a:lstStyle/>
          <a:p>
            <a:r>
              <a:rPr lang="en-US" dirty="0"/>
              <a:t>Serialize and Deserialize</a:t>
            </a:r>
            <a:endParaRPr lang="en-TW" dirty="0"/>
          </a:p>
        </p:txBody>
      </p:sp>
      <p:sp>
        <p:nvSpPr>
          <p:cNvPr id="3" name="Content Placeholder 2">
            <a:extLst>
              <a:ext uri="{FF2B5EF4-FFF2-40B4-BE49-F238E27FC236}">
                <a16:creationId xmlns:a16="http://schemas.microsoft.com/office/drawing/2014/main" id="{84BDFDD7-F623-7140-9E44-281D4E824BB0}"/>
              </a:ext>
            </a:extLst>
          </p:cNvPr>
          <p:cNvSpPr>
            <a:spLocks noGrp="1"/>
          </p:cNvSpPr>
          <p:nvPr>
            <p:ph idx="1"/>
          </p:nvPr>
        </p:nvSpPr>
        <p:spPr>
          <a:xfrm>
            <a:off x="838199" y="1825625"/>
            <a:ext cx="10515599" cy="4351338"/>
          </a:xfrm>
        </p:spPr>
        <p:txBody>
          <a:bodyPr>
            <a:normAutofit/>
          </a:bodyPr>
          <a:lstStyle/>
          <a:p>
            <a:pPr marL="0" indent="0">
              <a:buNone/>
            </a:pPr>
            <a:r>
              <a:rPr lang="en-US" dirty="0"/>
              <a:t>How will you exchange the objects of type book between the two applications? To share the thing between two apps, you will need to convert the Book objects into a binary representation. This is where serialization comes into the picture.</a:t>
            </a:r>
          </a:p>
          <a:p>
            <a:pPr marL="0" indent="0">
              <a:buNone/>
            </a:pPr>
            <a:r>
              <a:rPr lang="en-US" dirty="0"/>
              <a:t>With Serialization's help, you can define how an object can be converted into its binary representation. The receiving application would do the reverse process, De-Serialization, that constructs a Book object from its binary representation.</a:t>
            </a:r>
            <a:endParaRPr lang="en-TW" dirty="0"/>
          </a:p>
        </p:txBody>
      </p:sp>
    </p:spTree>
    <p:extLst>
      <p:ext uri="{BB962C8B-B14F-4D97-AF65-F5344CB8AC3E}">
        <p14:creationId xmlns:p14="http://schemas.microsoft.com/office/powerpoint/2010/main" val="184163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6761-ED78-8E4C-A78A-A79D673573A8}"/>
              </a:ext>
            </a:extLst>
          </p:cNvPr>
          <p:cNvSpPr>
            <a:spLocks noGrp="1"/>
          </p:cNvSpPr>
          <p:nvPr>
            <p:ph type="title"/>
          </p:nvPr>
        </p:nvSpPr>
        <p:spPr/>
        <p:txBody>
          <a:bodyPr/>
          <a:lstStyle/>
          <a:p>
            <a:r>
              <a:rPr lang="en-TW" dirty="0"/>
              <a:t>Pickle and Shelve in Python</a:t>
            </a:r>
          </a:p>
        </p:txBody>
      </p:sp>
      <p:sp>
        <p:nvSpPr>
          <p:cNvPr id="3" name="Content Placeholder 2">
            <a:extLst>
              <a:ext uri="{FF2B5EF4-FFF2-40B4-BE49-F238E27FC236}">
                <a16:creationId xmlns:a16="http://schemas.microsoft.com/office/drawing/2014/main" id="{DD65EAFF-F329-5D41-A2E2-99B25C8D3A92}"/>
              </a:ext>
            </a:extLst>
          </p:cNvPr>
          <p:cNvSpPr>
            <a:spLocks noGrp="1"/>
          </p:cNvSpPr>
          <p:nvPr>
            <p:ph idx="1"/>
          </p:nvPr>
        </p:nvSpPr>
        <p:spPr>
          <a:xfrm>
            <a:off x="838200" y="1825625"/>
            <a:ext cx="5925855" cy="4351338"/>
          </a:xfrm>
        </p:spPr>
        <p:txBody>
          <a:bodyPr/>
          <a:lstStyle/>
          <a:p>
            <a:pPr marL="0" indent="0">
              <a:buNone/>
            </a:pPr>
            <a:r>
              <a:rPr lang="en-TW" dirty="0"/>
              <a:t>The Python built-in pickle module allows us to serialize and deserialize our objects and data! </a:t>
            </a:r>
          </a:p>
          <a:p>
            <a:pPr marL="0" indent="0">
              <a:buNone/>
            </a:pPr>
            <a:r>
              <a:rPr lang="en-TW" dirty="0"/>
              <a:t>In pickle, we are working with binary files; therefore, we should use open() function with rb and wb mode.</a:t>
            </a:r>
          </a:p>
        </p:txBody>
      </p:sp>
      <p:pic>
        <p:nvPicPr>
          <p:cNvPr id="4" name="Graphic 3">
            <a:extLst>
              <a:ext uri="{FF2B5EF4-FFF2-40B4-BE49-F238E27FC236}">
                <a16:creationId xmlns:a16="http://schemas.microsoft.com/office/drawing/2014/main" id="{21802FFC-F68B-BB4F-9897-A5A7E87072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84042" y="1244121"/>
            <a:ext cx="4369758" cy="4369758"/>
          </a:xfrm>
          <a:prstGeom prst="rect">
            <a:avLst/>
          </a:prstGeom>
        </p:spPr>
      </p:pic>
    </p:spTree>
    <p:extLst>
      <p:ext uri="{BB962C8B-B14F-4D97-AF65-F5344CB8AC3E}">
        <p14:creationId xmlns:p14="http://schemas.microsoft.com/office/powerpoint/2010/main" val="324237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AA64-F543-1F48-8A38-1A56E5E66550}"/>
              </a:ext>
            </a:extLst>
          </p:cNvPr>
          <p:cNvSpPr>
            <a:spLocks noGrp="1"/>
          </p:cNvSpPr>
          <p:nvPr>
            <p:ph type="title"/>
          </p:nvPr>
        </p:nvSpPr>
        <p:spPr/>
        <p:txBody>
          <a:bodyPr/>
          <a:lstStyle/>
          <a:p>
            <a:r>
              <a:rPr lang="en-TW" dirty="0"/>
              <a:t>Pickle and Shelve in Python</a:t>
            </a:r>
          </a:p>
        </p:txBody>
      </p:sp>
      <p:sp>
        <p:nvSpPr>
          <p:cNvPr id="3" name="Content Placeholder 2">
            <a:extLst>
              <a:ext uri="{FF2B5EF4-FFF2-40B4-BE49-F238E27FC236}">
                <a16:creationId xmlns:a16="http://schemas.microsoft.com/office/drawing/2014/main" id="{728DC29D-1FAB-F24B-9A1F-8D4D6AB72463}"/>
              </a:ext>
            </a:extLst>
          </p:cNvPr>
          <p:cNvSpPr>
            <a:spLocks noGrp="1"/>
          </p:cNvSpPr>
          <p:nvPr>
            <p:ph idx="1"/>
          </p:nvPr>
        </p:nvSpPr>
        <p:spPr/>
        <p:txBody>
          <a:bodyPr/>
          <a:lstStyle/>
          <a:p>
            <a:pPr marL="0" indent="0">
              <a:buNone/>
            </a:pPr>
            <a:r>
              <a:rPr lang="en-TW" dirty="0"/>
              <a:t>Here are some common use cases of pickle:</a:t>
            </a:r>
          </a:p>
          <a:p>
            <a:r>
              <a:rPr lang="en-US" dirty="0"/>
              <a:t>Saving a program's state data or variable to disk so that it can carry on where it left off when restarted (persistence)</a:t>
            </a:r>
          </a:p>
          <a:p>
            <a:r>
              <a:rPr lang="en-US" dirty="0"/>
              <a:t>Sending python data over a TCP connection in a multi-core or distributed system.</a:t>
            </a:r>
          </a:p>
          <a:p>
            <a:r>
              <a:rPr lang="en-US" dirty="0"/>
              <a:t>Storing python objects in a database. For example, since SQL database doesn’t support python dictionary data type; therefore, we can pickle it before we save it into SQL database.</a:t>
            </a:r>
            <a:endParaRPr lang="en-TW" dirty="0"/>
          </a:p>
        </p:txBody>
      </p:sp>
    </p:spTree>
    <p:extLst>
      <p:ext uri="{BB962C8B-B14F-4D97-AF65-F5344CB8AC3E}">
        <p14:creationId xmlns:p14="http://schemas.microsoft.com/office/powerpoint/2010/main" val="260051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412C-6358-EF40-B794-FBCAC8B1C115}"/>
              </a:ext>
            </a:extLst>
          </p:cNvPr>
          <p:cNvSpPr>
            <a:spLocks noGrp="1"/>
          </p:cNvSpPr>
          <p:nvPr>
            <p:ph type="title"/>
          </p:nvPr>
        </p:nvSpPr>
        <p:spPr/>
        <p:txBody>
          <a:bodyPr/>
          <a:lstStyle/>
          <a:p>
            <a:r>
              <a:rPr lang="en-TW" dirty="0"/>
              <a:t>Pickle and Shelve in Python</a:t>
            </a:r>
          </a:p>
        </p:txBody>
      </p:sp>
      <p:sp>
        <p:nvSpPr>
          <p:cNvPr id="3" name="Content Placeholder 2">
            <a:extLst>
              <a:ext uri="{FF2B5EF4-FFF2-40B4-BE49-F238E27FC236}">
                <a16:creationId xmlns:a16="http://schemas.microsoft.com/office/drawing/2014/main" id="{B34C1709-2D3C-4545-9EE4-E2B16271D294}"/>
              </a:ext>
            </a:extLst>
          </p:cNvPr>
          <p:cNvSpPr>
            <a:spLocks noGrp="1"/>
          </p:cNvSpPr>
          <p:nvPr>
            <p:ph idx="1"/>
          </p:nvPr>
        </p:nvSpPr>
        <p:spPr/>
        <p:txBody>
          <a:bodyPr/>
          <a:lstStyle/>
          <a:p>
            <a:pPr marL="0" indent="0">
              <a:buNone/>
            </a:pPr>
            <a:r>
              <a:rPr lang="en-TW" i="1" dirty="0"/>
              <a:t>What can be pickled? </a:t>
            </a:r>
          </a:p>
          <a:p>
            <a:pPr marL="0" indent="0">
              <a:buNone/>
            </a:pPr>
            <a:r>
              <a:rPr lang="en-TW" dirty="0"/>
              <a:t>Almost everything can!! </a:t>
            </a:r>
            <a:r>
              <a:rPr lang="en-US" dirty="0"/>
              <a:t>String, number, dictionary, list, set, any self-made data type can be pickled. Only socket or byte code cannot.</a:t>
            </a:r>
          </a:p>
          <a:p>
            <a:pPr marL="0" indent="0">
              <a:buNone/>
            </a:pPr>
            <a:r>
              <a:rPr lang="en-US" i="1" dirty="0"/>
              <a:t>Problems with pickle:</a:t>
            </a:r>
          </a:p>
          <a:p>
            <a:r>
              <a:rPr lang="en-US" dirty="0"/>
              <a:t>Pickle is not super fast, and it doesn’t make the data size smaller. even JSON is smaller and faster than pickle.</a:t>
            </a:r>
          </a:p>
          <a:p>
            <a:r>
              <a:rPr lang="en-US" dirty="0"/>
              <a:t>Pickle has a security problem. If we load a pickle file containing malicious code, then it will cause problems in our computer. Make sure you only load the pickle files from trustworthy sources.</a:t>
            </a:r>
          </a:p>
          <a:p>
            <a:pPr marL="0" indent="0">
              <a:buNone/>
            </a:pPr>
            <a:endParaRPr lang="en-TW" dirty="0"/>
          </a:p>
        </p:txBody>
      </p:sp>
    </p:spTree>
    <p:extLst>
      <p:ext uri="{BB962C8B-B14F-4D97-AF65-F5344CB8AC3E}">
        <p14:creationId xmlns:p14="http://schemas.microsoft.com/office/powerpoint/2010/main" val="323839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EE6F-4788-0C44-92A9-87E8E35C453B}"/>
              </a:ext>
            </a:extLst>
          </p:cNvPr>
          <p:cNvSpPr>
            <a:spLocks noGrp="1"/>
          </p:cNvSpPr>
          <p:nvPr>
            <p:ph type="title"/>
          </p:nvPr>
        </p:nvSpPr>
        <p:spPr/>
        <p:txBody>
          <a:bodyPr/>
          <a:lstStyle/>
          <a:p>
            <a:r>
              <a:rPr lang="en-TW" dirty="0"/>
              <a:t>Pickle and Shelve in Python</a:t>
            </a:r>
          </a:p>
        </p:txBody>
      </p:sp>
      <p:sp>
        <p:nvSpPr>
          <p:cNvPr id="3" name="Content Placeholder 2">
            <a:extLst>
              <a:ext uri="{FF2B5EF4-FFF2-40B4-BE49-F238E27FC236}">
                <a16:creationId xmlns:a16="http://schemas.microsoft.com/office/drawing/2014/main" id="{2994ECE6-91D5-0A41-86DB-F2C0B84ABCA8}"/>
              </a:ext>
            </a:extLst>
          </p:cNvPr>
          <p:cNvSpPr>
            <a:spLocks noGrp="1"/>
          </p:cNvSpPr>
          <p:nvPr>
            <p:ph idx="1"/>
          </p:nvPr>
        </p:nvSpPr>
        <p:spPr/>
        <p:txBody>
          <a:bodyPr>
            <a:normAutofit/>
          </a:bodyPr>
          <a:lstStyle/>
          <a:p>
            <a:pPr marL="0" indent="0">
              <a:buNone/>
            </a:pPr>
            <a:r>
              <a:rPr lang="en-US" dirty="0"/>
              <a:t>Shelve builds on top of pickle and implements a serialization dictionary where objects are pickled but associated with a key (must be a string). You can load your shelved data file and access your pickled objects via keys. </a:t>
            </a:r>
          </a:p>
          <a:p>
            <a:pPr marL="0" indent="0">
              <a:buNone/>
            </a:pPr>
            <a:r>
              <a:rPr lang="en-US" dirty="0"/>
              <a:t>This could be more convenient were you to be serializing many objects. Suppose we have 30000 tuples of data, then if we save those data in a single pickle file and load it, it will fill up our memory. By using shelve, we can only take out necessary data instead of loading the whole 30000 tuples into memory.</a:t>
            </a:r>
            <a:endParaRPr lang="en-TW" dirty="0"/>
          </a:p>
        </p:txBody>
      </p:sp>
    </p:spTree>
    <p:extLst>
      <p:ext uri="{BB962C8B-B14F-4D97-AF65-F5344CB8AC3E}">
        <p14:creationId xmlns:p14="http://schemas.microsoft.com/office/powerpoint/2010/main" val="408950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E9C6-7761-4442-BBBD-665FFEE3BFD4}"/>
              </a:ext>
            </a:extLst>
          </p:cNvPr>
          <p:cNvSpPr>
            <a:spLocks noGrp="1"/>
          </p:cNvSpPr>
          <p:nvPr>
            <p:ph type="title"/>
          </p:nvPr>
        </p:nvSpPr>
        <p:spPr/>
        <p:txBody>
          <a:bodyPr/>
          <a:lstStyle/>
          <a:p>
            <a:r>
              <a:rPr lang="en-TW" dirty="0"/>
              <a:t>Pickle and Shelve in Python</a:t>
            </a:r>
          </a:p>
        </p:txBody>
      </p:sp>
      <p:sp>
        <p:nvSpPr>
          <p:cNvPr id="3" name="Content Placeholder 2">
            <a:extLst>
              <a:ext uri="{FF2B5EF4-FFF2-40B4-BE49-F238E27FC236}">
                <a16:creationId xmlns:a16="http://schemas.microsoft.com/office/drawing/2014/main" id="{A6943F17-FDBB-7646-A406-0F5D2D8FACF7}"/>
              </a:ext>
            </a:extLst>
          </p:cNvPr>
          <p:cNvSpPr>
            <a:spLocks noGrp="1"/>
          </p:cNvSpPr>
          <p:nvPr>
            <p:ph idx="1"/>
          </p:nvPr>
        </p:nvSpPr>
        <p:spPr/>
        <p:txBody>
          <a:bodyPr/>
          <a:lstStyle/>
          <a:p>
            <a:pPr marL="0" indent="0">
              <a:buNone/>
            </a:pPr>
            <a:r>
              <a:rPr lang="en-US" dirty="0"/>
              <a:t>Therefore, the shelve module can be used as simple persistent storage for Python objects when a relational database is an overkill. (You can consider shelve as a simple python database.)</a:t>
            </a:r>
          </a:p>
          <a:p>
            <a:pPr marL="0" indent="0">
              <a:buNone/>
            </a:pPr>
            <a:r>
              <a:rPr lang="en-US" dirty="0"/>
              <a:t>Since everything in shelve is pickled; therefore, any object that can be pickled can be stored in shelved.</a:t>
            </a:r>
          </a:p>
          <a:p>
            <a:pPr marL="0" indent="0">
              <a:buNone/>
            </a:pPr>
            <a:endParaRPr lang="en-US" dirty="0"/>
          </a:p>
          <a:p>
            <a:pPr marL="0" indent="0">
              <a:buNone/>
            </a:pPr>
            <a:endParaRPr lang="en-US" dirty="0"/>
          </a:p>
          <a:p>
            <a:pPr marL="0" indent="0">
              <a:buNone/>
            </a:pPr>
            <a:endParaRPr lang="en-US" dirty="0"/>
          </a:p>
          <a:p>
            <a:pPr marL="0" indent="0">
              <a:buNone/>
            </a:pPr>
            <a:r>
              <a:rPr lang="en-US" sz="2000" dirty="0"/>
              <a:t>*. Warning!! Because the shelve module is backed by pickle, it is insecure to load a shelf from an untrusted source. Like with pickle, loading a shelf can execute arbitrary code.</a:t>
            </a:r>
            <a:endParaRPr lang="en-TW" sz="2000" dirty="0"/>
          </a:p>
        </p:txBody>
      </p:sp>
    </p:spTree>
    <p:extLst>
      <p:ext uri="{BB962C8B-B14F-4D97-AF65-F5344CB8AC3E}">
        <p14:creationId xmlns:p14="http://schemas.microsoft.com/office/powerpoint/2010/main" val="47080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9B5C-F154-464E-892B-BA5204F2935D}"/>
              </a:ext>
            </a:extLst>
          </p:cNvPr>
          <p:cNvSpPr>
            <a:spLocks noGrp="1"/>
          </p:cNvSpPr>
          <p:nvPr>
            <p:ph type="title"/>
          </p:nvPr>
        </p:nvSpPr>
        <p:spPr/>
        <p:txBody>
          <a:bodyPr/>
          <a:lstStyle/>
          <a:p>
            <a:r>
              <a:rPr lang="en-TW" dirty="0"/>
              <a:t>What’s I/O?</a:t>
            </a:r>
          </a:p>
        </p:txBody>
      </p:sp>
      <p:sp>
        <p:nvSpPr>
          <p:cNvPr id="3" name="Content Placeholder 2">
            <a:extLst>
              <a:ext uri="{FF2B5EF4-FFF2-40B4-BE49-F238E27FC236}">
                <a16:creationId xmlns:a16="http://schemas.microsoft.com/office/drawing/2014/main" id="{8FD6029F-300C-8044-80D2-27CA605091C8}"/>
              </a:ext>
            </a:extLst>
          </p:cNvPr>
          <p:cNvSpPr>
            <a:spLocks noGrp="1"/>
          </p:cNvSpPr>
          <p:nvPr>
            <p:ph idx="1"/>
          </p:nvPr>
        </p:nvSpPr>
        <p:spPr>
          <a:xfrm>
            <a:off x="838200" y="1825624"/>
            <a:ext cx="10515600" cy="5126321"/>
          </a:xfrm>
        </p:spPr>
        <p:txBody>
          <a:bodyPr>
            <a:normAutofit/>
          </a:bodyPr>
          <a:lstStyle/>
          <a:p>
            <a:pPr marL="0" indent="0">
              <a:buNone/>
            </a:pPr>
            <a:r>
              <a:rPr lang="en-US" i="1" dirty="0">
                <a:solidFill>
                  <a:srgbClr val="0070C0"/>
                </a:solidFill>
              </a:rPr>
              <a:t>I/O </a:t>
            </a:r>
            <a:r>
              <a:rPr lang="en-US" dirty="0"/>
              <a:t>means input and output. We can make a file as an input for Python and output a file from Python. In programming, it’s very common to work with different file types, such as .csv, .txt, .html files, etc. In this chapter, we will learn how to work with .txt files.</a:t>
            </a:r>
          </a:p>
          <a:p>
            <a:pPr marL="0" indent="0">
              <a:buNone/>
            </a:pPr>
            <a:r>
              <a:rPr lang="en-US" dirty="0"/>
              <a:t>Some common functions to know:</a:t>
            </a:r>
          </a:p>
          <a:p>
            <a:pPr marL="514350" indent="-514350">
              <a:buAutoNum type="arabicPeriod"/>
            </a:pPr>
            <a:r>
              <a:rPr lang="en-US" i="1" dirty="0"/>
              <a:t>file = open(filename) </a:t>
            </a:r>
            <a:r>
              <a:rPr lang="en-US" dirty="0"/>
              <a:t>- opens a file and returns it as </a:t>
            </a:r>
            <a:r>
              <a:rPr lang="en-US" i="1" dirty="0"/>
              <a:t>a file object</a:t>
            </a:r>
            <a:r>
              <a:rPr lang="en-US" dirty="0"/>
              <a:t>.</a:t>
            </a:r>
          </a:p>
          <a:p>
            <a:pPr marL="514350" indent="-514350">
              <a:buAutoNum type="arabicPeriod"/>
            </a:pPr>
            <a:r>
              <a:rPr lang="en-US" i="1" dirty="0" err="1"/>
              <a:t>file.read</a:t>
            </a:r>
            <a:r>
              <a:rPr lang="en-US" i="1" dirty="0"/>
              <a:t>() </a:t>
            </a:r>
            <a:r>
              <a:rPr lang="en-US" dirty="0"/>
              <a:t>– returns the specified number of bytes from the file.</a:t>
            </a:r>
          </a:p>
          <a:p>
            <a:pPr marL="514350" indent="-514350">
              <a:buAutoNum type="arabicPeriod"/>
            </a:pPr>
            <a:r>
              <a:rPr lang="en-US" i="1" dirty="0" err="1"/>
              <a:t>file.readline</a:t>
            </a:r>
            <a:r>
              <a:rPr lang="en-US" i="1" dirty="0"/>
              <a:t>() </a:t>
            </a:r>
            <a:r>
              <a:rPr lang="en-US" dirty="0"/>
              <a:t>– returns a line of text of our current position.</a:t>
            </a:r>
          </a:p>
          <a:p>
            <a:pPr marL="514350" indent="-514350">
              <a:buAutoNum type="arabicPeriod"/>
            </a:pPr>
            <a:r>
              <a:rPr lang="en-US" i="1" dirty="0" err="1"/>
              <a:t>file.readlines</a:t>
            </a:r>
            <a:r>
              <a:rPr lang="en-US" i="1" dirty="0"/>
              <a:t>() </a:t>
            </a:r>
            <a:r>
              <a:rPr lang="en-US" dirty="0"/>
              <a:t>– returns a list containing each line in the file as a list item.</a:t>
            </a:r>
          </a:p>
        </p:txBody>
      </p:sp>
    </p:spTree>
    <p:extLst>
      <p:ext uri="{BB962C8B-B14F-4D97-AF65-F5344CB8AC3E}">
        <p14:creationId xmlns:p14="http://schemas.microsoft.com/office/powerpoint/2010/main" val="28197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7E83-3D9D-3B4A-8FEC-6FB88F19BC3A}"/>
              </a:ext>
            </a:extLst>
          </p:cNvPr>
          <p:cNvSpPr>
            <a:spLocks noGrp="1"/>
          </p:cNvSpPr>
          <p:nvPr>
            <p:ph type="title"/>
          </p:nvPr>
        </p:nvSpPr>
        <p:spPr/>
        <p:txBody>
          <a:bodyPr/>
          <a:lstStyle/>
          <a:p>
            <a:r>
              <a:rPr lang="en-TW" dirty="0"/>
              <a:t>What’s I/O?</a:t>
            </a:r>
          </a:p>
        </p:txBody>
      </p:sp>
      <p:sp>
        <p:nvSpPr>
          <p:cNvPr id="3" name="Content Placeholder 2">
            <a:extLst>
              <a:ext uri="{FF2B5EF4-FFF2-40B4-BE49-F238E27FC236}">
                <a16:creationId xmlns:a16="http://schemas.microsoft.com/office/drawing/2014/main" id="{719322EC-766F-864B-9E05-051536ADE33B}"/>
              </a:ext>
            </a:extLst>
          </p:cNvPr>
          <p:cNvSpPr>
            <a:spLocks noGrp="1"/>
          </p:cNvSpPr>
          <p:nvPr>
            <p:ph idx="1"/>
          </p:nvPr>
        </p:nvSpPr>
        <p:spPr/>
        <p:txBody>
          <a:bodyPr/>
          <a:lstStyle/>
          <a:p>
            <a:pPr marL="514350" indent="-514350">
              <a:buFont typeface="+mj-lt"/>
              <a:buAutoNum type="arabicPeriod" startAt="5"/>
            </a:pPr>
            <a:r>
              <a:rPr lang="en-US" dirty="0" err="1"/>
              <a:t>file.seek</a:t>
            </a:r>
            <a:r>
              <a:rPr lang="en-US" dirty="0"/>
              <a:t>(offset) - sets the file's current position at the offset.</a:t>
            </a:r>
          </a:p>
          <a:p>
            <a:pPr marL="514350" indent="-514350">
              <a:buFont typeface="+mj-lt"/>
              <a:buAutoNum type="arabicPeriod" startAt="5"/>
            </a:pPr>
            <a:r>
              <a:rPr lang="en-US" dirty="0"/>
              <a:t>file.</a:t>
            </a:r>
            <a:r>
              <a:rPr lang="en-TW" dirty="0"/>
              <a:t>close()</a:t>
            </a:r>
          </a:p>
          <a:p>
            <a:pPr marL="0" indent="0">
              <a:buNone/>
            </a:pPr>
            <a:r>
              <a:rPr lang="en-US" dirty="0"/>
              <a:t>Why do we need to close the file? If we don’t close the files for small programs, it won’t cause trouble. However, opening too many file objects might fill up the memory for large programs. No matter how small your program is, keep a good habit of closing your file object!</a:t>
            </a:r>
            <a:endParaRPr lang="en-TW" dirty="0"/>
          </a:p>
        </p:txBody>
      </p:sp>
    </p:spTree>
    <p:extLst>
      <p:ext uri="{BB962C8B-B14F-4D97-AF65-F5344CB8AC3E}">
        <p14:creationId xmlns:p14="http://schemas.microsoft.com/office/powerpoint/2010/main" val="375615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4D51-0781-E342-9662-D3406CB76500}"/>
              </a:ext>
            </a:extLst>
          </p:cNvPr>
          <p:cNvSpPr>
            <a:spLocks noGrp="1"/>
          </p:cNvSpPr>
          <p:nvPr>
            <p:ph type="title"/>
          </p:nvPr>
        </p:nvSpPr>
        <p:spPr/>
        <p:txBody>
          <a:bodyPr/>
          <a:lstStyle/>
          <a:p>
            <a:r>
              <a:rPr lang="en-TW" dirty="0"/>
              <a:t>(Bonus Section) Encoding</a:t>
            </a:r>
          </a:p>
        </p:txBody>
      </p:sp>
      <p:sp>
        <p:nvSpPr>
          <p:cNvPr id="3" name="Content Placeholder 2">
            <a:extLst>
              <a:ext uri="{FF2B5EF4-FFF2-40B4-BE49-F238E27FC236}">
                <a16:creationId xmlns:a16="http://schemas.microsoft.com/office/drawing/2014/main" id="{1170AB1A-7676-224F-9ABF-3918B51AF063}"/>
              </a:ext>
            </a:extLst>
          </p:cNvPr>
          <p:cNvSpPr>
            <a:spLocks noGrp="1"/>
          </p:cNvSpPr>
          <p:nvPr>
            <p:ph idx="1"/>
          </p:nvPr>
        </p:nvSpPr>
        <p:spPr/>
        <p:txBody>
          <a:bodyPr/>
          <a:lstStyle/>
          <a:p>
            <a:pPr marL="0" indent="0">
              <a:buNone/>
            </a:pPr>
            <a:r>
              <a:rPr lang="en-US" i="1" dirty="0">
                <a:solidFill>
                  <a:srgbClr val="0070C0"/>
                </a:solidFill>
              </a:rPr>
              <a:t>Character encoding </a:t>
            </a:r>
            <a:r>
              <a:rPr lang="en-US" dirty="0"/>
              <a:t>is the process of assigning numbers to graphical characters, especially the written characters of human language, allowing them to be stored, transmitted, and transformed using digital computers.</a:t>
            </a:r>
          </a:p>
          <a:p>
            <a:pPr marL="0" indent="0">
              <a:buNone/>
            </a:pPr>
            <a:r>
              <a:rPr lang="en-US" dirty="0"/>
              <a:t>Some common encoding ways include </a:t>
            </a:r>
            <a:r>
              <a:rPr lang="en-US" i="1" dirty="0"/>
              <a:t>utf-8</a:t>
            </a:r>
            <a:r>
              <a:rPr lang="en-US" dirty="0"/>
              <a:t> (this is the standard of HTML), </a:t>
            </a:r>
            <a:r>
              <a:rPr lang="en-US" i="1" dirty="0"/>
              <a:t>cp950</a:t>
            </a:r>
            <a:r>
              <a:rPr lang="en-US" dirty="0"/>
              <a:t> and </a:t>
            </a:r>
            <a:r>
              <a:rPr lang="en-US" i="1" dirty="0"/>
              <a:t>ASCII</a:t>
            </a:r>
            <a:r>
              <a:rPr lang="en-US" dirty="0"/>
              <a:t>.</a:t>
            </a:r>
          </a:p>
          <a:p>
            <a:pPr marL="0" indent="0">
              <a:buNone/>
            </a:pPr>
            <a:r>
              <a:rPr lang="en-US" dirty="0"/>
              <a:t>The open() function in Python open the file based on the OS default encoding. That means, if we are in traditional Chinese Windows, the default encoding might be cp950; if we are trying to open a utf-8 file, then we must write </a:t>
            </a:r>
            <a:r>
              <a:rPr lang="en-US" i="1" dirty="0">
                <a:solidFill>
                  <a:srgbClr val="0070C0"/>
                </a:solidFill>
              </a:rPr>
              <a:t>open(filename, encoding=“utf-8”).</a:t>
            </a:r>
          </a:p>
          <a:p>
            <a:pPr marL="0" indent="0">
              <a:buNone/>
            </a:pPr>
            <a:endParaRPr lang="en-TW" dirty="0"/>
          </a:p>
        </p:txBody>
      </p:sp>
    </p:spTree>
    <p:extLst>
      <p:ext uri="{BB962C8B-B14F-4D97-AF65-F5344CB8AC3E}">
        <p14:creationId xmlns:p14="http://schemas.microsoft.com/office/powerpoint/2010/main" val="425071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CB01-2915-5042-BEBE-5408D05BE745}"/>
              </a:ext>
            </a:extLst>
          </p:cNvPr>
          <p:cNvSpPr>
            <a:spLocks noGrp="1"/>
          </p:cNvSpPr>
          <p:nvPr>
            <p:ph type="title"/>
          </p:nvPr>
        </p:nvSpPr>
        <p:spPr/>
        <p:txBody>
          <a:bodyPr/>
          <a:lstStyle/>
          <a:p>
            <a:r>
              <a:rPr lang="en-TW" dirty="0"/>
              <a:t>With Statement and Open() Function</a:t>
            </a:r>
          </a:p>
        </p:txBody>
      </p:sp>
      <p:sp>
        <p:nvSpPr>
          <p:cNvPr id="3" name="Content Placeholder 2">
            <a:extLst>
              <a:ext uri="{FF2B5EF4-FFF2-40B4-BE49-F238E27FC236}">
                <a16:creationId xmlns:a16="http://schemas.microsoft.com/office/drawing/2014/main" id="{C8F329F2-3792-4E4E-BE57-255FB19D9629}"/>
              </a:ext>
            </a:extLst>
          </p:cNvPr>
          <p:cNvSpPr>
            <a:spLocks noGrp="1"/>
          </p:cNvSpPr>
          <p:nvPr>
            <p:ph idx="1"/>
          </p:nvPr>
        </p:nvSpPr>
        <p:spPr>
          <a:xfrm>
            <a:off x="838200" y="1825625"/>
            <a:ext cx="10515600" cy="5163898"/>
          </a:xfrm>
        </p:spPr>
        <p:txBody>
          <a:bodyPr>
            <a:normAutofit fontScale="92500"/>
          </a:bodyPr>
          <a:lstStyle/>
          <a:p>
            <a:pPr marL="0" indent="0">
              <a:buNone/>
            </a:pPr>
            <a:r>
              <a:rPr lang="en-US" i="1" dirty="0"/>
              <a:t>With statement </a:t>
            </a:r>
            <a:r>
              <a:rPr lang="en-US" dirty="0"/>
              <a:t>in Python is used in exception handling to make the code cleaner and much more readable. By using the </a:t>
            </a:r>
            <a:r>
              <a:rPr lang="en-US" i="1" dirty="0"/>
              <a:t>with statement</a:t>
            </a:r>
            <a:r>
              <a:rPr lang="en-US" dirty="0"/>
              <a:t>, we don't need to worry about closing the file, as python will handle it for us.</a:t>
            </a:r>
          </a:p>
          <a:p>
            <a:pPr marL="0" indent="0">
              <a:buNone/>
            </a:pPr>
            <a:r>
              <a:rPr lang="en-US" dirty="0"/>
              <a:t>When opening a file, we can set different modes of the file. Here are some common modes to choose:</a:t>
            </a:r>
          </a:p>
          <a:p>
            <a:r>
              <a:rPr lang="en-US" dirty="0"/>
              <a:t>"r" - Read - Default value. Opens a file for reading, error if the file does not exist</a:t>
            </a:r>
          </a:p>
          <a:p>
            <a:r>
              <a:rPr lang="en-US" dirty="0"/>
              <a:t>"a" - Append - Opens a file for appending, creates the file if it does not exist</a:t>
            </a:r>
          </a:p>
          <a:p>
            <a:r>
              <a:rPr lang="en-US" dirty="0"/>
              <a:t>"w" - Write - Opens a file for writing, creates the file if it does not exist</a:t>
            </a:r>
          </a:p>
          <a:p>
            <a:r>
              <a:rPr lang="en-US" dirty="0"/>
              <a:t>"x" - Create - Creates the specified file, returns an error if the file exists</a:t>
            </a:r>
          </a:p>
          <a:p>
            <a:pPr marL="0" indent="0">
              <a:buNone/>
            </a:pPr>
            <a:r>
              <a:rPr lang="en-US" sz="2200" dirty="0"/>
              <a:t>*. There are a lot more choices! Make sure you quickly read through each one of them and have a good idea of what they are!</a:t>
            </a:r>
          </a:p>
        </p:txBody>
      </p:sp>
    </p:spTree>
    <p:extLst>
      <p:ext uri="{BB962C8B-B14F-4D97-AF65-F5344CB8AC3E}">
        <p14:creationId xmlns:p14="http://schemas.microsoft.com/office/powerpoint/2010/main" val="324430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59D8-E6A0-154C-BA74-08547720E3B5}"/>
              </a:ext>
            </a:extLst>
          </p:cNvPr>
          <p:cNvSpPr>
            <a:spLocks noGrp="1"/>
          </p:cNvSpPr>
          <p:nvPr>
            <p:ph type="title"/>
          </p:nvPr>
        </p:nvSpPr>
        <p:spPr/>
        <p:txBody>
          <a:bodyPr/>
          <a:lstStyle/>
          <a:p>
            <a:r>
              <a:rPr lang="en-TW" dirty="0"/>
              <a:t>Deleting Files and Folders</a:t>
            </a:r>
          </a:p>
        </p:txBody>
      </p:sp>
      <p:sp>
        <p:nvSpPr>
          <p:cNvPr id="3" name="Content Placeholder 2">
            <a:extLst>
              <a:ext uri="{FF2B5EF4-FFF2-40B4-BE49-F238E27FC236}">
                <a16:creationId xmlns:a16="http://schemas.microsoft.com/office/drawing/2014/main" id="{E2BA0A8E-2458-2E43-901F-5B1A8682E965}"/>
              </a:ext>
            </a:extLst>
          </p:cNvPr>
          <p:cNvSpPr>
            <a:spLocks noGrp="1"/>
          </p:cNvSpPr>
          <p:nvPr>
            <p:ph idx="1"/>
          </p:nvPr>
        </p:nvSpPr>
        <p:spPr>
          <a:xfrm>
            <a:off x="838200" y="1825625"/>
            <a:ext cx="6289110" cy="4351338"/>
          </a:xfrm>
        </p:spPr>
        <p:txBody>
          <a:bodyPr/>
          <a:lstStyle/>
          <a:p>
            <a:pPr marL="0" indent="0">
              <a:buNone/>
            </a:pPr>
            <a:r>
              <a:rPr lang="en-TW" dirty="0"/>
              <a:t>If we want to delete files or folders, then we have to use the OS module in Python. (OS stands for operating system)</a:t>
            </a:r>
          </a:p>
          <a:p>
            <a:pPr marL="514350" indent="-514350">
              <a:buAutoNum type="arabicPeriod"/>
            </a:pPr>
            <a:r>
              <a:rPr lang="en-TW" dirty="0"/>
              <a:t>os.</a:t>
            </a:r>
            <a:r>
              <a:rPr lang="en-US" dirty="0"/>
              <a:t>remove(filename)</a:t>
            </a:r>
          </a:p>
          <a:p>
            <a:pPr marL="514350" indent="-514350">
              <a:buAutoNum type="arabicPeriod"/>
            </a:pPr>
            <a:r>
              <a:rPr lang="en-US" dirty="0" err="1"/>
              <a:t>os.rmdir</a:t>
            </a:r>
            <a:r>
              <a:rPr lang="en-US" dirty="0"/>
              <a:t>(</a:t>
            </a:r>
            <a:r>
              <a:rPr lang="en-US" dirty="0" err="1"/>
              <a:t>foldername</a:t>
            </a:r>
            <a:r>
              <a:rPr lang="en-US" dirty="0"/>
              <a:t>)</a:t>
            </a:r>
          </a:p>
          <a:p>
            <a:pPr marL="0" indent="0">
              <a:buNone/>
            </a:pPr>
            <a:r>
              <a:rPr lang="en-US" dirty="0"/>
              <a:t>Notice that we can only delete an empty folder!!</a:t>
            </a:r>
            <a:endParaRPr lang="en-TW" dirty="0"/>
          </a:p>
          <a:p>
            <a:pPr marL="0" indent="0">
              <a:buNone/>
            </a:pPr>
            <a:r>
              <a:rPr lang="en-TW" sz="2000" dirty="0"/>
              <a:t>*. What if we have to delete a non-empty folder? Well, we can use the shutil module, which we will talk about later.</a:t>
            </a:r>
          </a:p>
        </p:txBody>
      </p:sp>
      <p:pic>
        <p:nvPicPr>
          <p:cNvPr id="5" name="Graphic 4">
            <a:extLst>
              <a:ext uri="{FF2B5EF4-FFF2-40B4-BE49-F238E27FC236}">
                <a16:creationId xmlns:a16="http://schemas.microsoft.com/office/drawing/2014/main" id="{ADC14A2E-B68C-4443-8C5B-23C01E2D7F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310" y="1047750"/>
            <a:ext cx="4762500" cy="4762500"/>
          </a:xfrm>
          <a:prstGeom prst="rect">
            <a:avLst/>
          </a:prstGeom>
        </p:spPr>
      </p:pic>
    </p:spTree>
    <p:extLst>
      <p:ext uri="{BB962C8B-B14F-4D97-AF65-F5344CB8AC3E}">
        <p14:creationId xmlns:p14="http://schemas.microsoft.com/office/powerpoint/2010/main" val="80550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74E4-E690-664D-8A50-BFF511422B4D}"/>
              </a:ext>
            </a:extLst>
          </p:cNvPr>
          <p:cNvSpPr>
            <a:spLocks noGrp="1"/>
          </p:cNvSpPr>
          <p:nvPr>
            <p:ph type="title"/>
          </p:nvPr>
        </p:nvSpPr>
        <p:spPr/>
        <p:txBody>
          <a:bodyPr/>
          <a:lstStyle/>
          <a:p>
            <a:r>
              <a:rPr lang="en-TW" dirty="0"/>
              <a:t>User Inputs</a:t>
            </a:r>
          </a:p>
        </p:txBody>
      </p:sp>
      <p:sp>
        <p:nvSpPr>
          <p:cNvPr id="3" name="Content Placeholder 2">
            <a:extLst>
              <a:ext uri="{FF2B5EF4-FFF2-40B4-BE49-F238E27FC236}">
                <a16:creationId xmlns:a16="http://schemas.microsoft.com/office/drawing/2014/main" id="{297E63BF-02B4-C04C-AA32-2378007CE2F6}"/>
              </a:ext>
            </a:extLst>
          </p:cNvPr>
          <p:cNvSpPr>
            <a:spLocks noGrp="1"/>
          </p:cNvSpPr>
          <p:nvPr>
            <p:ph idx="1"/>
          </p:nvPr>
        </p:nvSpPr>
        <p:spPr/>
        <p:txBody>
          <a:bodyPr/>
          <a:lstStyle/>
          <a:p>
            <a:pPr marL="0" indent="0">
              <a:buNone/>
            </a:pPr>
            <a:r>
              <a:rPr lang="en-US" dirty="0"/>
              <a:t>Python allows for user input. When asking for user input, OS would put the program into a blocked stage (since OS wants to make sure the CPU is as busy as possible); then, the program won’t run until we get input from the user.</a:t>
            </a:r>
          </a:p>
          <a:p>
            <a:pPr marL="0" indent="0">
              <a:buNone/>
            </a:pPr>
            <a:r>
              <a:rPr lang="en-US" dirty="0"/>
              <a:t>If the input function argument is present, it is written to standard output. The function then reads a line from input, converts it to a string, and returns that. </a:t>
            </a:r>
          </a:p>
          <a:p>
            <a:pPr marL="0" indent="0">
              <a:buNone/>
            </a:pPr>
            <a:endParaRPr lang="en-US" dirty="0"/>
          </a:p>
          <a:p>
            <a:pPr marL="0" indent="0">
              <a:buNone/>
            </a:pPr>
            <a:endParaRPr lang="en-US" dirty="0"/>
          </a:p>
          <a:p>
            <a:pPr marL="0" indent="0">
              <a:buNone/>
            </a:pPr>
            <a:r>
              <a:rPr lang="en-US" sz="2000" dirty="0"/>
              <a:t>*. To stop a program in terminal, we just need to do ctrl + c.</a:t>
            </a:r>
            <a:endParaRPr lang="en-TW" sz="2000" dirty="0"/>
          </a:p>
        </p:txBody>
      </p:sp>
    </p:spTree>
    <p:extLst>
      <p:ext uri="{BB962C8B-B14F-4D97-AF65-F5344CB8AC3E}">
        <p14:creationId xmlns:p14="http://schemas.microsoft.com/office/powerpoint/2010/main" val="350820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D60E-9AB1-2944-83D8-CEA3F2CF36FC}"/>
              </a:ext>
            </a:extLst>
          </p:cNvPr>
          <p:cNvSpPr>
            <a:spLocks noGrp="1"/>
          </p:cNvSpPr>
          <p:nvPr>
            <p:ph type="title"/>
          </p:nvPr>
        </p:nvSpPr>
        <p:spPr/>
        <p:txBody>
          <a:bodyPr/>
          <a:lstStyle/>
          <a:p>
            <a:r>
              <a:rPr lang="en-TW" dirty="0"/>
              <a:t>Coding Lesson - Secret</a:t>
            </a:r>
          </a:p>
        </p:txBody>
      </p:sp>
      <p:sp>
        <p:nvSpPr>
          <p:cNvPr id="3" name="Content Placeholder 2">
            <a:extLst>
              <a:ext uri="{FF2B5EF4-FFF2-40B4-BE49-F238E27FC236}">
                <a16:creationId xmlns:a16="http://schemas.microsoft.com/office/drawing/2014/main" id="{A35F0D62-E14B-5D40-8DD1-0B796C0F1103}"/>
              </a:ext>
            </a:extLst>
          </p:cNvPr>
          <p:cNvSpPr>
            <a:spLocks noGrp="1"/>
          </p:cNvSpPr>
          <p:nvPr>
            <p:ph idx="1"/>
          </p:nvPr>
        </p:nvSpPr>
        <p:spPr>
          <a:xfrm>
            <a:off x="838200" y="1825625"/>
            <a:ext cx="5374710" cy="4351338"/>
          </a:xfrm>
        </p:spPr>
        <p:txBody>
          <a:bodyPr/>
          <a:lstStyle/>
          <a:p>
            <a:pPr marL="0" indent="0">
              <a:buNone/>
            </a:pPr>
            <a:r>
              <a:rPr lang="en-US" dirty="0"/>
              <a:t>Write a program that takes input from users and makes them guess what the secret number is. </a:t>
            </a:r>
          </a:p>
          <a:p>
            <a:pPr marL="0" indent="0">
              <a:buNone/>
            </a:pPr>
            <a:r>
              <a:rPr lang="en-US" dirty="0"/>
              <a:t>The secret number ranges from 1 to 100; each time the user gives their guess, the program should update the range.</a:t>
            </a:r>
            <a:endParaRPr lang="en-TW" dirty="0"/>
          </a:p>
        </p:txBody>
      </p:sp>
      <p:pic>
        <p:nvPicPr>
          <p:cNvPr id="5" name="Graphic 4">
            <a:extLst>
              <a:ext uri="{FF2B5EF4-FFF2-40B4-BE49-F238E27FC236}">
                <a16:creationId xmlns:a16="http://schemas.microsoft.com/office/drawing/2014/main" id="{B9D25582-A53B-2B44-929F-3ACBCE092D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300" y="1047750"/>
            <a:ext cx="4762500" cy="4762500"/>
          </a:xfrm>
          <a:prstGeom prst="rect">
            <a:avLst/>
          </a:prstGeom>
        </p:spPr>
      </p:pic>
    </p:spTree>
    <p:extLst>
      <p:ext uri="{BB962C8B-B14F-4D97-AF65-F5344CB8AC3E}">
        <p14:creationId xmlns:p14="http://schemas.microsoft.com/office/powerpoint/2010/main" val="241139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CEF0-E001-D74A-924A-434630D645EA}"/>
              </a:ext>
            </a:extLst>
          </p:cNvPr>
          <p:cNvSpPr>
            <a:spLocks noGrp="1"/>
          </p:cNvSpPr>
          <p:nvPr>
            <p:ph type="title"/>
          </p:nvPr>
        </p:nvSpPr>
        <p:spPr/>
        <p:txBody>
          <a:bodyPr/>
          <a:lstStyle/>
          <a:p>
            <a:r>
              <a:rPr lang="en-TW" dirty="0"/>
              <a:t>Project - </a:t>
            </a:r>
            <a:r>
              <a:rPr lang="en-US" dirty="0"/>
              <a:t>Tic Tac Toe Game</a:t>
            </a:r>
            <a:endParaRPr lang="en-TW" dirty="0"/>
          </a:p>
        </p:txBody>
      </p:sp>
      <p:sp>
        <p:nvSpPr>
          <p:cNvPr id="3" name="Content Placeholder 2">
            <a:extLst>
              <a:ext uri="{FF2B5EF4-FFF2-40B4-BE49-F238E27FC236}">
                <a16:creationId xmlns:a16="http://schemas.microsoft.com/office/drawing/2014/main" id="{1F19FFF5-A492-DB49-B624-8D1E69702D86}"/>
              </a:ext>
            </a:extLst>
          </p:cNvPr>
          <p:cNvSpPr>
            <a:spLocks noGrp="1"/>
          </p:cNvSpPr>
          <p:nvPr>
            <p:ph idx="1"/>
          </p:nvPr>
        </p:nvSpPr>
        <p:spPr/>
        <p:txBody>
          <a:bodyPr/>
          <a:lstStyle/>
          <a:p>
            <a:pPr marL="0" indent="0">
              <a:buNone/>
            </a:pPr>
            <a:r>
              <a:rPr lang="en-TW" dirty="0"/>
              <a:t>Now, we will write a Tic Tac Toe Game that will ask for user input from the terminal</a:t>
            </a:r>
            <a:r>
              <a:rPr lang="zh-TW" altLang="en-US" dirty="0"/>
              <a:t> </a:t>
            </a:r>
            <a:r>
              <a:rPr lang="en-TW" dirty="0"/>
              <a:t>and check if someone wins the game each time we give user input. You can (probably) follow the steps:</a:t>
            </a:r>
          </a:p>
          <a:p>
            <a:pPr marL="514350" indent="-514350">
              <a:buFont typeface="+mj-lt"/>
              <a:buAutoNum type="arabicPeriod"/>
            </a:pPr>
            <a:r>
              <a:rPr lang="en-TW" dirty="0"/>
              <a:t>Display the grid</a:t>
            </a:r>
          </a:p>
          <a:p>
            <a:pPr marL="514350" indent="-514350">
              <a:buFont typeface="+mj-lt"/>
              <a:buAutoNum type="arabicPeriod"/>
            </a:pPr>
            <a:r>
              <a:rPr lang="en-TW" dirty="0"/>
              <a:t>Accpet user input</a:t>
            </a:r>
          </a:p>
          <a:p>
            <a:pPr marL="514350" indent="-514350">
              <a:buFont typeface="+mj-lt"/>
              <a:buAutoNum type="arabicPeriod"/>
            </a:pPr>
            <a:r>
              <a:rPr lang="en-TW" dirty="0"/>
              <a:t>Update the game grid</a:t>
            </a:r>
          </a:p>
          <a:p>
            <a:pPr marL="514350" indent="-514350">
              <a:buFont typeface="+mj-lt"/>
              <a:buAutoNum type="arabicPeriod"/>
            </a:pPr>
            <a:r>
              <a:rPr lang="en-TW" dirty="0"/>
              <a:t>Game win-checking algorithm</a:t>
            </a:r>
          </a:p>
          <a:p>
            <a:pPr marL="514350" indent="-514350">
              <a:buFont typeface="+mj-lt"/>
              <a:buAutoNum type="arabicPeriod"/>
            </a:pPr>
            <a:r>
              <a:rPr lang="en-TW" dirty="0"/>
              <a:t>Improving game </a:t>
            </a:r>
            <a:r>
              <a:rPr lang="en-US" dirty="0"/>
              <a:t>mechanism</a:t>
            </a:r>
            <a:endParaRPr lang="en-TW" dirty="0"/>
          </a:p>
        </p:txBody>
      </p:sp>
    </p:spTree>
    <p:extLst>
      <p:ext uri="{BB962C8B-B14F-4D97-AF65-F5344CB8AC3E}">
        <p14:creationId xmlns:p14="http://schemas.microsoft.com/office/powerpoint/2010/main" val="1323391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18918</TotalTime>
  <Words>1539</Words>
  <Application>Microsoft Office PowerPoint</Application>
  <PresentationFormat>寬螢幕</PresentationFormat>
  <Paragraphs>83</Paragraphs>
  <Slides>17</Slides>
  <Notes>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17</vt:i4>
      </vt:variant>
    </vt:vector>
  </HeadingPairs>
  <TitlesOfParts>
    <vt:vector size="21" baseType="lpstr">
      <vt:lpstr>Arial</vt:lpstr>
      <vt:lpstr>Calibri</vt:lpstr>
      <vt:lpstr>Calibri Light</vt:lpstr>
      <vt:lpstr>Office Theme</vt:lpstr>
      <vt:lpstr>Python Course Chapter 5</vt:lpstr>
      <vt:lpstr>What’s I/O?</vt:lpstr>
      <vt:lpstr>What’s I/O?</vt:lpstr>
      <vt:lpstr>(Bonus Section) Encoding</vt:lpstr>
      <vt:lpstr>With Statement and Open() Function</vt:lpstr>
      <vt:lpstr>Deleting Files and Folders</vt:lpstr>
      <vt:lpstr>User Inputs</vt:lpstr>
      <vt:lpstr>Coding Lesson - Secret</vt:lpstr>
      <vt:lpstr>Project - Tic Tac Toe Game</vt:lpstr>
      <vt:lpstr>Serialize and Deserialize</vt:lpstr>
      <vt:lpstr>Serialize and Deserialize</vt:lpstr>
      <vt:lpstr>Serialize and Deserialize</vt:lpstr>
      <vt:lpstr>Pickle and Shelve in Python</vt:lpstr>
      <vt:lpstr>Pickle and Shelve in Python</vt:lpstr>
      <vt:lpstr>Pickle and Shelve in Python</vt:lpstr>
      <vt:lpstr>Pickle and Shelve in Python</vt:lpstr>
      <vt:lpstr>Pickle and Shelve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739</cp:revision>
  <dcterms:created xsi:type="dcterms:W3CDTF">2021-08-25T07:05:14Z</dcterms:created>
  <dcterms:modified xsi:type="dcterms:W3CDTF">2022-04-03T00:45:57Z</dcterms:modified>
</cp:coreProperties>
</file>