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1" r:id="rId3"/>
    <p:sldId id="260" r:id="rId4"/>
    <p:sldId id="262" r:id="rId5"/>
    <p:sldId id="270" r:id="rId6"/>
    <p:sldId id="271" r:id="rId7"/>
    <p:sldId id="272" r:id="rId8"/>
    <p:sldId id="263" r:id="rId9"/>
    <p:sldId id="265" r:id="rId10"/>
    <p:sldId id="267" r:id="rId11"/>
    <p:sldId id="266" r:id="rId12"/>
    <p:sldId id="264" r:id="rId13"/>
    <p:sldId id="268" r:id="rId14"/>
    <p:sldId id="269" r:id="rId15"/>
    <p:sldId id="273" r:id="rId16"/>
    <p:sldId id="274" r:id="rId17"/>
    <p:sldId id="275" r:id="rId18"/>
    <p:sldId id="276" r:id="rId19"/>
    <p:sldId id="277" r:id="rId20"/>
    <p:sldId id="278" r:id="rId21"/>
    <p:sldId id="279" r:id="rId22"/>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0"/>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8T07:56:25.550"/>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 16383,'0'0'0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8T07:56:26.068"/>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2022/3/11</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2022/3/11</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2022/3/11</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2022/3/11</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2022/3/11</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2022/3/11</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2022/3/11</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2022/3/11</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2022/3/11</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2022/3/11</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2022/3/11</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2022/3/11</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2022/3/11</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8</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TW" sz="4800" i="1" dirty="0"/>
              <a:t>Error Handling and Exceptions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4">
            <a:extLst>
              <a:ext uri="{FF2B5EF4-FFF2-40B4-BE49-F238E27FC236}">
                <a16:creationId xmlns:a16="http://schemas.microsoft.com/office/drawing/2014/main" id="{B3C30B1B-62A1-6A44-9777-B2335CB475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89853" y="1122363"/>
            <a:ext cx="4859381" cy="4859381"/>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D460-6B79-8B4C-BDA0-5EC3BB9B23BF}"/>
              </a:ext>
            </a:extLst>
          </p:cNvPr>
          <p:cNvSpPr>
            <a:spLocks noGrp="1"/>
          </p:cNvSpPr>
          <p:nvPr>
            <p:ph type="title"/>
          </p:nvPr>
        </p:nvSpPr>
        <p:spPr/>
        <p:txBody>
          <a:bodyPr/>
          <a:lstStyle/>
          <a:p>
            <a:r>
              <a:rPr lang="en-TW" dirty="0"/>
              <a:t>General Syntax of Exception Handling</a:t>
            </a:r>
          </a:p>
        </p:txBody>
      </p:sp>
      <p:sp>
        <p:nvSpPr>
          <p:cNvPr id="3" name="Content Placeholder 2">
            <a:extLst>
              <a:ext uri="{FF2B5EF4-FFF2-40B4-BE49-F238E27FC236}">
                <a16:creationId xmlns:a16="http://schemas.microsoft.com/office/drawing/2014/main" id="{FCBD806D-E4BF-C64A-9705-AB66AE334D89}"/>
              </a:ext>
            </a:extLst>
          </p:cNvPr>
          <p:cNvSpPr>
            <a:spLocks noGrp="1"/>
          </p:cNvSpPr>
          <p:nvPr>
            <p:ph idx="1"/>
          </p:nvPr>
        </p:nvSpPr>
        <p:spPr/>
        <p:txBody>
          <a:bodyPr/>
          <a:lstStyle/>
          <a:p>
            <a:pPr marL="0" indent="0">
              <a:buNone/>
            </a:pPr>
            <a:r>
              <a:rPr lang="en-TW" dirty="0"/>
              <a:t>Rules Note:</a:t>
            </a:r>
          </a:p>
          <a:p>
            <a:r>
              <a:rPr lang="en-TW" dirty="0"/>
              <a:t>When doing exception handling, we must have both try and except.</a:t>
            </a:r>
          </a:p>
          <a:p>
            <a:r>
              <a:rPr lang="en-US" dirty="0"/>
              <a:t>A</a:t>
            </a:r>
            <a:r>
              <a:rPr lang="en-TW" dirty="0"/>
              <a:t>s is optional for except.</a:t>
            </a:r>
          </a:p>
          <a:p>
            <a:r>
              <a:rPr lang="en-US" dirty="0"/>
              <a:t>Except will run if </a:t>
            </a:r>
            <a:r>
              <a:rPr lang="en-US" i="1" dirty="0"/>
              <a:t>try</a:t>
            </a:r>
            <a:r>
              <a:rPr lang="en-US" dirty="0"/>
              <a:t> has an error.</a:t>
            </a:r>
          </a:p>
          <a:p>
            <a:r>
              <a:rPr lang="en-US" dirty="0"/>
              <a:t>Else and finally are optional.</a:t>
            </a:r>
          </a:p>
        </p:txBody>
      </p:sp>
    </p:spTree>
    <p:extLst>
      <p:ext uri="{BB962C8B-B14F-4D97-AF65-F5344CB8AC3E}">
        <p14:creationId xmlns:p14="http://schemas.microsoft.com/office/powerpoint/2010/main" val="226354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C845-F635-724D-92CF-198E9457AF75}"/>
              </a:ext>
            </a:extLst>
          </p:cNvPr>
          <p:cNvSpPr>
            <a:spLocks noGrp="1"/>
          </p:cNvSpPr>
          <p:nvPr>
            <p:ph type="title"/>
          </p:nvPr>
        </p:nvSpPr>
        <p:spPr/>
        <p:txBody>
          <a:bodyPr/>
          <a:lstStyle/>
          <a:p>
            <a:r>
              <a:rPr lang="en-TW" dirty="0"/>
              <a:t>Common Errors and Exceptions</a:t>
            </a:r>
          </a:p>
        </p:txBody>
      </p:sp>
      <p:sp>
        <p:nvSpPr>
          <p:cNvPr id="3" name="Content Placeholder 2">
            <a:extLst>
              <a:ext uri="{FF2B5EF4-FFF2-40B4-BE49-F238E27FC236}">
                <a16:creationId xmlns:a16="http://schemas.microsoft.com/office/drawing/2014/main" id="{34873A64-3AC8-5840-B50F-572946742A77}"/>
              </a:ext>
            </a:extLst>
          </p:cNvPr>
          <p:cNvSpPr>
            <a:spLocks noGrp="1"/>
          </p:cNvSpPr>
          <p:nvPr>
            <p:ph idx="1"/>
          </p:nvPr>
        </p:nvSpPr>
        <p:spPr>
          <a:xfrm>
            <a:off x="838200" y="1825625"/>
            <a:ext cx="5257800" cy="4762500"/>
          </a:xfrm>
        </p:spPr>
        <p:txBody>
          <a:bodyPr>
            <a:normAutofit fontScale="92500" lnSpcReduction="10000"/>
          </a:bodyPr>
          <a:lstStyle/>
          <a:p>
            <a:pPr marL="0" indent="0">
              <a:buNone/>
            </a:pPr>
            <a:r>
              <a:rPr lang="en-TW" dirty="0"/>
              <a:t>The following examples are some extremely common errors and exceptions we should know:</a:t>
            </a:r>
          </a:p>
          <a:p>
            <a:pPr marL="514350" indent="-514350">
              <a:buAutoNum type="arabicPeriod"/>
            </a:pPr>
            <a:r>
              <a:rPr lang="en-TW" i="1" dirty="0"/>
              <a:t>TypeError</a:t>
            </a:r>
          </a:p>
          <a:p>
            <a:pPr marL="514350" indent="-514350">
              <a:buAutoNum type="arabicPeriod"/>
            </a:pPr>
            <a:r>
              <a:rPr lang="en-US" i="1" dirty="0" err="1"/>
              <a:t>ZeroDivisionError</a:t>
            </a:r>
            <a:endParaRPr lang="en-US" i="1" dirty="0"/>
          </a:p>
          <a:p>
            <a:pPr marL="514350" indent="-514350">
              <a:buAutoNum type="arabicPeriod"/>
            </a:pPr>
            <a:r>
              <a:rPr lang="en-US" i="1" dirty="0" err="1"/>
              <a:t>NameError</a:t>
            </a:r>
            <a:endParaRPr lang="en-US" i="1" dirty="0"/>
          </a:p>
          <a:p>
            <a:pPr marL="514350" indent="-514350">
              <a:buAutoNum type="arabicPeriod"/>
            </a:pPr>
            <a:r>
              <a:rPr lang="en-US" i="1" dirty="0" err="1"/>
              <a:t>RecursionError</a:t>
            </a:r>
            <a:endParaRPr lang="en-US" i="1" dirty="0"/>
          </a:p>
          <a:p>
            <a:pPr marL="514350" indent="-514350">
              <a:buAutoNum type="arabicPeriod"/>
            </a:pPr>
            <a:r>
              <a:rPr lang="en-US" i="1" dirty="0" err="1"/>
              <a:t>KeyError</a:t>
            </a:r>
            <a:endParaRPr lang="en-US" i="1" dirty="0"/>
          </a:p>
          <a:p>
            <a:pPr marL="514350" indent="-514350">
              <a:buFont typeface="Arial" panose="020B0604020202020204" pitchFamily="34" charset="0"/>
              <a:buAutoNum type="arabicPeriod"/>
            </a:pPr>
            <a:r>
              <a:rPr lang="en-US" i="1" dirty="0" err="1"/>
              <a:t>IndexError</a:t>
            </a:r>
            <a:endParaRPr lang="en-US" i="1" dirty="0"/>
          </a:p>
          <a:p>
            <a:pPr marL="514350" indent="-514350">
              <a:buFont typeface="Arial" panose="020B0604020202020204" pitchFamily="34" charset="0"/>
              <a:buAutoNum type="arabicPeriod"/>
            </a:pPr>
            <a:r>
              <a:rPr lang="en-US" i="1" dirty="0" err="1"/>
              <a:t>ValueError</a:t>
            </a:r>
            <a:endParaRPr lang="en-US" i="1" dirty="0"/>
          </a:p>
          <a:p>
            <a:pPr marL="514350" indent="-514350">
              <a:buFont typeface="Arial" panose="020B0604020202020204" pitchFamily="34" charset="0"/>
              <a:buAutoNum type="arabicPeriod"/>
            </a:pPr>
            <a:r>
              <a:rPr lang="en-US" dirty="0" err="1"/>
              <a:t>FileNotFoundError</a:t>
            </a:r>
            <a:endParaRPr lang="en-US" i="1" dirty="0"/>
          </a:p>
          <a:p>
            <a:pPr marL="0" indent="0">
              <a:buNone/>
            </a:pPr>
            <a:endParaRPr lang="en-TW" dirty="0"/>
          </a:p>
        </p:txBody>
      </p:sp>
      <p:pic>
        <p:nvPicPr>
          <p:cNvPr id="5" name="Graphic 4">
            <a:extLst>
              <a:ext uri="{FF2B5EF4-FFF2-40B4-BE49-F238E27FC236}">
                <a16:creationId xmlns:a16="http://schemas.microsoft.com/office/drawing/2014/main" id="{83133884-4800-4F43-8D7D-14E3250332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9097" y="1620044"/>
            <a:ext cx="4762500" cy="4762500"/>
          </a:xfrm>
          <a:prstGeom prst="rect">
            <a:avLst/>
          </a:prstGeom>
        </p:spPr>
      </p:pic>
    </p:spTree>
    <p:extLst>
      <p:ext uri="{BB962C8B-B14F-4D97-AF65-F5344CB8AC3E}">
        <p14:creationId xmlns:p14="http://schemas.microsoft.com/office/powerpoint/2010/main" val="78607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B09A-DDE2-1C41-9A64-7236987E198A}"/>
              </a:ext>
            </a:extLst>
          </p:cNvPr>
          <p:cNvSpPr>
            <a:spLocks noGrp="1"/>
          </p:cNvSpPr>
          <p:nvPr>
            <p:ph type="title"/>
          </p:nvPr>
        </p:nvSpPr>
        <p:spPr/>
        <p:txBody>
          <a:bodyPr/>
          <a:lstStyle/>
          <a:p>
            <a:r>
              <a:rPr lang="en-TW" dirty="0"/>
              <a:t>Raise an Exception</a:t>
            </a:r>
          </a:p>
        </p:txBody>
      </p:sp>
      <p:sp>
        <p:nvSpPr>
          <p:cNvPr id="3" name="Content Placeholder 2">
            <a:extLst>
              <a:ext uri="{FF2B5EF4-FFF2-40B4-BE49-F238E27FC236}">
                <a16:creationId xmlns:a16="http://schemas.microsoft.com/office/drawing/2014/main" id="{694558E2-23F1-E74C-8DC9-4763B731E214}"/>
              </a:ext>
            </a:extLst>
          </p:cNvPr>
          <p:cNvSpPr>
            <a:spLocks noGrp="1"/>
          </p:cNvSpPr>
          <p:nvPr>
            <p:ph idx="1"/>
          </p:nvPr>
        </p:nvSpPr>
        <p:spPr/>
        <p:txBody>
          <a:bodyPr/>
          <a:lstStyle/>
          <a:p>
            <a:pPr marL="0" indent="0">
              <a:buNone/>
            </a:pPr>
            <a:r>
              <a:rPr lang="en-TW" dirty="0"/>
              <a:t>If we were trying to write codes for other people to use, they might misuse our functions; then, we should raise an exception for them to catch.</a:t>
            </a:r>
          </a:p>
          <a:p>
            <a:pPr marL="0" indent="0">
              <a:buNone/>
            </a:pPr>
            <a:r>
              <a:rPr lang="en-US" dirty="0"/>
              <a:t>In Python, all exceptions must be instances of a class derived fro</a:t>
            </a:r>
            <a:r>
              <a:rPr lang="en-US" altLang="zh-TW" dirty="0"/>
              <a:t>m </a:t>
            </a:r>
            <a:r>
              <a:rPr lang="en-US" i="1" dirty="0" err="1"/>
              <a:t>BaseException</a:t>
            </a:r>
            <a:r>
              <a:rPr lang="en-US" dirty="0"/>
              <a:t>. Therefore, when defining our own exception class, we need to at least make it inherit from </a:t>
            </a:r>
            <a:r>
              <a:rPr lang="en-US" i="1" dirty="0" err="1"/>
              <a:t>BaseException</a:t>
            </a:r>
            <a:r>
              <a:rPr lang="en-US" dirty="0"/>
              <a:t>. (Otherwise, we will get </a:t>
            </a:r>
            <a:r>
              <a:rPr lang="en-US" i="1" dirty="0" err="1"/>
              <a:t>TypeError</a:t>
            </a:r>
            <a:r>
              <a:rPr lang="en-US" dirty="0"/>
              <a:t>.)</a:t>
            </a:r>
          </a:p>
          <a:p>
            <a:pPr marL="0" indent="0">
              <a:buNone/>
            </a:pPr>
            <a:r>
              <a:rPr lang="en-US" dirty="0"/>
              <a:t>If a function wants to throw an exception, then we use the keyword </a:t>
            </a:r>
            <a:r>
              <a:rPr lang="en-US" i="1" dirty="0">
                <a:solidFill>
                  <a:srgbClr val="0070C0"/>
                </a:solidFill>
              </a:rPr>
              <a:t>raise</a:t>
            </a:r>
            <a:r>
              <a:rPr lang="en-US" dirty="0"/>
              <a:t>.</a:t>
            </a:r>
            <a:endParaRPr lang="en-TW" dirty="0"/>
          </a:p>
        </p:txBody>
      </p:sp>
    </p:spTree>
    <p:extLst>
      <p:ext uri="{BB962C8B-B14F-4D97-AF65-F5344CB8AC3E}">
        <p14:creationId xmlns:p14="http://schemas.microsoft.com/office/powerpoint/2010/main" val="196970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4D09-80CE-3C4B-B753-8FA63E3BF786}"/>
              </a:ext>
            </a:extLst>
          </p:cNvPr>
          <p:cNvSpPr>
            <a:spLocks noGrp="1"/>
          </p:cNvSpPr>
          <p:nvPr>
            <p:ph type="title"/>
          </p:nvPr>
        </p:nvSpPr>
        <p:spPr/>
        <p:txBody>
          <a:bodyPr/>
          <a:lstStyle/>
          <a:p>
            <a:r>
              <a:rPr lang="en-TW" dirty="0"/>
              <a:t>Order of Exception</a:t>
            </a:r>
          </a:p>
        </p:txBody>
      </p:sp>
      <p:sp>
        <p:nvSpPr>
          <p:cNvPr id="3" name="Content Placeholder 2">
            <a:extLst>
              <a:ext uri="{FF2B5EF4-FFF2-40B4-BE49-F238E27FC236}">
                <a16:creationId xmlns:a16="http://schemas.microsoft.com/office/drawing/2014/main" id="{7CF5054A-3868-CC40-AF10-42ADBFBEA7C4}"/>
              </a:ext>
            </a:extLst>
          </p:cNvPr>
          <p:cNvSpPr>
            <a:spLocks noGrp="1"/>
          </p:cNvSpPr>
          <p:nvPr>
            <p:ph idx="1"/>
          </p:nvPr>
        </p:nvSpPr>
        <p:spPr/>
        <p:txBody>
          <a:bodyPr/>
          <a:lstStyle/>
          <a:p>
            <a:pPr marL="0" indent="0">
              <a:buNone/>
            </a:pPr>
            <a:r>
              <a:rPr lang="en-TW" dirty="0"/>
              <a:t>The order of putting exception codes matters; it could be affected by the </a:t>
            </a:r>
            <a:r>
              <a:rPr lang="en-US" dirty="0"/>
              <a:t>hierarchical</a:t>
            </a:r>
            <a:r>
              <a:rPr lang="en-TW" dirty="0"/>
              <a:t> structure of exceptions classes.</a:t>
            </a:r>
          </a:p>
          <a:p>
            <a:pPr marL="0" indent="0">
              <a:buNone/>
            </a:pPr>
            <a:r>
              <a:rPr lang="en-TW" dirty="0"/>
              <a:t>For example, we kn</a:t>
            </a:r>
            <a:r>
              <a:rPr lang="en-US" dirty="0"/>
              <a:t>ow</a:t>
            </a:r>
            <a:r>
              <a:rPr lang="en-TW" dirty="0"/>
              <a:t> that LookupError class has 2 child class:</a:t>
            </a:r>
          </a:p>
          <a:p>
            <a:pPr marL="514350" indent="-514350">
              <a:buAutoNum type="arabicPeriod"/>
            </a:pPr>
            <a:r>
              <a:rPr lang="en-TW" i="1" dirty="0"/>
              <a:t>IndexError</a:t>
            </a:r>
            <a:r>
              <a:rPr lang="en-TW" dirty="0"/>
              <a:t> (happens in list)</a:t>
            </a:r>
          </a:p>
          <a:p>
            <a:pPr marL="514350" indent="-514350">
              <a:buAutoNum type="arabicPeriod"/>
            </a:pPr>
            <a:r>
              <a:rPr lang="en-TW" i="1" dirty="0"/>
              <a:t>KeyError</a:t>
            </a:r>
            <a:r>
              <a:rPr lang="en-TW" dirty="0"/>
              <a:t> (happens in dict)</a:t>
            </a:r>
          </a:p>
          <a:p>
            <a:pPr marL="0" indent="0">
              <a:buNone/>
            </a:pPr>
            <a:r>
              <a:rPr lang="en-US" dirty="0"/>
              <a:t>T</a:t>
            </a:r>
            <a:r>
              <a:rPr lang="en-TW" dirty="0"/>
              <a:t>hat means that any instance of </a:t>
            </a:r>
            <a:r>
              <a:rPr lang="en-TW" i="1" dirty="0"/>
              <a:t>IndexError</a:t>
            </a:r>
            <a:r>
              <a:rPr lang="en-TW" dirty="0"/>
              <a:t> and </a:t>
            </a:r>
            <a:r>
              <a:rPr lang="en-TW" i="1" dirty="0"/>
              <a:t>KeyError</a:t>
            </a:r>
            <a:r>
              <a:rPr lang="en-TW" dirty="0"/>
              <a:t> also belongs to the LookupError class. If we put LookupError before IndexError or KeyError, then LookupError is going to catch all both types of errors, and the IndexError and KeyError codes will never be reached.</a:t>
            </a:r>
          </a:p>
        </p:txBody>
      </p:sp>
    </p:spTree>
    <p:extLst>
      <p:ext uri="{BB962C8B-B14F-4D97-AF65-F5344CB8AC3E}">
        <p14:creationId xmlns:p14="http://schemas.microsoft.com/office/powerpoint/2010/main" val="16982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CC65-4125-9B46-A9F9-7041E4DFB1CE}"/>
              </a:ext>
            </a:extLst>
          </p:cNvPr>
          <p:cNvSpPr>
            <a:spLocks noGrp="1"/>
          </p:cNvSpPr>
          <p:nvPr>
            <p:ph type="title"/>
          </p:nvPr>
        </p:nvSpPr>
        <p:spPr/>
        <p:txBody>
          <a:bodyPr/>
          <a:lstStyle/>
          <a:p>
            <a:r>
              <a:rPr lang="en-TW" dirty="0"/>
              <a:t>Guard Clauses and Exception Handling</a:t>
            </a:r>
          </a:p>
        </p:txBody>
      </p:sp>
      <p:sp>
        <p:nvSpPr>
          <p:cNvPr id="3" name="Content Placeholder 2">
            <a:extLst>
              <a:ext uri="{FF2B5EF4-FFF2-40B4-BE49-F238E27FC236}">
                <a16:creationId xmlns:a16="http://schemas.microsoft.com/office/drawing/2014/main" id="{5225630A-4BE1-6E40-AE80-9E6A6194D716}"/>
              </a:ext>
            </a:extLst>
          </p:cNvPr>
          <p:cNvSpPr>
            <a:spLocks noGrp="1"/>
          </p:cNvSpPr>
          <p:nvPr>
            <p:ph idx="1"/>
          </p:nvPr>
        </p:nvSpPr>
        <p:spPr>
          <a:xfrm>
            <a:off x="838200" y="1825625"/>
            <a:ext cx="10515600" cy="4667250"/>
          </a:xfrm>
        </p:spPr>
        <p:txBody>
          <a:bodyPr>
            <a:normAutofit/>
          </a:bodyPr>
          <a:lstStyle/>
          <a:p>
            <a:pPr marL="0" indent="0">
              <a:buNone/>
            </a:pPr>
            <a:r>
              <a:rPr lang="en-TW" dirty="0"/>
              <a:t>When we are writing a function, we might encounter this situation:</a:t>
            </a:r>
          </a:p>
          <a:p>
            <a:pPr marL="0" indent="0">
              <a:buNone/>
            </a:pPr>
            <a:r>
              <a:rPr lang="en-US" i="1" dirty="0"/>
              <a:t>def function():</a:t>
            </a:r>
          </a:p>
          <a:p>
            <a:pPr marL="0" indent="0">
              <a:buNone/>
            </a:pPr>
            <a:r>
              <a:rPr lang="en-US" i="1" dirty="0"/>
              <a:t>	if thing A is right:</a:t>
            </a:r>
          </a:p>
          <a:p>
            <a:pPr marL="0" indent="0">
              <a:buNone/>
            </a:pPr>
            <a:r>
              <a:rPr lang="en-US" i="1" dirty="0"/>
              <a:t>		do thing A</a:t>
            </a:r>
          </a:p>
          <a:p>
            <a:pPr marL="0" indent="0">
              <a:buNone/>
            </a:pPr>
            <a:r>
              <a:rPr lang="en-US" i="1" dirty="0"/>
              <a:t>		if thing B is right:</a:t>
            </a:r>
          </a:p>
          <a:p>
            <a:pPr marL="0" indent="0">
              <a:buNone/>
            </a:pPr>
            <a:r>
              <a:rPr lang="en-US" i="1" dirty="0"/>
              <a:t>			do thing B</a:t>
            </a:r>
          </a:p>
          <a:p>
            <a:pPr marL="0" indent="0">
              <a:buNone/>
            </a:pPr>
            <a:r>
              <a:rPr lang="en-US" i="1" dirty="0"/>
              <a:t>			if thing C is right:</a:t>
            </a:r>
          </a:p>
          <a:p>
            <a:pPr marL="0" indent="0">
              <a:buNone/>
            </a:pPr>
            <a:r>
              <a:rPr lang="en-US" i="1" dirty="0"/>
              <a:t>				do thing C</a:t>
            </a:r>
          </a:p>
          <a:p>
            <a:pPr marL="0" indent="0">
              <a:buNone/>
            </a:pPr>
            <a:r>
              <a:rPr lang="en-US" i="1" dirty="0"/>
              <a:t>				…</a:t>
            </a:r>
            <a:endParaRPr lang="en-TW" i="1" dirty="0"/>
          </a:p>
        </p:txBody>
      </p:sp>
    </p:spTree>
    <p:extLst>
      <p:ext uri="{BB962C8B-B14F-4D97-AF65-F5344CB8AC3E}">
        <p14:creationId xmlns:p14="http://schemas.microsoft.com/office/powerpoint/2010/main" val="2619159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D1A1-5EF4-D149-8022-05846F24DC1B}"/>
              </a:ext>
            </a:extLst>
          </p:cNvPr>
          <p:cNvSpPr>
            <a:spLocks noGrp="1"/>
          </p:cNvSpPr>
          <p:nvPr>
            <p:ph type="title"/>
          </p:nvPr>
        </p:nvSpPr>
        <p:spPr/>
        <p:txBody>
          <a:bodyPr/>
          <a:lstStyle/>
          <a:p>
            <a:r>
              <a:rPr lang="en-TW" dirty="0"/>
              <a:t>Guard Clauses and Exception Handling</a:t>
            </a:r>
          </a:p>
        </p:txBody>
      </p:sp>
      <p:sp>
        <p:nvSpPr>
          <p:cNvPr id="3" name="Content Placeholder 2">
            <a:extLst>
              <a:ext uri="{FF2B5EF4-FFF2-40B4-BE49-F238E27FC236}">
                <a16:creationId xmlns:a16="http://schemas.microsoft.com/office/drawing/2014/main" id="{FBAD4F78-B8CE-D54B-A9CD-CDB33764270E}"/>
              </a:ext>
            </a:extLst>
          </p:cNvPr>
          <p:cNvSpPr>
            <a:spLocks noGrp="1"/>
          </p:cNvSpPr>
          <p:nvPr>
            <p:ph idx="1"/>
          </p:nvPr>
        </p:nvSpPr>
        <p:spPr>
          <a:xfrm>
            <a:off x="838200" y="1825624"/>
            <a:ext cx="10515600" cy="5032375"/>
          </a:xfrm>
        </p:spPr>
        <p:txBody>
          <a:bodyPr>
            <a:normAutofit fontScale="92500"/>
          </a:bodyPr>
          <a:lstStyle/>
          <a:p>
            <a:pPr marL="0" indent="0">
              <a:buNone/>
            </a:pPr>
            <a:r>
              <a:rPr lang="en-TW" dirty="0"/>
              <a:t>Multiple layers of if statement makes the code look messy and complex. This structure is known as the “guard clauses.” We can improve and structure and readability of the codes by using Exception Handling. </a:t>
            </a:r>
          </a:p>
          <a:p>
            <a:pPr marL="0" indent="0">
              <a:buNone/>
            </a:pPr>
            <a:r>
              <a:rPr lang="en-TW" i="1" dirty="0"/>
              <a:t>def function():</a:t>
            </a:r>
          </a:p>
          <a:p>
            <a:pPr marL="0" indent="0">
              <a:buNone/>
            </a:pPr>
            <a:r>
              <a:rPr lang="en-TW" i="1" dirty="0"/>
              <a:t>	if thing A is not right:</a:t>
            </a:r>
          </a:p>
          <a:p>
            <a:pPr marL="0" indent="0">
              <a:buNone/>
            </a:pPr>
            <a:r>
              <a:rPr lang="en-TW" i="1" dirty="0"/>
              <a:t>		raise Exception1</a:t>
            </a:r>
          </a:p>
          <a:p>
            <a:pPr marL="0" indent="0">
              <a:buNone/>
            </a:pPr>
            <a:r>
              <a:rPr lang="en-TW" i="1" dirty="0"/>
              <a:t>	do thing A</a:t>
            </a:r>
          </a:p>
          <a:p>
            <a:pPr marL="0" indent="0">
              <a:buNone/>
            </a:pPr>
            <a:r>
              <a:rPr lang="en-TW" i="1" dirty="0"/>
              <a:t>	if thing B is not right:</a:t>
            </a:r>
          </a:p>
          <a:p>
            <a:pPr marL="0" indent="0">
              <a:buNone/>
            </a:pPr>
            <a:r>
              <a:rPr lang="en-TW" i="1" dirty="0"/>
              <a:t>		 raise Exception2</a:t>
            </a:r>
          </a:p>
          <a:p>
            <a:pPr marL="0" indent="0">
              <a:buNone/>
            </a:pPr>
            <a:r>
              <a:rPr lang="en-TW" i="1" dirty="0"/>
              <a:t>	do thing B</a:t>
            </a:r>
          </a:p>
          <a:p>
            <a:pPr marL="0" indent="0">
              <a:buNone/>
            </a:pPr>
            <a:r>
              <a:rPr lang="en-TW" i="1" dirty="0"/>
              <a:t>	…</a:t>
            </a:r>
          </a:p>
        </p:txBody>
      </p:sp>
    </p:spTree>
    <p:extLst>
      <p:ext uri="{BB962C8B-B14F-4D97-AF65-F5344CB8AC3E}">
        <p14:creationId xmlns:p14="http://schemas.microsoft.com/office/powerpoint/2010/main" val="2193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BFD1-5151-8846-8F60-C907BEB071D0}"/>
              </a:ext>
            </a:extLst>
          </p:cNvPr>
          <p:cNvSpPr>
            <a:spLocks noGrp="1"/>
          </p:cNvSpPr>
          <p:nvPr>
            <p:ph type="title"/>
          </p:nvPr>
        </p:nvSpPr>
        <p:spPr/>
        <p:txBody>
          <a:bodyPr/>
          <a:lstStyle/>
          <a:p>
            <a:r>
              <a:rPr lang="en-TW" dirty="0"/>
              <a:t>Context Manager</a:t>
            </a:r>
          </a:p>
        </p:txBody>
      </p:sp>
      <p:sp>
        <p:nvSpPr>
          <p:cNvPr id="3" name="Content Placeholder 2">
            <a:extLst>
              <a:ext uri="{FF2B5EF4-FFF2-40B4-BE49-F238E27FC236}">
                <a16:creationId xmlns:a16="http://schemas.microsoft.com/office/drawing/2014/main" id="{A6583795-82D1-1346-A213-8BC65C6D0B34}"/>
              </a:ext>
            </a:extLst>
          </p:cNvPr>
          <p:cNvSpPr>
            <a:spLocks noGrp="1"/>
          </p:cNvSpPr>
          <p:nvPr>
            <p:ph idx="1"/>
          </p:nvPr>
        </p:nvSpPr>
        <p:spPr>
          <a:xfrm>
            <a:off x="838200" y="1825625"/>
            <a:ext cx="10515600" cy="4667250"/>
          </a:xfrm>
        </p:spPr>
        <p:txBody>
          <a:bodyPr>
            <a:normAutofit/>
          </a:bodyPr>
          <a:lstStyle/>
          <a:p>
            <a:pPr marL="0" indent="0">
              <a:buNone/>
            </a:pPr>
            <a:r>
              <a:rPr lang="en-TW" dirty="0"/>
              <a:t>When we learned about I/O in Python, we talked about the syntax </a:t>
            </a:r>
            <a:r>
              <a:rPr lang="en-TW" i="1" dirty="0">
                <a:solidFill>
                  <a:srgbClr val="0070C0"/>
                </a:solidFill>
              </a:rPr>
              <a:t>with</a:t>
            </a:r>
            <a:r>
              <a:rPr lang="en-TW" dirty="0"/>
              <a:t>; right now, we will learn the true meaning behind it.</a:t>
            </a:r>
          </a:p>
          <a:p>
            <a:pPr marL="0" indent="0">
              <a:buNone/>
            </a:pPr>
            <a:r>
              <a:rPr lang="en-TW" dirty="0"/>
              <a:t>Traditionally, if we are working with files, we have to put open in try block (otherwise we might get </a:t>
            </a:r>
            <a:r>
              <a:rPr lang="en-TW" i="1" dirty="0"/>
              <a:t>FileNotFoundError</a:t>
            </a:r>
            <a:r>
              <a:rPr lang="en-TW" dirty="0"/>
              <a:t>). The code will look like:</a:t>
            </a:r>
          </a:p>
          <a:p>
            <a:pPr marL="0" indent="0">
              <a:buNone/>
            </a:pPr>
            <a:r>
              <a:rPr lang="en-TW" i="1" dirty="0"/>
              <a:t>try:</a:t>
            </a:r>
            <a:br>
              <a:rPr lang="en-TW" i="1" dirty="0"/>
            </a:br>
            <a:r>
              <a:rPr lang="en-TW" i="1" dirty="0"/>
              <a:t>	file = open(“hello.txt”)</a:t>
            </a:r>
            <a:br>
              <a:rPr lang="en-TW" i="1" dirty="0"/>
            </a:br>
            <a:r>
              <a:rPr lang="en-TW" i="1" dirty="0"/>
              <a:t>	data = file.read()</a:t>
            </a:r>
            <a:br>
              <a:rPr lang="en-TW" i="1" dirty="0"/>
            </a:br>
            <a:r>
              <a:rPr lang="en-TW" i="1" dirty="0"/>
              <a:t>	file.close()</a:t>
            </a:r>
            <a:br>
              <a:rPr lang="en-TW" i="1" dirty="0"/>
            </a:br>
            <a:r>
              <a:rPr lang="en-TW" i="1" dirty="0"/>
              <a:t>except FileNotFoundError:</a:t>
            </a:r>
            <a:br>
              <a:rPr lang="en-TW" i="1" dirty="0"/>
            </a:br>
            <a:r>
              <a:rPr lang="en-TW" i="1" dirty="0"/>
              <a:t>	print(“file not found…”)</a:t>
            </a:r>
          </a:p>
        </p:txBody>
      </p:sp>
    </p:spTree>
    <p:extLst>
      <p:ext uri="{BB962C8B-B14F-4D97-AF65-F5344CB8AC3E}">
        <p14:creationId xmlns:p14="http://schemas.microsoft.com/office/powerpoint/2010/main" val="244910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C178-78D6-8942-AE3F-CCA771789D19}"/>
              </a:ext>
            </a:extLst>
          </p:cNvPr>
          <p:cNvSpPr>
            <a:spLocks noGrp="1"/>
          </p:cNvSpPr>
          <p:nvPr>
            <p:ph type="title"/>
          </p:nvPr>
        </p:nvSpPr>
        <p:spPr/>
        <p:txBody>
          <a:bodyPr/>
          <a:lstStyle/>
          <a:p>
            <a:r>
              <a:rPr lang="en-TW" dirty="0"/>
              <a:t>Context Manager</a:t>
            </a:r>
          </a:p>
        </p:txBody>
      </p:sp>
      <p:sp>
        <p:nvSpPr>
          <p:cNvPr id="3" name="Content Placeholder 2">
            <a:extLst>
              <a:ext uri="{FF2B5EF4-FFF2-40B4-BE49-F238E27FC236}">
                <a16:creationId xmlns:a16="http://schemas.microsoft.com/office/drawing/2014/main" id="{5F444523-5B41-C643-A43D-A067A4550BA6}"/>
              </a:ext>
            </a:extLst>
          </p:cNvPr>
          <p:cNvSpPr>
            <a:spLocks noGrp="1"/>
          </p:cNvSpPr>
          <p:nvPr>
            <p:ph idx="1"/>
          </p:nvPr>
        </p:nvSpPr>
        <p:spPr/>
        <p:txBody>
          <a:bodyPr>
            <a:normAutofit/>
          </a:bodyPr>
          <a:lstStyle/>
          <a:p>
            <a:pPr marL="0" indent="0">
              <a:buNone/>
            </a:pPr>
            <a:r>
              <a:rPr lang="en-US" dirty="0"/>
              <a:t>This is how Java and many other programming languages deal with I/O. In Python 3, Context Manager is introduced with a better way to do this. When we use the keyword with to mark an object, after we leave the with block, Context Manager will execute the action to close the object.</a:t>
            </a:r>
          </a:p>
          <a:p>
            <a:pPr marL="0" indent="0">
              <a:buNone/>
            </a:pPr>
            <a:r>
              <a:rPr lang="en-TW" dirty="0"/>
              <a:t>That’s is why we </a:t>
            </a:r>
            <a:r>
              <a:rPr lang="en-US" dirty="0"/>
              <a:t>recommend</a:t>
            </a:r>
            <a:r>
              <a:rPr lang="en-TW" dirty="0"/>
              <a:t> using </a:t>
            </a:r>
            <a:r>
              <a:rPr lang="en-TW" i="1" dirty="0"/>
              <a:t>with</a:t>
            </a:r>
            <a:r>
              <a:rPr lang="en-TW" dirty="0"/>
              <a:t> keyword when working with files. Context Manager is very useful to work with I/O, database, and working with resources.</a:t>
            </a:r>
          </a:p>
          <a:p>
            <a:pPr marL="0" indent="0">
              <a:buNone/>
            </a:pPr>
            <a:br>
              <a:rPr lang="en-TW" sz="2000" dirty="0"/>
            </a:br>
            <a:r>
              <a:rPr lang="en-TW" sz="2000" dirty="0"/>
              <a:t>*. If interested, you can read the Python documentation contextlib to learn how to customize your own context manager.</a:t>
            </a:r>
          </a:p>
        </p:txBody>
      </p:sp>
    </p:spTree>
    <p:extLst>
      <p:ext uri="{BB962C8B-B14F-4D97-AF65-F5344CB8AC3E}">
        <p14:creationId xmlns:p14="http://schemas.microsoft.com/office/powerpoint/2010/main" val="970347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33B3-8223-C044-A67D-BB49021D50CA}"/>
              </a:ext>
            </a:extLst>
          </p:cNvPr>
          <p:cNvSpPr>
            <a:spLocks noGrp="1"/>
          </p:cNvSpPr>
          <p:nvPr>
            <p:ph type="title"/>
          </p:nvPr>
        </p:nvSpPr>
        <p:spPr/>
        <p:txBody>
          <a:bodyPr/>
          <a:lstStyle/>
          <a:p>
            <a:r>
              <a:rPr lang="en-US" dirty="0"/>
              <a:t>Pylint</a:t>
            </a:r>
            <a:endParaRPr lang="en-TW" dirty="0"/>
          </a:p>
        </p:txBody>
      </p:sp>
      <p:sp>
        <p:nvSpPr>
          <p:cNvPr id="3" name="Content Placeholder 2">
            <a:extLst>
              <a:ext uri="{FF2B5EF4-FFF2-40B4-BE49-F238E27FC236}">
                <a16:creationId xmlns:a16="http://schemas.microsoft.com/office/drawing/2014/main" id="{E3FBADC0-2895-8C49-9FB9-6F1AFCF98776}"/>
              </a:ext>
            </a:extLst>
          </p:cNvPr>
          <p:cNvSpPr>
            <a:spLocks noGrp="1"/>
          </p:cNvSpPr>
          <p:nvPr>
            <p:ph idx="1"/>
          </p:nvPr>
        </p:nvSpPr>
        <p:spPr>
          <a:xfrm>
            <a:off x="838200" y="1825625"/>
            <a:ext cx="5537200" cy="4351338"/>
          </a:xfrm>
        </p:spPr>
        <p:txBody>
          <a:bodyPr>
            <a:normAutofit/>
          </a:bodyPr>
          <a:lstStyle/>
          <a:p>
            <a:pPr marL="0" indent="0">
              <a:buNone/>
            </a:pPr>
            <a:r>
              <a:rPr lang="en-US" i="1" dirty="0" err="1">
                <a:solidFill>
                  <a:srgbClr val="0070C0"/>
                </a:solidFill>
              </a:rPr>
              <a:t>Pylint</a:t>
            </a:r>
            <a:r>
              <a:rPr lang="en-US" dirty="0"/>
              <a:t> is a Python static code analysis tool that looks for programming errors, helps enforce a coding standard, sniffs for code smells, and offers simple refactoring suggestions.</a:t>
            </a:r>
          </a:p>
          <a:p>
            <a:pPr marL="0" indent="0">
              <a:buNone/>
            </a:pPr>
            <a:r>
              <a:rPr lang="en-US" dirty="0"/>
              <a:t>First, we do:</a:t>
            </a:r>
          </a:p>
          <a:p>
            <a:pPr marL="0" indent="0" algn="ctr">
              <a:buNone/>
            </a:pPr>
            <a:r>
              <a:rPr lang="en-US" i="1" dirty="0"/>
              <a:t>pip install </a:t>
            </a:r>
            <a:r>
              <a:rPr lang="en-US" i="1" dirty="0" err="1"/>
              <a:t>pylint</a:t>
            </a:r>
            <a:endParaRPr lang="en-US" i="1" dirty="0"/>
          </a:p>
          <a:p>
            <a:pPr marL="0" indent="0">
              <a:buNone/>
            </a:pPr>
            <a:r>
              <a:rPr lang="en-US" dirty="0"/>
              <a:t>In the command line.</a:t>
            </a:r>
          </a:p>
          <a:p>
            <a:pPr marL="0" indent="0">
              <a:buNone/>
            </a:pPr>
            <a:endParaRPr lang="en-TW" dirty="0"/>
          </a:p>
        </p:txBody>
      </p:sp>
      <p:pic>
        <p:nvPicPr>
          <p:cNvPr id="5" name="Graphic 4">
            <a:extLst>
              <a:ext uri="{FF2B5EF4-FFF2-40B4-BE49-F238E27FC236}">
                <a16:creationId xmlns:a16="http://schemas.microsoft.com/office/drawing/2014/main" id="{8946048F-F93A-014F-92BE-99733F083C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1300" y="1263650"/>
            <a:ext cx="4762500" cy="4762500"/>
          </a:xfrm>
          <a:prstGeom prst="rect">
            <a:avLst/>
          </a:prstGeom>
        </p:spPr>
      </p:pic>
    </p:spTree>
    <p:extLst>
      <p:ext uri="{BB962C8B-B14F-4D97-AF65-F5344CB8AC3E}">
        <p14:creationId xmlns:p14="http://schemas.microsoft.com/office/powerpoint/2010/main" val="4157706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D6DB-D273-F04D-9C41-392EAE1BB9D7}"/>
              </a:ext>
            </a:extLst>
          </p:cNvPr>
          <p:cNvSpPr>
            <a:spLocks noGrp="1"/>
          </p:cNvSpPr>
          <p:nvPr>
            <p:ph type="title"/>
          </p:nvPr>
        </p:nvSpPr>
        <p:spPr/>
        <p:txBody>
          <a:bodyPr/>
          <a:lstStyle/>
          <a:p>
            <a:r>
              <a:rPr lang="en-TW" dirty="0"/>
              <a:t>Pylint</a:t>
            </a:r>
          </a:p>
        </p:txBody>
      </p:sp>
      <p:sp>
        <p:nvSpPr>
          <p:cNvPr id="3" name="Content Placeholder 2">
            <a:extLst>
              <a:ext uri="{FF2B5EF4-FFF2-40B4-BE49-F238E27FC236}">
                <a16:creationId xmlns:a16="http://schemas.microsoft.com/office/drawing/2014/main" id="{F8851357-0A5E-6A47-A364-5C8A20E49BA2}"/>
              </a:ext>
            </a:extLst>
          </p:cNvPr>
          <p:cNvSpPr>
            <a:spLocks noGrp="1"/>
          </p:cNvSpPr>
          <p:nvPr>
            <p:ph idx="1"/>
          </p:nvPr>
        </p:nvSpPr>
        <p:spPr>
          <a:xfrm>
            <a:off x="838200" y="1825624"/>
            <a:ext cx="10515600" cy="4778375"/>
          </a:xfrm>
        </p:spPr>
        <p:txBody>
          <a:bodyPr>
            <a:normAutofit/>
          </a:bodyPr>
          <a:lstStyle/>
          <a:p>
            <a:pPr marL="0" indent="0">
              <a:buNone/>
            </a:pPr>
            <a:r>
              <a:rPr lang="en-US" dirty="0"/>
              <a:t>If we are coding in Java or C++, the compiler will usually lend a helping hand. But if we are coding in a dynamic language like Python, we are on our own: we don’t have a compiler to catch bugs. For example,</a:t>
            </a:r>
          </a:p>
          <a:p>
            <a:pPr marL="0" indent="0">
              <a:buNone/>
            </a:pPr>
            <a:r>
              <a:rPr lang="en-US" i="1" dirty="0"/>
              <a:t>def hello():</a:t>
            </a:r>
          </a:p>
          <a:p>
            <a:pPr marL="0" indent="0">
              <a:buNone/>
            </a:pPr>
            <a:r>
              <a:rPr lang="en-US" i="1" dirty="0"/>
              <a:t>	for volume in [1, 2, 3]:</a:t>
            </a:r>
          </a:p>
          <a:p>
            <a:pPr marL="0" indent="0">
              <a:buNone/>
            </a:pPr>
            <a:r>
              <a:rPr lang="en-US" i="1" dirty="0"/>
              <a:t>		print(volume)</a:t>
            </a:r>
          </a:p>
          <a:p>
            <a:pPr marL="0" indent="0">
              <a:buNone/>
            </a:pPr>
            <a:r>
              <a:rPr lang="en-US" i="1" dirty="0"/>
              <a:t>	for </a:t>
            </a:r>
            <a:r>
              <a:rPr lang="en-US" i="1" dirty="0" err="1"/>
              <a:t>volme</a:t>
            </a:r>
            <a:r>
              <a:rPr lang="en-US" i="1" dirty="0"/>
              <a:t> in [1, 2, 3]:</a:t>
            </a:r>
          </a:p>
          <a:p>
            <a:pPr marL="0" indent="0">
              <a:buNone/>
            </a:pPr>
            <a:r>
              <a:rPr lang="en-US" i="1" dirty="0"/>
              <a:t>		print(volume)</a:t>
            </a:r>
          </a:p>
          <a:p>
            <a:pPr marL="0" indent="0">
              <a:buNone/>
            </a:pPr>
            <a:r>
              <a:rPr lang="en-US" dirty="0"/>
              <a:t>Could you find the bug in this block of code?</a:t>
            </a:r>
          </a:p>
        </p:txBody>
      </p:sp>
    </p:spTree>
    <p:extLst>
      <p:ext uri="{BB962C8B-B14F-4D97-AF65-F5344CB8AC3E}">
        <p14:creationId xmlns:p14="http://schemas.microsoft.com/office/powerpoint/2010/main" val="272489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F512-0EC6-9444-85BE-4469BA85CBB4}"/>
              </a:ext>
            </a:extLst>
          </p:cNvPr>
          <p:cNvSpPr>
            <a:spLocks noGrp="1"/>
          </p:cNvSpPr>
          <p:nvPr>
            <p:ph type="title"/>
          </p:nvPr>
        </p:nvSpPr>
        <p:spPr/>
        <p:txBody>
          <a:bodyPr/>
          <a:lstStyle/>
          <a:p>
            <a:r>
              <a:rPr lang="en-TW" dirty="0"/>
              <a:t>What’s Exception?</a:t>
            </a:r>
          </a:p>
        </p:txBody>
      </p:sp>
      <p:sp>
        <p:nvSpPr>
          <p:cNvPr id="7" name="Content Placeholder 6">
            <a:extLst>
              <a:ext uri="{FF2B5EF4-FFF2-40B4-BE49-F238E27FC236}">
                <a16:creationId xmlns:a16="http://schemas.microsoft.com/office/drawing/2014/main" id="{0C51DC68-DB96-1B40-84FD-A889DD505D99}"/>
              </a:ext>
            </a:extLst>
          </p:cNvPr>
          <p:cNvSpPr>
            <a:spLocks noGrp="1"/>
          </p:cNvSpPr>
          <p:nvPr>
            <p:ph idx="1"/>
          </p:nvPr>
        </p:nvSpPr>
        <p:spPr/>
        <p:txBody>
          <a:bodyPr/>
          <a:lstStyle/>
          <a:p>
            <a:pPr marL="0" indent="0">
              <a:buNone/>
            </a:pPr>
            <a:r>
              <a:rPr lang="en-TW" dirty="0"/>
              <a:t>In the life cycle of a program, we might encounter some problems. They can be categorized into 3 different kinds:</a:t>
            </a:r>
          </a:p>
          <a:p>
            <a:pPr marL="514350" indent="-514350">
              <a:buFont typeface="+mj-lt"/>
              <a:buAutoNum type="arabicPeriod"/>
            </a:pPr>
            <a:r>
              <a:rPr lang="en-TW" dirty="0"/>
              <a:t>Grammar Mistake – this happens when we have invalid syntax in Python; for example, we might forget to put : at the end of a if statement. W</a:t>
            </a:r>
            <a:r>
              <a:rPr lang="en-US" dirty="0"/>
              <a:t>h</a:t>
            </a:r>
            <a:r>
              <a:rPr lang="en-TW" dirty="0"/>
              <a:t>en this happens, program won’t run.</a:t>
            </a:r>
          </a:p>
          <a:p>
            <a:pPr marL="514350" indent="-514350">
              <a:buFont typeface="+mj-lt"/>
              <a:buAutoNum type="arabicPeriod"/>
            </a:pPr>
            <a:r>
              <a:rPr lang="en-TW" dirty="0"/>
              <a:t>Logic Mistake (a.k.a. bugs) – this happens when we have valid syntax in Python, but the result is not something we are expecting; for example, we type the wrong formula for calculating a circle’s area. Programmers have to solve this.</a:t>
            </a:r>
          </a:p>
        </p:txBody>
      </p:sp>
    </p:spTree>
    <p:extLst>
      <p:ext uri="{BB962C8B-B14F-4D97-AF65-F5344CB8AC3E}">
        <p14:creationId xmlns:p14="http://schemas.microsoft.com/office/powerpoint/2010/main" val="1989706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9145-2F7B-FA48-BFFE-7CD94E5CBB38}"/>
              </a:ext>
            </a:extLst>
          </p:cNvPr>
          <p:cNvSpPr>
            <a:spLocks noGrp="1"/>
          </p:cNvSpPr>
          <p:nvPr>
            <p:ph type="title"/>
          </p:nvPr>
        </p:nvSpPr>
        <p:spPr/>
        <p:txBody>
          <a:bodyPr/>
          <a:lstStyle/>
          <a:p>
            <a:r>
              <a:rPr lang="en-TW" dirty="0"/>
              <a:t>Pylint</a:t>
            </a:r>
          </a:p>
        </p:txBody>
      </p:sp>
      <p:sp>
        <p:nvSpPr>
          <p:cNvPr id="3" name="Content Placeholder 2">
            <a:extLst>
              <a:ext uri="{FF2B5EF4-FFF2-40B4-BE49-F238E27FC236}">
                <a16:creationId xmlns:a16="http://schemas.microsoft.com/office/drawing/2014/main" id="{AC783258-F1B4-D544-AF2F-07E0C9139E3A}"/>
              </a:ext>
            </a:extLst>
          </p:cNvPr>
          <p:cNvSpPr>
            <a:spLocks noGrp="1"/>
          </p:cNvSpPr>
          <p:nvPr>
            <p:ph idx="1"/>
          </p:nvPr>
        </p:nvSpPr>
        <p:spPr>
          <a:xfrm>
            <a:off x="838200" y="1825624"/>
            <a:ext cx="10515600" cy="4667251"/>
          </a:xfrm>
        </p:spPr>
        <p:txBody>
          <a:bodyPr/>
          <a:lstStyle/>
          <a:p>
            <a:pPr marL="0" indent="0">
              <a:buNone/>
            </a:pPr>
            <a:r>
              <a:rPr lang="en-US" dirty="0" err="1"/>
              <a:t>Pylint</a:t>
            </a:r>
            <a:r>
              <a:rPr lang="en-US" dirty="0"/>
              <a:t> uses heuristics to catch bugs in your code. If we run this code with </a:t>
            </a:r>
            <a:r>
              <a:rPr lang="en-US" dirty="0" err="1"/>
              <a:t>Pylint</a:t>
            </a:r>
            <a:r>
              <a:rPr lang="en-US" dirty="0"/>
              <a:t>, it would show we have unused variables.</a:t>
            </a:r>
          </a:p>
          <a:p>
            <a:pPr marL="0" indent="0">
              <a:buNone/>
            </a:pPr>
            <a:r>
              <a:rPr lang="en-US" dirty="0" err="1"/>
              <a:t>Pylint</a:t>
            </a:r>
            <a:r>
              <a:rPr lang="en-US" dirty="0"/>
              <a:t> is helpful, but many projects don’t use it. For example, neither Twisted, Django, Flask, or Sphinx seem to use </a:t>
            </a:r>
            <a:r>
              <a:rPr lang="en-US" dirty="0" err="1"/>
              <a:t>Pylint</a:t>
            </a:r>
            <a:r>
              <a:rPr lang="en-US" dirty="0"/>
              <a:t>. Why wouldn’t these large, sophisticated Python projects use it?</a:t>
            </a:r>
          </a:p>
          <a:p>
            <a:pPr marL="0" indent="0">
              <a:buNone/>
            </a:pPr>
            <a:r>
              <a:rPr lang="en-US" dirty="0"/>
              <a:t>Well, it’s because </a:t>
            </a:r>
            <a:r>
              <a:rPr lang="en-US" dirty="0" err="1"/>
              <a:t>Pylint</a:t>
            </a:r>
            <a:r>
              <a:rPr lang="en-US" dirty="0"/>
              <a:t> has particular styles and rules of how we should write our codes. If our project is huge, it will give many useless suggestions.</a:t>
            </a:r>
          </a:p>
          <a:p>
            <a:pPr marL="0" indent="0">
              <a:buNone/>
            </a:pPr>
            <a:r>
              <a:rPr lang="en-US" dirty="0"/>
              <a:t>Then, how should we use </a:t>
            </a:r>
            <a:r>
              <a:rPr lang="en-US" dirty="0" err="1"/>
              <a:t>Pylint</a:t>
            </a:r>
            <a:r>
              <a:rPr lang="en-US" dirty="0"/>
              <a:t>? We can create a .</a:t>
            </a:r>
            <a:r>
              <a:rPr lang="en-US" dirty="0" err="1"/>
              <a:t>pylintrc</a:t>
            </a:r>
            <a:r>
              <a:rPr lang="en-US" dirty="0"/>
              <a:t> file in our project and then disable all unnecessary functionalities in </a:t>
            </a:r>
            <a:r>
              <a:rPr lang="en-US" dirty="0" err="1"/>
              <a:t>Pylint</a:t>
            </a:r>
            <a:r>
              <a:rPr lang="en-US" dirty="0"/>
              <a:t>.</a:t>
            </a:r>
          </a:p>
        </p:txBody>
      </p:sp>
    </p:spTree>
    <p:extLst>
      <p:ext uri="{BB962C8B-B14F-4D97-AF65-F5344CB8AC3E}">
        <p14:creationId xmlns:p14="http://schemas.microsoft.com/office/powerpoint/2010/main" val="150428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7460-5732-DC49-A99D-E15F3CA1912F}"/>
              </a:ext>
            </a:extLst>
          </p:cNvPr>
          <p:cNvSpPr>
            <a:spLocks noGrp="1"/>
          </p:cNvSpPr>
          <p:nvPr>
            <p:ph type="title"/>
          </p:nvPr>
        </p:nvSpPr>
        <p:spPr/>
        <p:txBody>
          <a:bodyPr/>
          <a:lstStyle/>
          <a:p>
            <a:r>
              <a:rPr lang="en-US" dirty="0"/>
              <a:t>Unit Testing</a:t>
            </a:r>
            <a:endParaRPr lang="en-TW" dirty="0"/>
          </a:p>
        </p:txBody>
      </p:sp>
      <p:sp>
        <p:nvSpPr>
          <p:cNvPr id="3" name="Content Placeholder 2">
            <a:extLst>
              <a:ext uri="{FF2B5EF4-FFF2-40B4-BE49-F238E27FC236}">
                <a16:creationId xmlns:a16="http://schemas.microsoft.com/office/drawing/2014/main" id="{6A930D6D-E043-E947-84E6-A9F6A47561A9}"/>
              </a:ext>
            </a:extLst>
          </p:cNvPr>
          <p:cNvSpPr>
            <a:spLocks noGrp="1"/>
          </p:cNvSpPr>
          <p:nvPr>
            <p:ph idx="1"/>
          </p:nvPr>
        </p:nvSpPr>
        <p:spPr>
          <a:xfrm>
            <a:off x="838200" y="1825625"/>
            <a:ext cx="5016500" cy="4351338"/>
          </a:xfrm>
        </p:spPr>
        <p:txBody>
          <a:bodyPr/>
          <a:lstStyle/>
          <a:p>
            <a:pPr marL="0" indent="0">
              <a:buNone/>
            </a:pPr>
            <a:r>
              <a:rPr lang="en-US" dirty="0"/>
              <a:t>A module in Python’s standard library called </a:t>
            </a:r>
            <a:r>
              <a:rPr lang="en-US" i="1" dirty="0" err="1">
                <a:solidFill>
                  <a:srgbClr val="0070C0"/>
                </a:solidFill>
              </a:rPr>
              <a:t>unittest</a:t>
            </a:r>
            <a:r>
              <a:rPr lang="en-US" dirty="0"/>
              <a:t> contains tools for testing your code.</a:t>
            </a:r>
          </a:p>
          <a:p>
            <a:pPr marL="0" indent="0">
              <a:buNone/>
            </a:pPr>
            <a:r>
              <a:rPr lang="en-US" dirty="0"/>
              <a:t>Unit testing checks if all specific parts of your function’s behavior are correct, making integrating them with other parts of our project much more effortless and manageable.</a:t>
            </a:r>
            <a:endParaRPr lang="en-TW" dirty="0"/>
          </a:p>
        </p:txBody>
      </p:sp>
      <p:pic>
        <p:nvPicPr>
          <p:cNvPr id="5" name="Graphic 4">
            <a:extLst>
              <a:ext uri="{FF2B5EF4-FFF2-40B4-BE49-F238E27FC236}">
                <a16:creationId xmlns:a16="http://schemas.microsoft.com/office/drawing/2014/main" id="{C7CFDAA4-04C4-9848-A75D-60934FB900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1047750"/>
            <a:ext cx="4762500" cy="4762500"/>
          </a:xfrm>
          <a:prstGeom prst="rect">
            <a:avLst/>
          </a:prstGeom>
        </p:spPr>
      </p:pic>
    </p:spTree>
    <p:extLst>
      <p:ext uri="{BB962C8B-B14F-4D97-AF65-F5344CB8AC3E}">
        <p14:creationId xmlns:p14="http://schemas.microsoft.com/office/powerpoint/2010/main" val="237111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BC35-BCEB-054C-8958-023652020873}"/>
              </a:ext>
            </a:extLst>
          </p:cNvPr>
          <p:cNvSpPr>
            <a:spLocks noGrp="1"/>
          </p:cNvSpPr>
          <p:nvPr>
            <p:ph type="title"/>
          </p:nvPr>
        </p:nvSpPr>
        <p:spPr/>
        <p:txBody>
          <a:bodyPr/>
          <a:lstStyle/>
          <a:p>
            <a:r>
              <a:rPr lang="en-TW" dirty="0"/>
              <a:t>What’s Exception?</a:t>
            </a:r>
          </a:p>
        </p:txBody>
      </p:sp>
      <p:sp>
        <p:nvSpPr>
          <p:cNvPr id="3" name="Content Placeholder 2">
            <a:extLst>
              <a:ext uri="{FF2B5EF4-FFF2-40B4-BE49-F238E27FC236}">
                <a16:creationId xmlns:a16="http://schemas.microsoft.com/office/drawing/2014/main" id="{B5418070-022C-1F41-BF50-5BBCFBC5D050}"/>
              </a:ext>
            </a:extLst>
          </p:cNvPr>
          <p:cNvSpPr>
            <a:spLocks noGrp="1"/>
          </p:cNvSpPr>
          <p:nvPr>
            <p:ph idx="1"/>
          </p:nvPr>
        </p:nvSpPr>
        <p:spPr/>
        <p:txBody>
          <a:bodyPr>
            <a:normAutofit/>
          </a:bodyPr>
          <a:lstStyle/>
          <a:p>
            <a:pPr marL="514350" indent="-514350">
              <a:buFont typeface="+mj-lt"/>
              <a:buAutoNum type="arabicPeriod" startAt="3"/>
            </a:pPr>
            <a:r>
              <a:rPr lang="en-TW" dirty="0"/>
              <a:t>Exceptions – this happens when there’s no syntax error nor bugs in our codes, but </a:t>
            </a:r>
            <a:r>
              <a:rPr lang="en-US" dirty="0"/>
              <a:t>accidents</a:t>
            </a:r>
            <a:r>
              <a:rPr lang="en-TW" dirty="0"/>
              <a:t> just </a:t>
            </a:r>
            <a:r>
              <a:rPr lang="en-US" dirty="0"/>
              <a:t>happen</a:t>
            </a:r>
            <a:r>
              <a:rPr lang="en-TW" dirty="0"/>
              <a:t>. For example, our program wants to read a file by using the open() function, but the file doesn’t exist; </a:t>
            </a:r>
            <a:r>
              <a:rPr lang="en-US" dirty="0"/>
              <a:t>or</a:t>
            </a:r>
            <a:r>
              <a:rPr lang="en-TW" dirty="0"/>
              <a:t> we are asking the user to input their age (should be an integer), but they type words, such as “</a:t>
            </a:r>
            <a:r>
              <a:rPr lang="en-US" dirty="0"/>
              <a:t>I</a:t>
            </a:r>
            <a:r>
              <a:rPr lang="en-TW" dirty="0"/>
              <a:t> am ten years old.”</a:t>
            </a:r>
          </a:p>
          <a:p>
            <a:pPr marL="0" indent="0">
              <a:buNone/>
            </a:pPr>
            <a:r>
              <a:rPr lang="en-TW" dirty="0"/>
              <a:t>Traditionally, there are 2 approaches to handle exceptions. The first one is called </a:t>
            </a:r>
            <a:r>
              <a:rPr lang="en-TW" i="1" dirty="0">
                <a:solidFill>
                  <a:srgbClr val="0070C0"/>
                </a:solidFill>
              </a:rPr>
              <a:t>LBYL</a:t>
            </a:r>
            <a:r>
              <a:rPr lang="en-TW" dirty="0"/>
              <a:t> (Look Before You Leap), and the second one is called </a:t>
            </a:r>
            <a:r>
              <a:rPr lang="en-TW" i="1" dirty="0">
                <a:solidFill>
                  <a:srgbClr val="0070C0"/>
                </a:solidFill>
              </a:rPr>
              <a:t>EAFP</a:t>
            </a:r>
            <a:r>
              <a:rPr lang="en-TW" dirty="0"/>
              <a:t> (Easier to Ask Forgiveness than Permission).</a:t>
            </a:r>
          </a:p>
          <a:p>
            <a:pPr marL="0" indent="0">
              <a:buNone/>
            </a:pPr>
            <a:r>
              <a:rPr lang="en-TW" dirty="0"/>
              <a:t>In Python, we do EAFP approach to handle exceptions!!</a:t>
            </a:r>
          </a:p>
          <a:p>
            <a:pPr marL="0" indent="0">
              <a:buNone/>
            </a:pPr>
            <a:r>
              <a:rPr lang="en-TW" sz="2000" dirty="0"/>
              <a:t>*. The word “Leap” is used from the English quote “A leap in the dark.”</a:t>
            </a:r>
          </a:p>
        </p:txBody>
      </p:sp>
    </p:spTree>
    <p:extLst>
      <p:ext uri="{BB962C8B-B14F-4D97-AF65-F5344CB8AC3E}">
        <p14:creationId xmlns:p14="http://schemas.microsoft.com/office/powerpoint/2010/main" val="199163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0935-4E98-3542-A975-DA06348B593F}"/>
              </a:ext>
            </a:extLst>
          </p:cNvPr>
          <p:cNvSpPr>
            <a:spLocks noGrp="1"/>
          </p:cNvSpPr>
          <p:nvPr>
            <p:ph type="title"/>
          </p:nvPr>
        </p:nvSpPr>
        <p:spPr/>
        <p:txBody>
          <a:bodyPr/>
          <a:lstStyle/>
          <a:p>
            <a:r>
              <a:rPr lang="en-US" dirty="0"/>
              <a:t>EAFP vs LBYL</a:t>
            </a:r>
            <a:endParaRPr lang="en-TW" dirty="0"/>
          </a:p>
        </p:txBody>
      </p:sp>
      <p:sp>
        <p:nvSpPr>
          <p:cNvPr id="3" name="Content Placeholder 2">
            <a:extLst>
              <a:ext uri="{FF2B5EF4-FFF2-40B4-BE49-F238E27FC236}">
                <a16:creationId xmlns:a16="http://schemas.microsoft.com/office/drawing/2014/main" id="{7BE1375D-24A6-DF40-AFE7-06AE43580370}"/>
              </a:ext>
            </a:extLst>
          </p:cNvPr>
          <p:cNvSpPr>
            <a:spLocks noGrp="1"/>
          </p:cNvSpPr>
          <p:nvPr>
            <p:ph idx="1"/>
          </p:nvPr>
        </p:nvSpPr>
        <p:spPr/>
        <p:txBody>
          <a:bodyPr/>
          <a:lstStyle/>
          <a:p>
            <a:pPr marL="0" indent="0">
              <a:buNone/>
            </a:pPr>
            <a:r>
              <a:rPr lang="en-TW" dirty="0"/>
              <a:t>Some benefits of using EAFP includes:</a:t>
            </a:r>
          </a:p>
          <a:p>
            <a:pPr marL="514350" indent="-514350">
              <a:buFont typeface="+mj-lt"/>
              <a:buAutoNum type="arabicPeriod"/>
            </a:pPr>
            <a:r>
              <a:rPr lang="en-TW" dirty="0"/>
              <a:t>If we use LBYL, then most of our codes are doing error handling. This decreases the readability of codes.</a:t>
            </a:r>
          </a:p>
          <a:p>
            <a:pPr marL="514350" indent="-514350">
              <a:buFont typeface="+mj-lt"/>
              <a:buAutoNum type="arabicPeriod"/>
            </a:pPr>
            <a:r>
              <a:rPr lang="en-TW" dirty="0"/>
              <a:t>EAFP is usually faster </a:t>
            </a:r>
            <a:r>
              <a:rPr lang="en-US" dirty="0"/>
              <a:t>than</a:t>
            </a:r>
            <a:r>
              <a:rPr lang="en-TW" dirty="0"/>
              <a:t> LBYL, since we don’t need to stop and check all the conditions and possible problems before we execute codes.</a:t>
            </a:r>
          </a:p>
          <a:p>
            <a:pPr marL="514350" indent="-514350">
              <a:buFont typeface="+mj-lt"/>
              <a:buAutoNum type="arabicPeriod"/>
            </a:pPr>
            <a:r>
              <a:rPr lang="en-TW" dirty="0"/>
              <a:t>EAFP can reduce race </a:t>
            </a:r>
            <a:r>
              <a:rPr lang="en-US" dirty="0"/>
              <a:t>conditions</a:t>
            </a:r>
            <a:r>
              <a:rPr lang="en-TW" dirty="0"/>
              <a:t>. The race condition is an idea in Operating System; it means that 2 threads are trying to access and change the same object. A race condition is something we don’t want to see.</a:t>
            </a:r>
          </a:p>
          <a:p>
            <a:pPr marL="0" indent="0">
              <a:buNone/>
            </a:pPr>
            <a:endParaRPr lang="en-TW" dirty="0"/>
          </a:p>
        </p:txBody>
      </p:sp>
    </p:spTree>
    <p:extLst>
      <p:ext uri="{BB962C8B-B14F-4D97-AF65-F5344CB8AC3E}">
        <p14:creationId xmlns:p14="http://schemas.microsoft.com/office/powerpoint/2010/main" val="15353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01CA-616D-0B47-AD86-B1FE95CE1410}"/>
              </a:ext>
            </a:extLst>
          </p:cNvPr>
          <p:cNvSpPr>
            <a:spLocks noGrp="1"/>
          </p:cNvSpPr>
          <p:nvPr>
            <p:ph type="title"/>
          </p:nvPr>
        </p:nvSpPr>
        <p:spPr/>
        <p:txBody>
          <a:bodyPr/>
          <a:lstStyle/>
          <a:p>
            <a:r>
              <a:rPr lang="en-US" dirty="0"/>
              <a:t>EAFP vs LBYL</a:t>
            </a:r>
            <a:endParaRPr lang="en-TW" dirty="0"/>
          </a:p>
        </p:txBody>
      </p:sp>
      <p:sp>
        <p:nvSpPr>
          <p:cNvPr id="3" name="Content Placeholder 2">
            <a:extLst>
              <a:ext uri="{FF2B5EF4-FFF2-40B4-BE49-F238E27FC236}">
                <a16:creationId xmlns:a16="http://schemas.microsoft.com/office/drawing/2014/main" id="{6B8A4B60-4673-774C-BFAE-15BD9ED7BCBC}"/>
              </a:ext>
            </a:extLst>
          </p:cNvPr>
          <p:cNvSpPr>
            <a:spLocks noGrp="1"/>
          </p:cNvSpPr>
          <p:nvPr>
            <p:ph idx="1"/>
          </p:nvPr>
        </p:nvSpPr>
        <p:spPr/>
        <p:txBody>
          <a:bodyPr/>
          <a:lstStyle/>
          <a:p>
            <a:pPr marL="514350" indent="-514350">
              <a:buFont typeface="+mj-lt"/>
              <a:buAutoNum type="arabicPeriod" startAt="4"/>
            </a:pPr>
            <a:r>
              <a:rPr lang="en-TW" dirty="0"/>
              <a:t>EAFP can avoid errors during condition checking and the actual execution of codes. For example, we have LBYL codes:</a:t>
            </a:r>
          </a:p>
          <a:p>
            <a:pPr marL="0" indent="0">
              <a:buNone/>
            </a:pPr>
            <a:r>
              <a:rPr lang="en-US" i="1" dirty="0"/>
              <a:t>I</a:t>
            </a:r>
            <a:r>
              <a:rPr lang="en-TW" i="1" dirty="0"/>
              <a:t>f (a file exists):</a:t>
            </a:r>
          </a:p>
          <a:p>
            <a:pPr marL="0" indent="0">
              <a:buNone/>
            </a:pPr>
            <a:r>
              <a:rPr lang="en-TW" i="1" dirty="0"/>
              <a:t>	open the file and read the content</a:t>
            </a:r>
          </a:p>
          <a:p>
            <a:pPr marL="0" indent="0">
              <a:buNone/>
            </a:pPr>
            <a:r>
              <a:rPr lang="en-TW" dirty="0"/>
              <a:t>Then, after we check the file exists, before we open the file and read </a:t>
            </a:r>
            <a:r>
              <a:rPr lang="en-US" dirty="0" err="1"/>
              <a:t>th</a:t>
            </a:r>
            <a:r>
              <a:rPr lang="en-TW" dirty="0"/>
              <a:t>e content, there’s a chance that other programs go ahead and delete the file. </a:t>
            </a:r>
            <a:r>
              <a:rPr lang="en-US" dirty="0"/>
              <a:t>Therefore, even if we check the file exists, we still cannot avoid getting it during execution, and the whole program might just crush.</a:t>
            </a:r>
            <a:endParaRPr lang="en-TW" dirty="0"/>
          </a:p>
        </p:txBody>
      </p:sp>
    </p:spTree>
    <p:extLst>
      <p:ext uri="{BB962C8B-B14F-4D97-AF65-F5344CB8AC3E}">
        <p14:creationId xmlns:p14="http://schemas.microsoft.com/office/powerpoint/2010/main" val="341437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E7AD-0B28-B24A-8BE5-DB37B7370C68}"/>
              </a:ext>
            </a:extLst>
          </p:cNvPr>
          <p:cNvSpPr>
            <a:spLocks noGrp="1"/>
          </p:cNvSpPr>
          <p:nvPr>
            <p:ph type="title"/>
          </p:nvPr>
        </p:nvSpPr>
        <p:spPr/>
        <p:txBody>
          <a:bodyPr/>
          <a:lstStyle/>
          <a:p>
            <a:r>
              <a:rPr lang="en-US" dirty="0"/>
              <a:t>EAFP vs LBYL</a:t>
            </a:r>
            <a:endParaRPr lang="en-TW" dirty="0"/>
          </a:p>
        </p:txBody>
      </p:sp>
      <p:sp>
        <p:nvSpPr>
          <p:cNvPr id="3" name="Content Placeholder 2">
            <a:extLst>
              <a:ext uri="{FF2B5EF4-FFF2-40B4-BE49-F238E27FC236}">
                <a16:creationId xmlns:a16="http://schemas.microsoft.com/office/drawing/2014/main" id="{EC86E67D-D5A1-9B44-95FE-33CF51493D01}"/>
              </a:ext>
            </a:extLst>
          </p:cNvPr>
          <p:cNvSpPr>
            <a:spLocks noGrp="1"/>
          </p:cNvSpPr>
          <p:nvPr>
            <p:ph idx="1"/>
          </p:nvPr>
        </p:nvSpPr>
        <p:spPr/>
        <p:txBody>
          <a:bodyPr/>
          <a:lstStyle/>
          <a:p>
            <a:pPr marL="0" indent="0">
              <a:buNone/>
            </a:pPr>
            <a:r>
              <a:rPr lang="en-TW" dirty="0"/>
              <a:t>On the other hand, if we do EAFP, then we would do:</a:t>
            </a:r>
          </a:p>
          <a:p>
            <a:pPr marL="0" indent="0">
              <a:buNone/>
            </a:pPr>
            <a:r>
              <a:rPr lang="en-TW" i="1" dirty="0"/>
              <a:t>try:</a:t>
            </a:r>
          </a:p>
          <a:p>
            <a:pPr marL="0" indent="0">
              <a:buNone/>
            </a:pPr>
            <a:r>
              <a:rPr lang="en-TW" i="1" dirty="0"/>
              <a:t>	open the file and read the content</a:t>
            </a:r>
          </a:p>
          <a:p>
            <a:pPr marL="0" indent="0">
              <a:buNone/>
            </a:pPr>
            <a:r>
              <a:rPr lang="en-TW" i="1" dirty="0"/>
              <a:t>except:</a:t>
            </a:r>
          </a:p>
          <a:p>
            <a:pPr marL="0" indent="0">
              <a:buNone/>
            </a:pPr>
            <a:r>
              <a:rPr lang="en-TW" i="1" dirty="0"/>
              <a:t>	# some error handling codes here</a:t>
            </a:r>
          </a:p>
          <a:p>
            <a:pPr marL="0" indent="0">
              <a:buNone/>
            </a:pPr>
            <a:r>
              <a:rPr lang="en-TW" dirty="0"/>
              <a:t>Then, we open the file directly. If we get some problems, we can handle that exception during execution, and the program won’t just crush.</a:t>
            </a:r>
          </a:p>
        </p:txBody>
      </p:sp>
    </p:spTree>
    <p:extLst>
      <p:ext uri="{BB962C8B-B14F-4D97-AF65-F5344CB8AC3E}">
        <p14:creationId xmlns:p14="http://schemas.microsoft.com/office/powerpoint/2010/main" val="346804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349E-BDAB-C94A-8663-7BA20EEB6CA1}"/>
              </a:ext>
            </a:extLst>
          </p:cNvPr>
          <p:cNvSpPr>
            <a:spLocks noGrp="1"/>
          </p:cNvSpPr>
          <p:nvPr>
            <p:ph type="title"/>
          </p:nvPr>
        </p:nvSpPr>
        <p:spPr/>
        <p:txBody>
          <a:bodyPr/>
          <a:lstStyle/>
          <a:p>
            <a:r>
              <a:rPr lang="en-US" dirty="0"/>
              <a:t>EAFP vs LBYL</a:t>
            </a:r>
            <a:endParaRPr lang="en-TW" dirty="0"/>
          </a:p>
        </p:txBody>
      </p:sp>
      <p:sp>
        <p:nvSpPr>
          <p:cNvPr id="3" name="Content Placeholder 2">
            <a:extLst>
              <a:ext uri="{FF2B5EF4-FFF2-40B4-BE49-F238E27FC236}">
                <a16:creationId xmlns:a16="http://schemas.microsoft.com/office/drawing/2014/main" id="{8D133B97-10AD-EA4E-8775-D42839A67BF1}"/>
              </a:ext>
            </a:extLst>
          </p:cNvPr>
          <p:cNvSpPr>
            <a:spLocks noGrp="1"/>
          </p:cNvSpPr>
          <p:nvPr>
            <p:ph idx="1"/>
          </p:nvPr>
        </p:nvSpPr>
        <p:spPr/>
        <p:txBody>
          <a:bodyPr/>
          <a:lstStyle/>
          <a:p>
            <a:pPr marL="0" indent="0">
              <a:buNone/>
            </a:pPr>
            <a:r>
              <a:rPr lang="en-TW" dirty="0"/>
              <a:t>Is EAFP perfect? Nope. There are other cases when we would prefer LBYL. For example,</a:t>
            </a:r>
          </a:p>
          <a:p>
            <a:pPr marL="514350" indent="-514350">
              <a:buFont typeface="+mj-lt"/>
              <a:buAutoNum type="arabicPeriod"/>
            </a:pPr>
            <a:r>
              <a:rPr lang="en-TW" dirty="0"/>
              <a:t>We are doing a task that is </a:t>
            </a:r>
            <a:r>
              <a:rPr lang="en-US" dirty="0"/>
              <a:t>computationally</a:t>
            </a:r>
            <a:r>
              <a:rPr lang="en-TW" dirty="0"/>
              <a:t> heavy and time consuming. Then, if we execute the code first, and handle exceptions later, that would cost more time to finish running the codes. It would be better to check everything is fine before we run the code.</a:t>
            </a:r>
          </a:p>
          <a:p>
            <a:pPr marL="514350" indent="-514350">
              <a:buFont typeface="+mj-lt"/>
              <a:buAutoNum type="arabicPeriod"/>
            </a:pPr>
            <a:r>
              <a:rPr lang="en-US" dirty="0"/>
              <a:t>If we are doing an important task that is costly to trace back, we should do LBYL instead of EAFP.</a:t>
            </a:r>
            <a:endParaRPr lang="en-TW" dirty="0"/>
          </a:p>
        </p:txBody>
      </p:sp>
    </p:spTree>
    <p:extLst>
      <p:ext uri="{BB962C8B-B14F-4D97-AF65-F5344CB8AC3E}">
        <p14:creationId xmlns:p14="http://schemas.microsoft.com/office/powerpoint/2010/main" val="102685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2E4C-C430-BB4A-AD54-8DD5A83E3E55}"/>
              </a:ext>
            </a:extLst>
          </p:cNvPr>
          <p:cNvSpPr>
            <a:spLocks noGrp="1"/>
          </p:cNvSpPr>
          <p:nvPr>
            <p:ph type="title"/>
          </p:nvPr>
        </p:nvSpPr>
        <p:spPr/>
        <p:txBody>
          <a:bodyPr/>
          <a:lstStyle/>
          <a:p>
            <a:r>
              <a:rPr lang="en-TW" dirty="0"/>
              <a:t>Python Exception</a:t>
            </a:r>
          </a:p>
        </p:txBody>
      </p:sp>
      <p:sp>
        <p:nvSpPr>
          <p:cNvPr id="3" name="Content Placeholder 2">
            <a:extLst>
              <a:ext uri="{FF2B5EF4-FFF2-40B4-BE49-F238E27FC236}">
                <a16:creationId xmlns:a16="http://schemas.microsoft.com/office/drawing/2014/main" id="{8505761A-7397-A940-B8D4-EEC6904DC046}"/>
              </a:ext>
            </a:extLst>
          </p:cNvPr>
          <p:cNvSpPr>
            <a:spLocks noGrp="1"/>
          </p:cNvSpPr>
          <p:nvPr>
            <p:ph idx="1"/>
          </p:nvPr>
        </p:nvSpPr>
        <p:spPr>
          <a:xfrm>
            <a:off x="838199" y="1825625"/>
            <a:ext cx="10515599" cy="4351338"/>
          </a:xfrm>
        </p:spPr>
        <p:txBody>
          <a:bodyPr>
            <a:normAutofit/>
          </a:bodyPr>
          <a:lstStyle/>
          <a:p>
            <a:pPr marL="0" indent="0">
              <a:buNone/>
            </a:pPr>
            <a:r>
              <a:rPr lang="en-US" dirty="0"/>
              <a:t>Each Python exception is an object of its exception class. (It’s okay if this sounds too vague for now; we will see some examples later.)</a:t>
            </a:r>
          </a:p>
          <a:p>
            <a:pPr marL="0" indent="0">
              <a:buNone/>
            </a:pPr>
            <a:r>
              <a:rPr lang="en-US" dirty="0"/>
              <a:t>Python exception classes are based on the OOP principle; that means that one exception would inherit from another exception. </a:t>
            </a:r>
          </a:p>
          <a:p>
            <a:pPr marL="0" indent="0">
              <a:buNone/>
            </a:pPr>
            <a:r>
              <a:rPr lang="en-US" dirty="0"/>
              <a:t>The inheritance relations can be found on</a:t>
            </a:r>
          </a:p>
          <a:p>
            <a:pPr marL="0" indent="0" algn="ctr">
              <a:buNone/>
            </a:pPr>
            <a:r>
              <a:rPr lang="en-US" i="1" dirty="0">
                <a:hlinkClick r:id="rId2"/>
              </a:rPr>
              <a:t>https://docs.python.org/3/library/exceptions.html</a:t>
            </a:r>
            <a:endParaRPr lang="en-US" i="1" dirty="0"/>
          </a:p>
          <a:p>
            <a:pPr marL="0" indent="0">
              <a:buNone/>
            </a:pPr>
            <a:r>
              <a:rPr lang="en-US" dirty="0"/>
              <a:t>When we tend to run some codes that might cause problems, we can put it into a try block.</a:t>
            </a:r>
          </a:p>
        </p:txBody>
      </p:sp>
    </p:spTree>
    <p:extLst>
      <p:ext uri="{BB962C8B-B14F-4D97-AF65-F5344CB8AC3E}">
        <p14:creationId xmlns:p14="http://schemas.microsoft.com/office/powerpoint/2010/main" val="152706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91A0-3318-084C-8E4E-C56B1DBB27F0}"/>
              </a:ext>
            </a:extLst>
          </p:cNvPr>
          <p:cNvSpPr>
            <a:spLocks noGrp="1"/>
          </p:cNvSpPr>
          <p:nvPr>
            <p:ph type="title"/>
          </p:nvPr>
        </p:nvSpPr>
        <p:spPr/>
        <p:txBody>
          <a:bodyPr/>
          <a:lstStyle/>
          <a:p>
            <a:r>
              <a:rPr lang="en-TW" dirty="0"/>
              <a:t>General Syntax of Exception Handling</a:t>
            </a:r>
          </a:p>
        </p:txBody>
      </p:sp>
      <p:sp>
        <p:nvSpPr>
          <p:cNvPr id="3" name="Content Placeholder 2">
            <a:extLst>
              <a:ext uri="{FF2B5EF4-FFF2-40B4-BE49-F238E27FC236}">
                <a16:creationId xmlns:a16="http://schemas.microsoft.com/office/drawing/2014/main" id="{BC9836CF-B061-004D-898B-E82503561F39}"/>
              </a:ext>
            </a:extLst>
          </p:cNvPr>
          <p:cNvSpPr>
            <a:spLocks noGrp="1"/>
          </p:cNvSpPr>
          <p:nvPr>
            <p:ph idx="1"/>
          </p:nvPr>
        </p:nvSpPr>
        <p:spPr>
          <a:xfrm>
            <a:off x="838200" y="1825625"/>
            <a:ext cx="5834449" cy="4351338"/>
          </a:xfrm>
        </p:spPr>
        <p:txBody>
          <a:bodyPr>
            <a:normAutofit fontScale="92500" lnSpcReduction="10000"/>
          </a:bodyPr>
          <a:lstStyle/>
          <a:p>
            <a:pPr marL="0" indent="0">
              <a:buNone/>
            </a:pPr>
            <a:r>
              <a:rPr lang="en-TW" i="1" dirty="0"/>
              <a:t>try:</a:t>
            </a:r>
            <a:br>
              <a:rPr lang="en-TW" i="1" dirty="0"/>
            </a:br>
            <a:r>
              <a:rPr lang="en-TW" i="1" dirty="0"/>
              <a:t>	# main codes right here</a:t>
            </a:r>
          </a:p>
          <a:p>
            <a:pPr marL="0" indent="0">
              <a:buNone/>
            </a:pPr>
            <a:r>
              <a:rPr lang="en-TW" i="1" dirty="0"/>
              <a:t>except ExcpetionName1 as variable1:</a:t>
            </a:r>
          </a:p>
          <a:p>
            <a:pPr marL="0" indent="0">
              <a:buNone/>
            </a:pPr>
            <a:r>
              <a:rPr lang="en-TW" i="1" dirty="0"/>
              <a:t>	# exception handling code here</a:t>
            </a:r>
          </a:p>
          <a:p>
            <a:pPr marL="0" indent="0">
              <a:buNone/>
            </a:pPr>
            <a:r>
              <a:rPr lang="en-TW" i="1" dirty="0"/>
              <a:t>except ExcpetionName2 as variable2:</a:t>
            </a:r>
          </a:p>
          <a:p>
            <a:pPr marL="0" indent="0">
              <a:buNone/>
            </a:pPr>
            <a:r>
              <a:rPr lang="en-TW" i="1" dirty="0"/>
              <a:t>	# exception handling code here</a:t>
            </a:r>
            <a:br>
              <a:rPr lang="en-TW" i="1" dirty="0"/>
            </a:br>
            <a:r>
              <a:rPr lang="en-TW" i="1" dirty="0"/>
              <a:t>…</a:t>
            </a:r>
          </a:p>
          <a:p>
            <a:pPr marL="0" indent="0">
              <a:buNone/>
            </a:pPr>
            <a:r>
              <a:rPr lang="en-TW" i="1" dirty="0"/>
              <a:t>else:</a:t>
            </a:r>
            <a:br>
              <a:rPr lang="en-TW" i="1" dirty="0"/>
            </a:br>
            <a:r>
              <a:rPr lang="en-TW" i="1" dirty="0"/>
              <a:t>	# some codes here</a:t>
            </a:r>
            <a:br>
              <a:rPr lang="en-TW" i="1" dirty="0"/>
            </a:br>
            <a:r>
              <a:rPr lang="en-TW" i="1" dirty="0"/>
              <a:t>finally:</a:t>
            </a:r>
            <a:br>
              <a:rPr lang="en-TW" i="1" dirty="0"/>
            </a:br>
            <a:r>
              <a:rPr lang="en-TW" i="1" dirty="0"/>
              <a:t>	# some other codes here</a:t>
            </a:r>
          </a:p>
        </p:txBody>
      </p:sp>
      <p:sp>
        <p:nvSpPr>
          <p:cNvPr id="5" name="Content Placeholder 2">
            <a:extLst>
              <a:ext uri="{FF2B5EF4-FFF2-40B4-BE49-F238E27FC236}">
                <a16:creationId xmlns:a16="http://schemas.microsoft.com/office/drawing/2014/main" id="{F39728CF-43B6-8449-9DE2-CAC342B452C9}"/>
              </a:ext>
            </a:extLst>
          </p:cNvPr>
          <p:cNvSpPr txBox="1">
            <a:spLocks/>
          </p:cNvSpPr>
          <p:nvPr/>
        </p:nvSpPr>
        <p:spPr>
          <a:xfrm>
            <a:off x="6095999" y="1825625"/>
            <a:ext cx="5834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TW" dirty="0"/>
          </a:p>
          <a:p>
            <a:pPr marL="0" indent="0">
              <a:buFont typeface="Arial" panose="020B0604020202020204" pitchFamily="34" charset="0"/>
              <a:buNone/>
            </a:pPr>
            <a:endParaRPr lang="en-TW" dirty="0"/>
          </a:p>
          <a:p>
            <a:pPr marL="0" indent="0">
              <a:buFont typeface="Arial" panose="020B0604020202020204" pitchFamily="34" charset="0"/>
              <a:buNone/>
            </a:pPr>
            <a:r>
              <a:rPr lang="en-TW" sz="2000" dirty="0"/>
              <a:t>        this part will be executed if we have exceptions</a:t>
            </a:r>
          </a:p>
          <a:p>
            <a:pPr marL="0" indent="0">
              <a:buFont typeface="Arial" panose="020B0604020202020204" pitchFamily="34" charset="0"/>
              <a:buNone/>
            </a:pPr>
            <a:endParaRPr lang="en-TW" dirty="0"/>
          </a:p>
          <a:p>
            <a:pPr marL="0" indent="0">
              <a:buFont typeface="Arial" panose="020B0604020202020204" pitchFamily="34" charset="0"/>
              <a:buNone/>
            </a:pPr>
            <a:endParaRPr lang="en-TW" dirty="0"/>
          </a:p>
          <a:p>
            <a:pPr marL="0" indent="0">
              <a:buFont typeface="Arial" panose="020B0604020202020204" pitchFamily="34" charset="0"/>
              <a:buNone/>
            </a:pPr>
            <a:r>
              <a:rPr lang="en-US" sz="2000" dirty="0"/>
              <a:t>else will run when there’s no exception</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i="1" dirty="0"/>
              <a:t>finally</a:t>
            </a:r>
            <a:r>
              <a:rPr lang="en-US" sz="2000" dirty="0"/>
              <a:t> will run no matter we have exception or not</a:t>
            </a:r>
          </a:p>
        </p:txBody>
      </p:sp>
      <p:cxnSp>
        <p:nvCxnSpPr>
          <p:cNvPr id="7" name="Straight Arrow Connector 6">
            <a:extLst>
              <a:ext uri="{FF2B5EF4-FFF2-40B4-BE49-F238E27FC236}">
                <a16:creationId xmlns:a16="http://schemas.microsoft.com/office/drawing/2014/main" id="{73A89B91-9CDC-3842-B539-7BE1EEC1E4A9}"/>
              </a:ext>
            </a:extLst>
          </p:cNvPr>
          <p:cNvCxnSpPr>
            <a:cxnSpLocks/>
          </p:cNvCxnSpPr>
          <p:nvPr/>
        </p:nvCxnSpPr>
        <p:spPr>
          <a:xfrm flipH="1">
            <a:off x="4386649" y="4979773"/>
            <a:ext cx="1641482" cy="1944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6" name="Ink 15">
                <a:extLst>
                  <a:ext uri="{FF2B5EF4-FFF2-40B4-BE49-F238E27FC236}">
                    <a16:creationId xmlns:a16="http://schemas.microsoft.com/office/drawing/2014/main" id="{FA164BE2-7205-9744-9CF4-01B0480DCE79}"/>
                  </a:ext>
                </a:extLst>
              </p14:cNvPr>
              <p14:cNvContentPartPr/>
              <p14:nvPr/>
            </p14:nvContentPartPr>
            <p14:xfrm>
              <a:off x="11980683" y="1101318"/>
              <a:ext cx="360" cy="360"/>
            </p14:xfrm>
          </p:contentPart>
        </mc:Choice>
        <mc:Fallback xmlns="">
          <p:pic>
            <p:nvPicPr>
              <p:cNvPr id="16" name="Ink 15">
                <a:extLst>
                  <a:ext uri="{FF2B5EF4-FFF2-40B4-BE49-F238E27FC236}">
                    <a16:creationId xmlns:a16="http://schemas.microsoft.com/office/drawing/2014/main" id="{FA164BE2-7205-9744-9CF4-01B0480DCE79}"/>
                  </a:ext>
                </a:extLst>
              </p:cNvPr>
              <p:cNvPicPr/>
              <p:nvPr/>
            </p:nvPicPr>
            <p:blipFill>
              <a:blip r:embed="rId3"/>
              <a:stretch>
                <a:fillRect/>
              </a:stretch>
            </p:blipFill>
            <p:spPr>
              <a:xfrm>
                <a:off x="11962683" y="99367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7" name="Ink 16">
                <a:extLst>
                  <a:ext uri="{FF2B5EF4-FFF2-40B4-BE49-F238E27FC236}">
                    <a16:creationId xmlns:a16="http://schemas.microsoft.com/office/drawing/2014/main" id="{FCDE86F4-6C2C-E348-BFAE-2C2DF9BB69A4}"/>
                  </a:ext>
                </a:extLst>
              </p14:cNvPr>
              <p14:cNvContentPartPr/>
              <p14:nvPr/>
            </p14:nvContentPartPr>
            <p14:xfrm>
              <a:off x="7092963" y="2307318"/>
              <a:ext cx="360" cy="360"/>
            </p14:xfrm>
          </p:contentPart>
        </mc:Choice>
        <mc:Fallback xmlns="">
          <p:pic>
            <p:nvPicPr>
              <p:cNvPr id="17" name="Ink 16">
                <a:extLst>
                  <a:ext uri="{FF2B5EF4-FFF2-40B4-BE49-F238E27FC236}">
                    <a16:creationId xmlns:a16="http://schemas.microsoft.com/office/drawing/2014/main" id="{FCDE86F4-6C2C-E348-BFAE-2C2DF9BB69A4}"/>
                  </a:ext>
                </a:extLst>
              </p:cNvPr>
              <p:cNvPicPr/>
              <p:nvPr/>
            </p:nvPicPr>
            <p:blipFill>
              <a:blip r:embed="rId5"/>
              <a:stretch>
                <a:fillRect/>
              </a:stretch>
            </p:blipFill>
            <p:spPr>
              <a:xfrm>
                <a:off x="7075323" y="2199678"/>
                <a:ext cx="36000" cy="216000"/>
              </a:xfrm>
              <a:prstGeom prst="rect">
                <a:avLst/>
              </a:prstGeom>
            </p:spPr>
          </p:pic>
        </mc:Fallback>
      </mc:AlternateContent>
      <p:cxnSp>
        <p:nvCxnSpPr>
          <p:cNvPr id="19" name="Straight Arrow Connector 18">
            <a:extLst>
              <a:ext uri="{FF2B5EF4-FFF2-40B4-BE49-F238E27FC236}">
                <a16:creationId xmlns:a16="http://schemas.microsoft.com/office/drawing/2014/main" id="{9563E50B-3885-3640-947F-6179A92F5DB5}"/>
              </a:ext>
            </a:extLst>
          </p:cNvPr>
          <p:cNvCxnSpPr>
            <a:cxnSpLocks/>
          </p:cNvCxnSpPr>
          <p:nvPr/>
        </p:nvCxnSpPr>
        <p:spPr>
          <a:xfrm flipH="1">
            <a:off x="5173456" y="5796227"/>
            <a:ext cx="9225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2C067DB-D47D-2141-9337-6A1007613352}"/>
              </a:ext>
            </a:extLst>
          </p:cNvPr>
          <p:cNvCxnSpPr>
            <a:cxnSpLocks/>
          </p:cNvCxnSpPr>
          <p:nvPr/>
        </p:nvCxnSpPr>
        <p:spPr>
          <a:xfrm flipH="1" flipV="1">
            <a:off x="6095999" y="3219443"/>
            <a:ext cx="498482" cy="3022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771F52F-DFA4-AC4D-AF43-C700ABAFBC1D}"/>
              </a:ext>
            </a:extLst>
          </p:cNvPr>
          <p:cNvCxnSpPr>
            <a:cxnSpLocks/>
            <a:endCxn id="5" idx="1"/>
          </p:cNvCxnSpPr>
          <p:nvPr/>
        </p:nvCxnSpPr>
        <p:spPr>
          <a:xfrm flipH="1">
            <a:off x="6095999" y="3521676"/>
            <a:ext cx="461366" cy="4796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6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28450</TotalTime>
  <Words>1747</Words>
  <Application>Microsoft Macintosh PowerPoint</Application>
  <PresentationFormat>Widescreen</PresentationFormat>
  <Paragraphs>129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Python Course Chapter 8</vt:lpstr>
      <vt:lpstr>What’s Exception?</vt:lpstr>
      <vt:lpstr>What’s Exception?</vt:lpstr>
      <vt:lpstr>EAFP vs LBYL</vt:lpstr>
      <vt:lpstr>EAFP vs LBYL</vt:lpstr>
      <vt:lpstr>EAFP vs LBYL</vt:lpstr>
      <vt:lpstr>EAFP vs LBYL</vt:lpstr>
      <vt:lpstr>Python Exception</vt:lpstr>
      <vt:lpstr>General Syntax of Exception Handling</vt:lpstr>
      <vt:lpstr>General Syntax of Exception Handling</vt:lpstr>
      <vt:lpstr>Common Errors and Exceptions</vt:lpstr>
      <vt:lpstr>Raise an Exception</vt:lpstr>
      <vt:lpstr>Order of Exception</vt:lpstr>
      <vt:lpstr>Guard Clauses and Exception Handling</vt:lpstr>
      <vt:lpstr>Guard Clauses and Exception Handling</vt:lpstr>
      <vt:lpstr>Context Manager</vt:lpstr>
      <vt:lpstr>Context Manager</vt:lpstr>
      <vt:lpstr>Pylint</vt:lpstr>
      <vt:lpstr>Pylint</vt:lpstr>
      <vt:lpstr>Pylint</vt:lpstr>
      <vt:lpstr>Unit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1461</cp:revision>
  <dcterms:created xsi:type="dcterms:W3CDTF">2021-08-25T07:05:14Z</dcterms:created>
  <dcterms:modified xsi:type="dcterms:W3CDTF">2022-03-12T04:03:11Z</dcterms:modified>
</cp:coreProperties>
</file>