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85" d="100"/>
          <a:sy n="85" d="100"/>
        </p:scale>
        <p:origin x="3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CF61-28C8-15DC-7AAE-AE8DAC935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69EF9-20C8-9D16-6E7C-0F2F84D18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450A-2FDE-6E61-FED5-B318AF22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498-0FEE-4602-C521-FBCDFE77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3BEC-BD82-2427-6704-AC812BF2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1852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3FA7-A13D-61EA-5E83-6044A55F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4F737-FEFB-5C0A-24EA-74A15051E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02C1-8B69-8C40-50EF-22A0F2EC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FDC56-7773-420B-A058-11459AA3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A439-AC14-855A-E4B8-A103CDD4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889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DD6CD-3D21-4240-4A08-37D235746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A4E5B-0BE6-7966-609C-6C20B4C0A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BBC8-3074-FCA4-DE71-5002A55E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5219-D14F-57D0-1FDB-ACEDCB95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FD3F-10A9-9A22-735D-C2871CF5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502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0C79-7C5E-49E7-25F2-5692911E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D996-2D48-3B3C-5801-6276AF07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E7D8D-AE29-EC14-2A79-099F4CC9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EB81-EF17-68B4-BF3A-023C0ADC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753F-B42D-2532-4029-4F8E09DC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306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206-FA43-6DB7-B46A-2FB3D541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6FEF9-6557-2AFD-1893-4335D9F6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63F8-3287-F765-C8F1-479C403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9964-22C7-DFA4-4067-51CBF15E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B88A-F8FA-326C-BB47-486AC1D3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5239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119B-B926-22C1-B367-2FAADEF4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59EB-220A-925B-803A-739D56799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18AE-9A9B-9369-FB6A-24476D1C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8E91F-5C39-8EAC-4951-DAD53512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DBD79-1EDC-A954-2239-F0C7539F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5D5EB-AC9A-B040-64BC-A1C188F2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3235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0ACC-13C3-06D9-AAD2-CAE80E93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BA2C2-60BC-E2F2-1AA7-E1F8C881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3F097-C47E-CAFC-6822-1F7B150B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2D924-CD6B-5D79-B99B-5BF2DA28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95F9E-FBC5-233B-2C90-6011B6043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17EE-9C05-C3E1-1AD5-96E17CE7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77B74-75AE-28E7-0EAA-D627CEDD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6452D-3AED-B287-72AD-98781740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94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AD07-41E9-168B-3071-2CA2AD6D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07EE1-AE4B-A9B5-CA27-FB80FBED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755A0-58D1-2BB0-0AF0-4993A55A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30694-022F-2692-A52A-7745F91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995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630FF-6C67-0DC6-00BB-1C93A597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D8477-58D8-E37E-93A0-3908E753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7C134-DF64-8775-1D77-562ED508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0074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422C-1804-E6A6-3077-A61B5846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6101-7C30-C757-9F7C-2D420E6E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9C5E6-7E01-6782-36FA-0DD9D8F72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46E0F-51F5-C4D0-0008-86695861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E2C23-EA3F-ABB8-D9AE-E72F10100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8B35-144B-C8B5-AC61-70118077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5735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3ADC-298E-93D0-7018-D1A22A6F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78526-E764-BD31-F890-45BC925B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5F23A-CEFB-5EC5-B50E-DFFC00256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7411-529F-0C91-FAE9-04FE5863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692C0-FF85-D4A2-8801-306C0334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D8DF-41DF-123E-F9AE-11CE46E0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4988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3780B-0A0C-ADDB-26C4-C6134401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419D5-42D6-95A3-7836-4EF50405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0C41D-03C4-4296-D80E-DA10D4742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219C-8531-E14F-8B7B-289283C8AB0C}" type="datetimeFigureOut">
              <a:rPr lang="en-AE" smtClean="0"/>
              <a:t>06/11/2023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B57C-AE3C-E325-8ADB-ACD224F69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DFDD7-EBB3-4D05-1C1B-18E6FCD6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2970-4D3B-9744-9535-FE60BA8FD52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88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6E38E-A943-99A9-EE50-B42CC7E8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6" y="-1"/>
            <a:ext cx="9172574" cy="541496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C63FA79-678D-7BF9-42E8-76866FFD0722}"/>
              </a:ext>
            </a:extLst>
          </p:cNvPr>
          <p:cNvSpPr txBox="1">
            <a:spLocks/>
          </p:cNvSpPr>
          <p:nvPr/>
        </p:nvSpPr>
        <p:spPr>
          <a:xfrm>
            <a:off x="1524000" y="5144294"/>
            <a:ext cx="9144000" cy="54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Stencil" pitchFamily="82" charset="77"/>
                <a:ea typeface="BatangChe" panose="02030609000101010101" pitchFamily="49" charset="-127"/>
                <a:cs typeface="Muna" pitchFamily="2" charset="-78"/>
              </a:rPr>
              <a:t>Predictive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Stencil" pitchFamily="82" charset="77"/>
                <a:ea typeface="BatangChe" panose="02030609000101010101" pitchFamily="49" charset="-127"/>
                <a:cs typeface="Muna" pitchFamily="2" charset="-78"/>
              </a:rPr>
              <a:t>modelLING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Stencil" pitchFamily="82" charset="77"/>
              <a:ea typeface="BatangChe" panose="02030609000101010101" pitchFamily="49" charset="-127"/>
              <a:cs typeface="Mu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624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826FB-CD5D-DE30-ABA0-789B42ACE410}"/>
              </a:ext>
            </a:extLst>
          </p:cNvPr>
          <p:cNvSpPr txBox="1"/>
          <p:nvPr/>
        </p:nvSpPr>
        <p:spPr>
          <a:xfrm>
            <a:off x="298829" y="113853"/>
            <a:ext cx="974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3600" dirty="0">
                <a:solidFill>
                  <a:schemeClr val="accent1">
                    <a:lumMod val="75000"/>
                  </a:schemeClr>
                </a:solidFill>
                <a:latin typeface="Stencil" pitchFamily="82" charset="77"/>
              </a:rPr>
              <a:t>KEY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0A907-D4CA-C2B2-AC4F-98D6FC4AE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517" y="-248366"/>
            <a:ext cx="1891860" cy="1529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47EDE6-6DBE-5B4D-4EA7-C2CE862A7AB5}"/>
              </a:ext>
            </a:extLst>
          </p:cNvPr>
          <p:cNvSpPr txBox="1"/>
          <p:nvPr/>
        </p:nvSpPr>
        <p:spPr>
          <a:xfrm>
            <a:off x="1008993" y="952782"/>
            <a:ext cx="2531082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E" sz="2000" dirty="0">
                <a:latin typeface="Baghdad" pitchFamily="2" charset="-78"/>
                <a:cs typeface="Baghdad" pitchFamily="2" charset="-78"/>
              </a:rPr>
              <a:t>Recall Rate</a:t>
            </a:r>
          </a:p>
          <a:p>
            <a:pPr algn="ctr"/>
            <a:r>
              <a:rPr lang="en-AE" sz="3600" b="1" dirty="0">
                <a:latin typeface="Baghdad" pitchFamily="2" charset="-78"/>
                <a:cs typeface="Baghdad" pitchFamily="2" charset="-78"/>
              </a:rPr>
              <a:t>58%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72373-1950-AEEB-238C-832A4C655800}"/>
              </a:ext>
            </a:extLst>
          </p:cNvPr>
          <p:cNvSpPr txBox="1"/>
          <p:nvPr/>
        </p:nvSpPr>
        <p:spPr>
          <a:xfrm>
            <a:off x="8651927" y="952782"/>
            <a:ext cx="2701159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E" sz="2000" dirty="0">
                <a:latin typeface="Baghdad" pitchFamily="2" charset="-78"/>
                <a:cs typeface="Baghdad" pitchFamily="2" charset="-78"/>
              </a:rPr>
              <a:t>Accuracy of Bookings</a:t>
            </a:r>
          </a:p>
          <a:p>
            <a:pPr algn="ctr"/>
            <a:r>
              <a:rPr lang="en-AE" sz="3600" b="1" dirty="0">
                <a:latin typeface="Baghdad" pitchFamily="2" charset="-78"/>
                <a:cs typeface="Baghdad" pitchFamily="2" charset="-78"/>
              </a:rPr>
              <a:t>61%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1ACAC-50AC-EC67-9DC2-DBAA78F74742}"/>
              </a:ext>
            </a:extLst>
          </p:cNvPr>
          <p:cNvSpPr txBox="1"/>
          <p:nvPr/>
        </p:nvSpPr>
        <p:spPr>
          <a:xfrm>
            <a:off x="4577619" y="974683"/>
            <a:ext cx="3036764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ghdad" pitchFamily="2" charset="-78"/>
                <a:cs typeface="Baghdad" pitchFamily="2" charset="-78"/>
              </a:rPr>
              <a:t>Precision of Bookings</a:t>
            </a:r>
          </a:p>
          <a:p>
            <a:pPr algn="ctr"/>
            <a:r>
              <a:rPr lang="en-AE" sz="3600" b="1" dirty="0">
                <a:latin typeface="Baghdad" pitchFamily="2" charset="-78"/>
                <a:cs typeface="Baghdad" pitchFamily="2" charset="-78"/>
              </a:rPr>
              <a:t>61%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BB968-B7A1-7354-A36F-3032D5B9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17" y="2868039"/>
            <a:ext cx="5285363" cy="3588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855CB-27A3-66F9-227E-F03A54588C82}"/>
              </a:ext>
            </a:extLst>
          </p:cNvPr>
          <p:cNvSpPr txBox="1"/>
          <p:nvPr/>
        </p:nvSpPr>
        <p:spPr>
          <a:xfrm>
            <a:off x="2926309" y="6453771"/>
            <a:ext cx="6339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600" b="1" dirty="0">
                <a:latin typeface="Baghdad" pitchFamily="2" charset="-78"/>
                <a:cs typeface="Baghdad" pitchFamily="2" charset="-78"/>
              </a:rPr>
              <a:t>Most important features for driving a successful flight booking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9F2D2-84D5-1D0F-30E2-0A21095410ED}"/>
              </a:ext>
            </a:extLst>
          </p:cNvPr>
          <p:cNvSpPr txBox="1"/>
          <p:nvPr/>
        </p:nvSpPr>
        <p:spPr>
          <a:xfrm>
            <a:off x="4745420" y="2117412"/>
            <a:ext cx="2701159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6691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E" sz="1400" dirty="0">
                <a:latin typeface="Baghdad" pitchFamily="2" charset="-78"/>
                <a:cs typeface="Baghdad" pitchFamily="2" charset="-78"/>
              </a:rPr>
              <a:t>A prediction of  actual bookings will be successfully completed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BA461-0EF3-FDE8-24A0-BF6609A8D275}"/>
              </a:ext>
            </a:extLst>
          </p:cNvPr>
          <p:cNvSpPr txBox="1"/>
          <p:nvPr/>
        </p:nvSpPr>
        <p:spPr>
          <a:xfrm>
            <a:off x="923954" y="2072454"/>
            <a:ext cx="2701159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6691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E" sz="1400" dirty="0">
                <a:latin typeface="Baghdad" pitchFamily="2" charset="-78"/>
                <a:cs typeface="Baghdad" pitchFamily="2" charset="-78"/>
              </a:rPr>
              <a:t>A chance prediction of true complete bookings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CD798-8BBC-3356-DD60-0E6346C3A72D}"/>
              </a:ext>
            </a:extLst>
          </p:cNvPr>
          <p:cNvSpPr txBox="1"/>
          <p:nvPr/>
        </p:nvSpPr>
        <p:spPr>
          <a:xfrm>
            <a:off x="8566886" y="2087508"/>
            <a:ext cx="2952035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6691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Baghdad" pitchFamily="2" charset="-78"/>
                <a:cs typeface="Baghdad" pitchFamily="2" charset="-78"/>
              </a:rPr>
              <a:t>Accuracy of the model predicting successful or incomplete booking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9CE64-A909-E94E-3838-4F8C156EB72C}"/>
              </a:ext>
            </a:extLst>
          </p:cNvPr>
          <p:cNvSpPr txBox="1"/>
          <p:nvPr/>
        </p:nvSpPr>
        <p:spPr>
          <a:xfrm>
            <a:off x="495688" y="3348873"/>
            <a:ext cx="2701159" cy="1015663"/>
          </a:xfrm>
          <a:prstGeom prst="rect">
            <a:avLst/>
          </a:prstGeom>
          <a:solidFill>
            <a:schemeClr val="accent1">
              <a:lumMod val="60000"/>
              <a:lumOff val="40000"/>
              <a:alpha val="68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E" dirty="0">
                <a:latin typeface="Baghdad" pitchFamily="2" charset="-78"/>
                <a:cs typeface="Baghdad" pitchFamily="2" charset="-78"/>
              </a:rPr>
              <a:t>There is a </a:t>
            </a:r>
            <a:r>
              <a:rPr lang="en-AE" sz="2400" b="1" dirty="0">
                <a:latin typeface="Baghdad" pitchFamily="2" charset="-78"/>
                <a:cs typeface="Baghdad" pitchFamily="2" charset="-78"/>
              </a:rPr>
              <a:t>66% </a:t>
            </a:r>
            <a:r>
              <a:rPr lang="en-AE" dirty="0">
                <a:latin typeface="Baghdad" pitchFamily="2" charset="-78"/>
                <a:cs typeface="Baghdad" pitchFamily="2" charset="-78"/>
              </a:rPr>
              <a:t>chance prediction of true </a:t>
            </a:r>
            <a:r>
              <a:rPr lang="en-US" dirty="0">
                <a:latin typeface="Baghdad" pitchFamily="2" charset="-78"/>
                <a:cs typeface="Baghdad" pitchFamily="2" charset="-78"/>
              </a:rPr>
              <a:t>I</a:t>
            </a:r>
            <a:r>
              <a:rPr lang="en-AE" dirty="0">
                <a:latin typeface="Baghdad" pitchFamily="2" charset="-78"/>
                <a:cs typeface="Baghdad" pitchFamily="2" charset="-78"/>
              </a:rPr>
              <a:t>ncomplete bookings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264A9-6AC2-CEE0-09E7-DE879318AF78}"/>
              </a:ext>
            </a:extLst>
          </p:cNvPr>
          <p:cNvSpPr txBox="1"/>
          <p:nvPr/>
        </p:nvSpPr>
        <p:spPr>
          <a:xfrm>
            <a:off x="9058845" y="3081689"/>
            <a:ext cx="2967532" cy="2893100"/>
          </a:xfrm>
          <a:prstGeom prst="rect">
            <a:avLst/>
          </a:prstGeom>
          <a:solidFill>
            <a:schemeClr val="accent1">
              <a:lumMod val="60000"/>
              <a:lumOff val="40000"/>
              <a:alpha val="66913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Baghdad" pitchFamily="2" charset="-78"/>
                <a:cs typeface="Baghdad" pitchFamily="2" charset="-78"/>
              </a:rPr>
              <a:t>Balancing the Dataset for Improved Predictions</a:t>
            </a:r>
          </a:p>
          <a:p>
            <a:pPr algn="ctr"/>
            <a:endParaRPr lang="en-GB" sz="1400" b="1" dirty="0">
              <a:latin typeface="Baghdad" pitchFamily="2" charset="-78"/>
              <a:cs typeface="Baghdad" pitchFamily="2" charset="-78"/>
            </a:endParaRPr>
          </a:p>
          <a:p>
            <a:r>
              <a:rPr lang="en-GB" sz="1400" dirty="0">
                <a:latin typeface="Baghdad" pitchFamily="2" charset="-78"/>
                <a:cs typeface="Baghdad" pitchFamily="2" charset="-78"/>
              </a:rPr>
              <a:t>- Our top priority: Accurately predicting successful bookings.</a:t>
            </a:r>
          </a:p>
          <a:p>
            <a:endParaRPr lang="en-GB" sz="1400" dirty="0">
              <a:latin typeface="Baghdad" pitchFamily="2" charset="-78"/>
              <a:cs typeface="Baghdad" pitchFamily="2" charset="-78"/>
            </a:endParaRPr>
          </a:p>
          <a:p>
            <a:r>
              <a:rPr lang="en-GB" sz="1400" dirty="0">
                <a:latin typeface="Baghdad" pitchFamily="2" charset="-78"/>
                <a:cs typeface="Baghdad" pitchFamily="2" charset="-78"/>
              </a:rPr>
              <a:t>- Imbalanced datasets may yield high accuracy, but less precise success predictions.</a:t>
            </a:r>
          </a:p>
          <a:p>
            <a:endParaRPr lang="en-GB" sz="1400" dirty="0">
              <a:latin typeface="Baghdad" pitchFamily="2" charset="-78"/>
              <a:cs typeface="Baghdad" pitchFamily="2" charset="-78"/>
            </a:endParaRPr>
          </a:p>
          <a:p>
            <a:r>
              <a:rPr lang="en-GB" sz="1400" dirty="0">
                <a:latin typeface="Baghdad" pitchFamily="2" charset="-78"/>
                <a:cs typeface="Baghdad" pitchFamily="2" charset="-78"/>
              </a:rPr>
              <a:t>- </a:t>
            </a:r>
            <a:r>
              <a:rPr lang="en-GB" sz="1400" b="1" dirty="0">
                <a:latin typeface="Baghdad" pitchFamily="2" charset="-78"/>
                <a:cs typeface="Baghdad" pitchFamily="2" charset="-78"/>
              </a:rPr>
              <a:t>Solution</a:t>
            </a:r>
            <a:r>
              <a:rPr lang="en-GB" sz="1400" dirty="0">
                <a:latin typeface="Baghdad" pitchFamily="2" charset="-78"/>
                <a:cs typeface="Baghdad" pitchFamily="2" charset="-78"/>
              </a:rPr>
              <a:t>: Dataset balancing - 8,000 incomplete bookings, 7,000 complete bookings.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8D0A4-6171-D140-FF9C-33C3BFC4FA0A}"/>
              </a:ext>
            </a:extLst>
          </p:cNvPr>
          <p:cNvSpPr txBox="1"/>
          <p:nvPr/>
        </p:nvSpPr>
        <p:spPr>
          <a:xfrm>
            <a:off x="8719286" y="2239908"/>
            <a:ext cx="2952035" cy="523220"/>
          </a:xfrm>
          <a:prstGeom prst="rect">
            <a:avLst/>
          </a:prstGeom>
          <a:solidFill>
            <a:schemeClr val="accent1">
              <a:lumMod val="40000"/>
              <a:lumOff val="60000"/>
              <a:alpha val="6691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Baghdad" pitchFamily="2" charset="-78"/>
                <a:cs typeface="Baghdad" pitchFamily="2" charset="-78"/>
              </a:rPr>
              <a:t>Accuracy of the model predicting successful or incomplete booking</a:t>
            </a:r>
          </a:p>
        </p:txBody>
      </p:sp>
    </p:spTree>
    <p:extLst>
      <p:ext uri="{BB962C8B-B14F-4D97-AF65-F5344CB8AC3E}">
        <p14:creationId xmlns:p14="http://schemas.microsoft.com/office/powerpoint/2010/main" val="87537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117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Baghdad</vt:lpstr>
      <vt:lpstr>Calibri</vt:lpstr>
      <vt:lpstr>Calibri Light</vt:lpstr>
      <vt:lpstr>Stencil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iamterry00@gmail.com</dc:creator>
  <cp:lastModifiedBy>iamterry00@gmail.com</cp:lastModifiedBy>
  <cp:revision>2</cp:revision>
  <dcterms:created xsi:type="dcterms:W3CDTF">2023-11-05T08:36:02Z</dcterms:created>
  <dcterms:modified xsi:type="dcterms:W3CDTF">2023-11-06T13:25:53Z</dcterms:modified>
</cp:coreProperties>
</file>