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70" r:id="rId5"/>
    <p:sldId id="261" r:id="rId6"/>
    <p:sldId id="260" r:id="rId7"/>
    <p:sldId id="268" r:id="rId8"/>
    <p:sldId id="263" r:id="rId9"/>
    <p:sldId id="264" r:id="rId10"/>
    <p:sldId id="269" r:id="rId11"/>
    <p:sldId id="265" r:id="rId12"/>
    <p:sldId id="266" r:id="rId13"/>
    <p:sldId id="267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BCD06-B104-4852-A2C5-31539542A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51E669-D9A2-4948-8E52-92D2C91EA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D5FE2-5D7E-4DC5-A449-B14E3860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67F5C-0AC0-4D71-BC35-99687261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878C1-0DF4-4850-BE99-C6CD9D3F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24735-D274-4E20-8E37-C70C0D00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9A6F8-4619-4055-9916-D7596C3E2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DB046-C76D-4498-8053-D5C24BE1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ADFC-9F00-4798-BFC6-EF1C2D20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2B8F2-A5BA-4336-B47F-DFBD6F4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3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B5C401-6FDB-4AB7-991B-257C77114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9C2F4-958A-4735-BE41-509ECAA4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4F2CF-C244-47AE-971B-CF653E41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4237A-AF58-40F9-A4AE-A41B5430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868FF-6D0B-4DB7-959E-45684D3D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05EAC-E65B-4757-B6E8-F9EF4393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7025A-1885-4FAA-804C-A99CC6B3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68827-D1B3-4E97-B9AB-A5923CAF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C5BC2-0A4F-4B3B-8C4F-C8478158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91729-10F0-43EB-AF94-B3E9D94B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7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ABE14-7246-4E19-AD3E-F773E3BA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2C548-38F8-4FEF-80D4-2C3167D61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BEBE4-36E7-4519-B7F1-1689B22E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B383A-C970-48C0-97A8-4C8CE409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A2BC5-A8C4-4EFF-8852-945BF11E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6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D73F1-C08C-45A6-A665-8F1DA42F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C0B92-4F71-4C25-9040-30AB03930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463C1-8B80-4A9D-A3BA-1E758852B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8B311A-CE61-4539-8890-9D805514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35B39-F0FC-4426-B70A-F2298964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5272A8-3C5D-4EFC-B161-505B43BF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3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875D6-2642-4BA5-87D3-4BA4EB40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70784-3CCE-4F4C-91C4-9ED4D18F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33D3F-036F-457E-9212-E4AA3C56C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B5052-587F-43F0-B898-80C030706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674C2E-9CC6-44DD-BAF4-B5820C13F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9EFA30-7004-4A65-84C3-AB289608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B0233C-C20A-4CC2-B0EF-EF2CF4FB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BAB481-AC0E-48AE-ADC8-0B6A22BB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5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A8C72-FF10-479C-903B-E5955961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9FB758-5CFD-407C-A48C-FB65294B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F517E-5DD8-4818-85C8-243149A4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70592D-90D2-40E0-857F-7BBC60D4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60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FB07A8-E270-4F24-AAFB-F96CBCD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85D862-3FA4-4059-B5A4-410FCB87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C20B8C-493E-455D-8563-FDC7788B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4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244AA-2729-422B-BF88-B3B2B59E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3E5D6-9CB2-4CD1-8769-BB1FFB09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83170-65A9-47B9-B194-E9823540C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737A7-09E7-4A57-8791-B4BA3010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AE038-4D80-4553-9DBE-9D38FBCD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B341F-7401-4198-8F5E-70DF721B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344B-5DFE-45A7-BFB3-BBE0F433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1539FC-652E-40FB-A8B8-E8A52B447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3DA92-4446-43D8-86E9-D7EA3F660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B3C2C-1170-45FD-908F-2B25A4AF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FF767-9232-47B3-9F28-F320B687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5EDAF-8E04-4D08-8151-6DB2D95D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8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2FA272-4CC1-4062-B6CD-13B39ECD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D9D81-5FA9-4C9A-AD52-6561A3B53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CA9E5-D2A7-4DDE-84C2-372E776C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AA0C-7147-4822-A7BE-239DDAC4216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796E6-33A2-4818-B6FE-F71E76B06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CCCED-CB94-469C-B07A-BE01FE8F5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9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51E4B-A6EC-4482-A9A3-53DA16F3D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MBTI</a:t>
            </a:r>
            <a:r>
              <a:rPr lang="ko-KR" altLang="en-US" dirty="0"/>
              <a:t> </a:t>
            </a:r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35B42D-13A2-405A-9144-900E71BAD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개발자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748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992318"/>
              </p:ext>
            </p:extLst>
          </p:nvPr>
        </p:nvGraphicFramePr>
        <p:xfrm>
          <a:off x="340530" y="274142"/>
          <a:ext cx="11510940" cy="608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111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677543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175391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560895">
                  <a:extLst>
                    <a:ext uri="{9D8B030D-6E8A-4147-A177-3AD203B41FA5}">
                      <a16:colId xmlns:a16="http://schemas.microsoft.com/office/drawing/2014/main" val="1627507817"/>
                    </a:ext>
                  </a:extLst>
                </a:gridCol>
              </a:tblGrid>
              <a:tr h="490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사실과 진실만을 전달할 수 있다면 다른 건 상관없어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회의를 할 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말할 때 상대방의 기분이나 상태도 고려해야 해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017354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개인의 능력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프로젝트가 잘 완성되려면 더욱 필요한 것은 무엇이라고 생각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팀워크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6451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음 </a:t>
                      </a:r>
                      <a:r>
                        <a:rPr lang="en-US" altLang="ko-KR" sz="1600" dirty="0"/>
                        <a:t>23</a:t>
                      </a:r>
                      <a:r>
                        <a:rPr lang="ko-KR" altLang="en-US" sz="1600" dirty="0"/>
                        <a:t>번째 줄 위에 가지치기 한번 해주면 더 효율적일 것 같아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내 코드 좀 비효율적인 것 같지</a:t>
                      </a:r>
                      <a:r>
                        <a:rPr lang="en-US" altLang="ko-KR" sz="1600" b="1" dirty="0"/>
                        <a:t>?..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아니야</a:t>
                      </a:r>
                      <a:r>
                        <a:rPr lang="en-US" altLang="ko-KR" sz="1600" dirty="0"/>
                        <a:t>!  35</a:t>
                      </a:r>
                      <a:r>
                        <a:rPr lang="ko-KR" altLang="en-US" sz="1600" dirty="0"/>
                        <a:t>번째 줄 코드 좋은데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다들 수정수정해가면서 </a:t>
                      </a:r>
                      <a:r>
                        <a:rPr lang="ko-KR" altLang="en-US" sz="1600" dirty="0" err="1"/>
                        <a:t>완성하는거지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720454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 너무 뿌듯하다</a:t>
                      </a:r>
                      <a:r>
                        <a:rPr lang="en-US" altLang="ko-KR" sz="1600" dirty="0"/>
                        <a:t>~ </a:t>
                      </a:r>
                      <a:r>
                        <a:rPr lang="ko-KR" altLang="en-US" sz="1600" dirty="0"/>
                        <a:t>내 코드가 좀 좋지</a:t>
                      </a:r>
                      <a:r>
                        <a:rPr lang="en-US" altLang="ko-KR" sz="1600" dirty="0"/>
                        <a:t>~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너 코드 금방 짜던데 너무 좋다</a:t>
                      </a:r>
                      <a:r>
                        <a:rPr lang="en-US" altLang="ko-KR" sz="1600" b="1" dirty="0"/>
                        <a:t>!~</a:t>
                      </a:r>
                    </a:p>
                    <a:p>
                      <a:pPr algn="ctr" latinLnBrk="1"/>
                      <a:r>
                        <a:rPr lang="ko-KR" altLang="en-US" sz="1600" b="1" dirty="0" err="1"/>
                        <a:t>재능있나보다</a:t>
                      </a:r>
                      <a:r>
                        <a:rPr lang="en-US" altLang="ko-KR" sz="1600" b="1" dirty="0"/>
                        <a:t>!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코드 짜는데 진짜 오래 걸렸는데</a:t>
                      </a:r>
                      <a:r>
                        <a:rPr lang="en-US" altLang="ko-KR" sz="1600" dirty="0"/>
                        <a:t>… </a:t>
                      </a:r>
                      <a:r>
                        <a:rPr lang="ko-KR" altLang="en-US" sz="1600" dirty="0"/>
                        <a:t>내 노력은 몰라주네</a:t>
                      </a:r>
                      <a:r>
                        <a:rPr lang="en-US" altLang="ko-KR" sz="1600" dirty="0"/>
                        <a:t>..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7125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혼나지 않게 좋은 정보들을 전달해준다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옆의 동기가 선배에게 혼나고 있다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동료를 위로해준다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50488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어떤 상황인데</a:t>
                      </a:r>
                      <a:r>
                        <a:rPr lang="en-US" altLang="ko-KR" sz="16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친구가 고민상담을 받으러 왔다</a:t>
                      </a:r>
                      <a:r>
                        <a:rPr lang="en-US" altLang="ko-KR" sz="1600" b="1" dirty="0"/>
                        <a:t>. </a:t>
                      </a:r>
                      <a:r>
                        <a:rPr lang="ko-KR" altLang="en-US" sz="1600" b="1" dirty="0"/>
                        <a:t>내가 취할 행동은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괜찮아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 err="1"/>
                        <a:t>ㅜㅠ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698090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당장 집밖으로 나가서 일을 </a:t>
                      </a:r>
                      <a:r>
                        <a:rPr lang="ko-KR" altLang="en-US" sz="1600" dirty="0" err="1"/>
                        <a:t>해야겠다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오늘 날씨가 너무 좋다</a:t>
                      </a:r>
                      <a:r>
                        <a:rPr lang="en-US" altLang="ko-KR" sz="1600" b="1" dirty="0"/>
                        <a:t>. </a:t>
                      </a:r>
                      <a:r>
                        <a:rPr lang="ko-KR" altLang="en-US" sz="1600" b="1" dirty="0"/>
                        <a:t>내가 할 행동은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밖에 나가면 일하기 불편하니까 일 끝나면 </a:t>
                      </a:r>
                      <a:r>
                        <a:rPr lang="ko-KR" altLang="en-US" sz="1600" dirty="0" err="1"/>
                        <a:t>나가야겠다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19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8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P &amp; J</a:t>
            </a:r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F773F1-EBA7-48BA-B97C-15A2C08AA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579451"/>
              </p:ext>
            </p:extLst>
          </p:nvPr>
        </p:nvGraphicFramePr>
        <p:xfrm>
          <a:off x="838200" y="1974708"/>
          <a:ext cx="10515600" cy="428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563908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64385929"/>
                    </a:ext>
                  </a:extLst>
                </a:gridCol>
              </a:tblGrid>
              <a:tr h="52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 (</a:t>
                      </a:r>
                      <a:r>
                        <a:rPr lang="ko-KR" altLang="en-US" dirty="0"/>
                        <a:t>인식형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 (</a:t>
                      </a:r>
                      <a:r>
                        <a:rPr lang="ko-KR" altLang="en-US" dirty="0"/>
                        <a:t>판단형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027589"/>
                  </a:ext>
                </a:extLst>
              </a:tr>
              <a:tr h="37513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미리 판단하기 싫어함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섣부른 판단이나 계획은 미련한직이라고 생각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계획 없이 행동하는 경우가 많음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돌발상황에 융통성을 발휘하여 </a:t>
                      </a:r>
                      <a:r>
                        <a:rPr lang="ko-KR" altLang="en-US" dirty="0" err="1"/>
                        <a:t>헤쳐나간다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정돈된 것 선호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시간 약속 중시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계획까지 다 </a:t>
                      </a:r>
                      <a:r>
                        <a:rPr lang="ko-KR" altLang="en-US" dirty="0" err="1"/>
                        <a:t>짜두는</a:t>
                      </a:r>
                      <a:r>
                        <a:rPr lang="ko-KR" altLang="en-US" dirty="0"/>
                        <a:t> 경우가 많음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계획 후 행동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융통성 없는 편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계획에서 벗어나면 스트레스 받음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09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62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4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P &amp; J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808714"/>
              </p:ext>
            </p:extLst>
          </p:nvPr>
        </p:nvGraphicFramePr>
        <p:xfrm>
          <a:off x="447566" y="2043026"/>
          <a:ext cx="11296867" cy="258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3594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581612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110267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571394">
                  <a:extLst>
                    <a:ext uri="{9D8B030D-6E8A-4147-A177-3AD203B41FA5}">
                      <a16:colId xmlns:a16="http://schemas.microsoft.com/office/drawing/2014/main" val="552171770"/>
                    </a:ext>
                  </a:extLst>
                </a:gridCol>
              </a:tblGrid>
              <a:tr h="490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일단 시작하고 생각하자</a:t>
                      </a:r>
                      <a:r>
                        <a:rPr lang="en-US" altLang="ko-KR" sz="1600" dirty="0"/>
                        <a:t>~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회의부터 해보지 뭐</a:t>
                      </a:r>
                      <a:r>
                        <a:rPr lang="en-US" altLang="ko-KR" sz="1600" dirty="0"/>
                        <a:t>!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프로젝트를 시작한 당신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당신이 가장 먼저 할 행동은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노션</a:t>
                      </a:r>
                      <a:r>
                        <a:rPr lang="ko-KR" altLang="en-US" sz="1600" dirty="0"/>
                        <a:t> 페이지부터 만들고 본다</a:t>
                      </a:r>
                      <a:r>
                        <a:rPr lang="en-US" altLang="ko-KR" sz="1600" dirty="0"/>
                        <a:t>!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목표 일정 기획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모든 걸 기록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720454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자리만 정리하고 떠난다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수고한 첫 출근의 마무리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퇴근하기 전 나는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내일 할 일을 미리미리 정리해두고 간다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09073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지금 당장 제주도가 가고 싶은데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비행기표부터 끊는다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휴가를 써서 여행을 가려고 한다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당신이 먼저 할 행동은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음 휴가 날짜가</a:t>
                      </a:r>
                      <a:r>
                        <a:rPr lang="en-US" altLang="ko-KR" sz="1600" dirty="0"/>
                        <a:t>… 3</a:t>
                      </a:r>
                      <a:r>
                        <a:rPr lang="ko-KR" altLang="en-US" sz="1600" dirty="0" err="1"/>
                        <a:t>일정도니까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어디갈지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찾아봐야겠다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47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83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4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P &amp; J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770943"/>
              </p:ext>
            </p:extLst>
          </p:nvPr>
        </p:nvGraphicFramePr>
        <p:xfrm>
          <a:off x="464344" y="1348752"/>
          <a:ext cx="11263312" cy="50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777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563765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098151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579619">
                  <a:extLst>
                    <a:ext uri="{9D8B030D-6E8A-4147-A177-3AD203B41FA5}">
                      <a16:colId xmlns:a16="http://schemas.microsoft.com/office/drawing/2014/main" val="1513844191"/>
                    </a:ext>
                  </a:extLst>
                </a:gridCol>
              </a:tblGrid>
              <a:tr h="490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오류 원인 같은 건 안 궁금해</a:t>
                      </a:r>
                    </a:p>
                    <a:p>
                      <a:pPr algn="ctr" latinLnBrk="1"/>
                      <a:r>
                        <a:rPr lang="ko-KR" altLang="en-US" sz="1600" dirty="0" err="1"/>
                        <a:t>어떻게든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되게만</a:t>
                      </a:r>
                      <a:r>
                        <a:rPr lang="ko-KR" altLang="en-US" sz="1600" dirty="0"/>
                        <a:t> 하자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코드 작성 중 오류가 발생했다</a:t>
                      </a:r>
                      <a:r>
                        <a:rPr lang="en-US" altLang="ko-KR" sz="1600" b="1" dirty="0"/>
                        <a:t>…!!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오류의 발생원인부터 하나하나 다 뜯어서 근본적인 원인을 찾아내야 직성이 풀려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6451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 가장 끌리는 옷으로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약속에 나갈 때 무슨 옷을 입을까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 전날 다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골라뒀음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09073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일단 감을 잡기 위해 자료조사부터 한다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일을 시작할 때 가장 먼저 할 일은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기한을 맞추기 위해 계획부터 짠다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479010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일단 책부터 사고 본다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회사에 들어가서 새로운 프로그래밍 언어를 배워야 된다고 할 행동은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공부법이나 주위로부터 조언을 구하고 시작한다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74728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필기를 위한 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공책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물컵</a:t>
                      </a:r>
                      <a:r>
                        <a:rPr lang="en-US" altLang="ko-KR" sz="1600" dirty="0"/>
                        <a:t>.. </a:t>
                      </a:r>
                      <a:r>
                        <a:rPr lang="ko-KR" altLang="en-US" sz="1600" dirty="0"/>
                        <a:t>다 나름대로 필요한 물건들이라고</a:t>
                      </a:r>
                      <a:r>
                        <a:rPr lang="en-US" altLang="ko-KR" sz="1600" dirty="0"/>
                        <a:t>! </a:t>
                      </a:r>
                      <a:r>
                        <a:rPr lang="ko-KR" altLang="en-US" sz="1600" dirty="0"/>
                        <a:t>혼돈 속 질서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코딩하며 둘러본 당신의 책상은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모니터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마우스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키보드 코딩은 정돈된 환경과 가벼운 마음으로</a:t>
                      </a:r>
                      <a:r>
                        <a:rPr lang="en-US" altLang="ko-KR" sz="1600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688235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달력은 관상용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깨끗한 내 달력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한달이 끝난 후 당신의 달력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다이어리</a:t>
                      </a:r>
                      <a:r>
                        <a:rPr lang="en-US" altLang="ko-KR" sz="1600" b="1" dirty="0"/>
                        <a:t>)</a:t>
                      </a:r>
                      <a:r>
                        <a:rPr lang="ko-KR" altLang="en-US" sz="1600" b="1" dirty="0"/>
                        <a:t>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한달 생활이 빼곡하게 적힌 달력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보기만해도 뿌듯해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902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16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 &amp; I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322922"/>
              </p:ext>
            </p:extLst>
          </p:nvPr>
        </p:nvGraphicFramePr>
        <p:xfrm>
          <a:off x="559265" y="2212721"/>
          <a:ext cx="11073469" cy="248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019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316442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2930255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968753">
                  <a:extLst>
                    <a:ext uri="{9D8B030D-6E8A-4147-A177-3AD203B41FA5}">
                      <a16:colId xmlns:a16="http://schemas.microsoft.com/office/drawing/2014/main" val="3153073196"/>
                    </a:ext>
                  </a:extLst>
                </a:gridCol>
              </a:tblGrid>
              <a:tr h="437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복작복작 팀원들과 함께하는 코딩 생각만해도 행복해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당신의 선택은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좋은 경치와 코딩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나만 있다면 행복할 수 있어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17354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마침 친해지고 싶던 동료인데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이번 기회에 친해져 </a:t>
                      </a:r>
                      <a:r>
                        <a:rPr lang="ko-KR" altLang="en-US" sz="1600" dirty="0" err="1"/>
                        <a:t>봐야지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내가 작성한 코드에 대해 질문해오는 동료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당신의 생각은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질문한 거 얼른 대답해주고 </a:t>
                      </a:r>
                      <a:r>
                        <a:rPr lang="ko-KR" altLang="en-US" sz="1600" dirty="0" err="1"/>
                        <a:t>보내야겠다</a:t>
                      </a:r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 우석 민성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226451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식사 안하세요</a:t>
                      </a:r>
                      <a:r>
                        <a:rPr lang="en-US" altLang="ko-KR" sz="1600" dirty="0"/>
                        <a:t>..?”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옆 동료에게 슬쩍 물어본다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점심 시간이 다 됐는데 아무도 일어나지 않는다</a:t>
                      </a:r>
                      <a:r>
                        <a:rPr lang="en-US" altLang="ko-KR" sz="1600" b="1" dirty="0"/>
                        <a:t>. </a:t>
                      </a:r>
                      <a:r>
                        <a:rPr lang="ko-KR" altLang="en-US" sz="1600" b="1" dirty="0"/>
                        <a:t>어떻게 할까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눈치 보면서 누가 물어보기 전까지 가만히 있는다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 민성 우석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1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79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N &amp; S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620081"/>
              </p:ext>
            </p:extLst>
          </p:nvPr>
        </p:nvGraphicFramePr>
        <p:xfrm>
          <a:off x="419451" y="1288016"/>
          <a:ext cx="11450971" cy="3329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348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525154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071940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3644262094"/>
                    </a:ext>
                  </a:extLst>
                </a:gridCol>
              </a:tblGrid>
              <a:tr h="371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823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</a:t>
                      </a:r>
                      <a:r>
                        <a:rPr lang="ko-KR" altLang="en-US" sz="1600" dirty="0"/>
                        <a:t>연구원들이 왜 갇혔지</a:t>
                      </a:r>
                      <a:r>
                        <a:rPr lang="en-US" altLang="ko-KR" sz="1600" dirty="0"/>
                        <a:t>..? </a:t>
                      </a:r>
                      <a:r>
                        <a:rPr lang="ko-KR" altLang="en-US" sz="1600" dirty="0"/>
                        <a:t>위험한 상황인가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무슨 </a:t>
                      </a:r>
                      <a:r>
                        <a:rPr lang="ko-KR" altLang="en-US" sz="1600" dirty="0" err="1"/>
                        <a:t>미로지</a:t>
                      </a:r>
                      <a:r>
                        <a:rPr lang="en-US" altLang="ko-KR" sz="1600" dirty="0"/>
                        <a:t>?’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상상력 폭발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SF </a:t>
                      </a:r>
                      <a:r>
                        <a:rPr lang="ko-KR" altLang="en-US" sz="1600" b="1" dirty="0"/>
                        <a:t>연구실 연구원들이 미로에 갇혔다</a:t>
                      </a:r>
                      <a:r>
                        <a:rPr lang="en-US" altLang="ko-KR" sz="1600" b="1" dirty="0"/>
                        <a:t>…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알고리즘 문제를 마주친 당신의 생각은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</a:t>
                      </a:r>
                      <a:r>
                        <a:rPr lang="ko-KR" altLang="en-US" sz="1600" dirty="0"/>
                        <a:t>어떤 알고리즘을 써야 할까</a:t>
                      </a:r>
                      <a:r>
                        <a:rPr lang="en-US" altLang="ko-KR" sz="1600" dirty="0"/>
                        <a:t>? (BFS? DFS?)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시간 제한은 </a:t>
                      </a:r>
                      <a:r>
                        <a:rPr lang="ko-KR" altLang="en-US" sz="1600" dirty="0" err="1"/>
                        <a:t>얼마지</a:t>
                      </a:r>
                      <a:r>
                        <a:rPr lang="en-US" altLang="ko-KR" sz="1600" dirty="0"/>
                        <a:t>?’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문제에 집중한다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연준 민성 우석 영준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17354"/>
                  </a:ext>
                </a:extLst>
              </a:tr>
              <a:tr h="823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이해를 못하는데 어떻게 외우지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...?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아무리 봐도 이해가 안되는 보고서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선배에게 물어보니 무조건 외우라고 하는데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속마음은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일단 외우라고 하니까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외워봐야지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연준 우석 영준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68421"/>
                  </a:ext>
                </a:extLst>
              </a:tr>
              <a:tr h="106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우리 프로젝트 너무 잘돼서 폭풍 </a:t>
                      </a:r>
                      <a:r>
                        <a:rPr lang="ko-KR" altLang="en-US" sz="1600" dirty="0" err="1"/>
                        <a:t>성장하는거</a:t>
                      </a:r>
                      <a:r>
                        <a:rPr lang="ko-KR" altLang="en-US" sz="1600" dirty="0"/>
                        <a:t> 아니야</a:t>
                      </a:r>
                      <a:r>
                        <a:rPr lang="en-US" altLang="ko-KR" sz="1600" dirty="0"/>
                        <a:t>?”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장밋빛 미래를 그린다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지인과 새롭게 시작한 프로젝트</a:t>
                      </a:r>
                      <a:r>
                        <a:rPr lang="en-US" altLang="ko-KR" sz="1600" b="1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첫 회의 날 당신의 모습은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오늘 회의에서 뭘 정해야 될까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프로젝트 목표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서비스 스펙</a:t>
                      </a:r>
                      <a:r>
                        <a:rPr lang="en-US" altLang="ko-KR" sz="1600" dirty="0"/>
                        <a:t>?”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지금 해야 할 일 리스트업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연준 민성 우석 영준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72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05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54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T &amp; F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93172"/>
              </p:ext>
            </p:extLst>
          </p:nvPr>
        </p:nvGraphicFramePr>
        <p:xfrm>
          <a:off x="405621" y="1667435"/>
          <a:ext cx="11498357" cy="346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836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659003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162804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591714">
                  <a:extLst>
                    <a:ext uri="{9D8B030D-6E8A-4147-A177-3AD203B41FA5}">
                      <a16:colId xmlns:a16="http://schemas.microsoft.com/office/drawing/2014/main" val="1384834691"/>
                    </a:ext>
                  </a:extLst>
                </a:gridCol>
              </a:tblGrid>
              <a:tr h="490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이제 문제는 해결됐어</a:t>
                      </a:r>
                      <a:r>
                        <a:rPr lang="en-US" altLang="ko-KR" sz="1600" dirty="0"/>
                        <a:t>?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내가 코드 한번 같이 봐줄까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“코드가 계속 에러가 나서 밤샜어</a:t>
                      </a:r>
                      <a:r>
                        <a:rPr lang="en-US" altLang="ko-KR" sz="1600" b="1" dirty="0"/>
                        <a:t>.. </a:t>
                      </a:r>
                      <a:r>
                        <a:rPr lang="ko-KR" altLang="en-US" sz="1600" b="1" dirty="0"/>
                        <a:t>너무 </a:t>
                      </a:r>
                      <a:r>
                        <a:rPr lang="ko-KR" altLang="en-US" sz="1600" b="1" dirty="0" err="1"/>
                        <a:t>힘들다ㅠ</a:t>
                      </a:r>
                      <a:r>
                        <a:rPr lang="ko-KR" altLang="en-US" sz="1600" b="1" dirty="0"/>
                        <a:t>” 라고 말하는 친구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당신의 대답은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ㅠㅠ</a:t>
                      </a:r>
                      <a:r>
                        <a:rPr lang="ko-KR" altLang="en-US" sz="1600" dirty="0"/>
                        <a:t> 너무 힘들었겠다</a:t>
                      </a:r>
                      <a:r>
                        <a:rPr lang="en-US" altLang="ko-KR" sz="1600" dirty="0"/>
                        <a:t>.. </a:t>
                      </a:r>
                      <a:r>
                        <a:rPr lang="ko-KR" altLang="en-US" sz="1600" dirty="0" err="1"/>
                        <a:t>고생했어</a:t>
                      </a:r>
                      <a:r>
                        <a:rPr lang="en-US" altLang="ko-KR" sz="1600" dirty="0"/>
                        <a:t>!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오늘 푹 쉬자</a:t>
                      </a:r>
                      <a:r>
                        <a:rPr lang="en-US" altLang="ko-KR" sz="1600" dirty="0"/>
                        <a:t>!!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 민성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연준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17354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성과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좋은게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최고지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!!</a:t>
                      </a:r>
                    </a:p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성과가 좋은 팀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오늘은 부서배치 날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!!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당신이 더 들어가고 싶은 팀은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사람이 좋아야지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!!</a:t>
                      </a:r>
                    </a:p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좋은 사람들이 모인 팀 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 우석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민성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83545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생각과 논리가 맞다는 걸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증명해야지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중 의견 충돌이 발생했다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의견을 전달할 때 당신의 생각은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의견을 상대방이 기분 나쁘지 않게 전달해야 해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 우석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민성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9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719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4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P &amp; J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362085"/>
              </p:ext>
            </p:extLst>
          </p:nvPr>
        </p:nvGraphicFramePr>
        <p:xfrm>
          <a:off x="447566" y="2043026"/>
          <a:ext cx="11296867" cy="258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3594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581612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110267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571394">
                  <a:extLst>
                    <a:ext uri="{9D8B030D-6E8A-4147-A177-3AD203B41FA5}">
                      <a16:colId xmlns:a16="http://schemas.microsoft.com/office/drawing/2014/main" val="552171770"/>
                    </a:ext>
                  </a:extLst>
                </a:gridCol>
              </a:tblGrid>
              <a:tr h="490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일단 시작하고 생각하자</a:t>
                      </a:r>
                      <a:r>
                        <a:rPr lang="en-US" altLang="ko-KR" sz="1600" dirty="0"/>
                        <a:t>~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회의부터 해보지 뭐</a:t>
                      </a:r>
                      <a:r>
                        <a:rPr lang="en-US" altLang="ko-KR" sz="1600" dirty="0"/>
                        <a:t>!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프로젝트를 시작한 당신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당신이 가장 먼저 할 행동은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노션</a:t>
                      </a:r>
                      <a:r>
                        <a:rPr lang="ko-KR" altLang="en-US" sz="1600" dirty="0"/>
                        <a:t> 페이지부터 만들고 본다</a:t>
                      </a:r>
                      <a:r>
                        <a:rPr lang="en-US" altLang="ko-KR" sz="1600" dirty="0"/>
                        <a:t>!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목표 일정 기획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모든 걸 기록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720454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자리만 정리하고 떠난다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수고한 첫 출근의 마무리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퇴근하기 전 나는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내일 할 일을 미리 정리해두고 간다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09073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지금 당장 제주도가 가고 싶은데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비행기표부터 끊는다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휴가를 써서 여행을 가려고 한다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당신이 먼저 할 행동은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음 휴가 날짜가</a:t>
                      </a:r>
                      <a:r>
                        <a:rPr lang="en-US" altLang="ko-KR" sz="1600" dirty="0"/>
                        <a:t>… 3</a:t>
                      </a:r>
                      <a:r>
                        <a:rPr lang="ko-KR" altLang="en-US" sz="1600" dirty="0" err="1"/>
                        <a:t>일정도니까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어디갈지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찾아봐야겠다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47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99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 &amp; I</a:t>
            </a:r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F773F1-EBA7-48BA-B97C-15A2C08AA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963196"/>
              </p:ext>
            </p:extLst>
          </p:nvPr>
        </p:nvGraphicFramePr>
        <p:xfrm>
          <a:off x="943297" y="3249540"/>
          <a:ext cx="10515600" cy="324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563908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64385929"/>
                    </a:ext>
                  </a:extLst>
                </a:gridCol>
              </a:tblGrid>
              <a:tr h="4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 (</a:t>
                      </a:r>
                      <a:r>
                        <a:rPr lang="ko-KR" altLang="en-US" dirty="0" err="1"/>
                        <a:t>외향형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 (</a:t>
                      </a:r>
                      <a:r>
                        <a:rPr lang="ko-KR" altLang="en-US" dirty="0"/>
                        <a:t>내향형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027589"/>
                  </a:ext>
                </a:extLst>
              </a:tr>
              <a:tr h="2841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사교적 활동적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/>
                        <a:t>외부 활동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적극적</a:t>
                      </a:r>
                      <a:endParaRPr lang="en-US" altLang="ko-KR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/>
                        <a:t>폭 넓은 대인관계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협업 활동 선호</a:t>
                      </a:r>
                      <a:endParaRPr lang="en-US" altLang="ko-KR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/>
                        <a:t>에너지 방향</a:t>
                      </a:r>
                      <a:r>
                        <a:rPr lang="en-US" altLang="ko-KR" b="0" dirty="0"/>
                        <a:t> - </a:t>
                      </a:r>
                      <a:r>
                        <a:rPr lang="ko-KR" altLang="en-US" b="0" dirty="0"/>
                        <a:t>외부</a:t>
                      </a:r>
                      <a:endParaRPr lang="en-US" altLang="ko-K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조용하고 내적 활동을 즐김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내부 활동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집중력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내면에 집중하며 혼자 일하는 것 선호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에너지 방향</a:t>
                      </a:r>
                      <a:r>
                        <a:rPr lang="en-US" altLang="ko-KR" b="0" dirty="0"/>
                        <a:t> - </a:t>
                      </a:r>
                      <a:r>
                        <a:rPr lang="ko-KR" altLang="en-US" b="0" dirty="0"/>
                        <a:t>내부</a:t>
                      </a:r>
                      <a:endParaRPr lang="en-US" altLang="ko-KR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09427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1B88AFA-A684-4B37-8F34-9114C05A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97" y="253481"/>
            <a:ext cx="3495237" cy="28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5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 &amp; I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297675"/>
              </p:ext>
            </p:extLst>
          </p:nvPr>
        </p:nvGraphicFramePr>
        <p:xfrm>
          <a:off x="559265" y="2212721"/>
          <a:ext cx="11073469" cy="248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019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316442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2930255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968753">
                  <a:extLst>
                    <a:ext uri="{9D8B030D-6E8A-4147-A177-3AD203B41FA5}">
                      <a16:colId xmlns:a16="http://schemas.microsoft.com/office/drawing/2014/main" val="3153073196"/>
                    </a:ext>
                  </a:extLst>
                </a:gridCol>
              </a:tblGrid>
              <a:tr h="437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복작복작 팀원들과 함께하는 코딩 생각만해도 행복해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당신의 선택은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좋은 경치와 코딩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나만 있다면 행복할 수 있어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17354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마침 친해지고 싶던 동료인데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이김에 친해져 </a:t>
                      </a:r>
                      <a:r>
                        <a:rPr lang="ko-KR" altLang="en-US" sz="1600" dirty="0" err="1"/>
                        <a:t>봐야지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내가 작성한 코드에 대해 질문해오는 동료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당신의 생각은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질문한 거 얼른 대답해주고 </a:t>
                      </a:r>
                      <a:r>
                        <a:rPr lang="ko-KR" altLang="en-US" sz="1600" dirty="0" err="1"/>
                        <a:t>보내야겠다</a:t>
                      </a:r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 우석 민성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226451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식사 안하세요</a:t>
                      </a:r>
                      <a:r>
                        <a:rPr lang="en-US" altLang="ko-KR" sz="1600" dirty="0"/>
                        <a:t>..?”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옆 동료에게 한번 물어본다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점심 시간이 다 됐는데 아무도 일어나지 않고 일만 하다</a:t>
                      </a:r>
                      <a:r>
                        <a:rPr lang="en-US" altLang="ko-KR" sz="1600" b="1" dirty="0"/>
                        <a:t>. </a:t>
                      </a:r>
                      <a:r>
                        <a:rPr lang="ko-KR" altLang="en-US" sz="1600" b="1" dirty="0"/>
                        <a:t>어떻게 할까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눈치 보다가 누가 물어보기 전까지 가만히 있는다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 민성 우석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1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86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 &amp; I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350232"/>
              </p:ext>
            </p:extLst>
          </p:nvPr>
        </p:nvGraphicFramePr>
        <p:xfrm>
          <a:off x="1028428" y="2397278"/>
          <a:ext cx="10135144" cy="338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24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3955943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2685526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874351">
                  <a:extLst>
                    <a:ext uri="{9D8B030D-6E8A-4147-A177-3AD203B41FA5}">
                      <a16:colId xmlns:a16="http://schemas.microsoft.com/office/drawing/2014/main" val="466764135"/>
                    </a:ext>
                  </a:extLst>
                </a:gridCol>
              </a:tblGrid>
              <a:tr h="437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팀플 좋아</a:t>
                      </a:r>
                      <a:r>
                        <a:rPr lang="en-US" altLang="ko-KR" sz="1600" dirty="0"/>
                        <a:t>!! </a:t>
                      </a:r>
                      <a:r>
                        <a:rPr lang="ko-KR" altLang="en-US" sz="1600" dirty="0"/>
                        <a:t>사람이 모여야 시너지가 나지</a:t>
                      </a:r>
                      <a:r>
                        <a:rPr lang="en-US" altLang="ko-KR" sz="1600" dirty="0"/>
                        <a:t>!!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회의 시간 </a:t>
                      </a:r>
                      <a:r>
                        <a:rPr lang="ko-KR" altLang="en-US" sz="1600" b="1" dirty="0" err="1"/>
                        <a:t>팀플로</a:t>
                      </a:r>
                      <a:r>
                        <a:rPr lang="ko-KR" altLang="en-US" sz="1600" b="1" dirty="0"/>
                        <a:t> 진행하는 프로젝트가 잡혔다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팀플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벌써 두렵다</a:t>
                      </a:r>
                      <a:r>
                        <a:rPr lang="en-US" altLang="ko-KR" sz="1600" dirty="0"/>
                        <a:t>..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6451"/>
                  </a:ext>
                </a:extLst>
              </a:tr>
              <a:tr h="621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세상 재밌는 분이네</a:t>
                      </a:r>
                      <a:r>
                        <a:rPr lang="en-US" altLang="ko-KR" sz="1600" dirty="0"/>
                        <a:t>~ </a:t>
                      </a:r>
                      <a:r>
                        <a:rPr lang="ko-KR" altLang="en-US" sz="1600" dirty="0"/>
                        <a:t>나도 </a:t>
                      </a:r>
                      <a:r>
                        <a:rPr lang="en-US" altLang="ko-KR" sz="1600" dirty="0"/>
                        <a:t>TMI </a:t>
                      </a:r>
                      <a:r>
                        <a:rPr lang="ko-KR" altLang="en-US" sz="1600" dirty="0"/>
                        <a:t>토크를 마구 풀어본다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오늘 처음 본 선배가 사적인 이야기로 자꾸 말을 건다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무슨 말을 해야 할 지 몰라서 가만히 있는데 사실 부담스럽다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720454"/>
                  </a:ext>
                </a:extLst>
              </a:tr>
              <a:tr h="621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 같이 하는 프로젝트 너무 신난다</a:t>
                      </a:r>
                      <a:r>
                        <a:rPr lang="en-US" altLang="ko-KR" sz="1600" dirty="0"/>
                        <a:t>! </a:t>
                      </a:r>
                      <a:r>
                        <a:rPr lang="ko-KR" altLang="en-US" sz="1600" dirty="0"/>
                        <a:t>뒤풀이 가야지</a:t>
                      </a:r>
                      <a:r>
                        <a:rPr lang="en-US" altLang="ko-KR" sz="1600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갑자기 주어진 프로젝트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최소 인원이 </a:t>
                      </a:r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명인 상황 당신의 머릿속은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명</a:t>
                      </a:r>
                      <a:r>
                        <a:rPr lang="en-US" altLang="ko-KR" sz="1600" dirty="0"/>
                        <a:t>..? </a:t>
                      </a:r>
                      <a:r>
                        <a:rPr lang="ko-KR" altLang="en-US" sz="1600" dirty="0"/>
                        <a:t>벌써부터 힘들다</a:t>
                      </a:r>
                      <a:r>
                        <a:rPr lang="en-US" altLang="ko-KR" sz="1600" dirty="0"/>
                        <a:t>.. </a:t>
                      </a:r>
                      <a:r>
                        <a:rPr lang="ko-KR" altLang="en-US" sz="1600" dirty="0"/>
                        <a:t>차라리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명이면 좋겠는데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민성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704772"/>
                  </a:ext>
                </a:extLst>
              </a:tr>
              <a:tr h="621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오늘부터 </a:t>
                      </a:r>
                      <a:r>
                        <a:rPr lang="ko-KR" altLang="en-US" sz="1600" dirty="0" err="1"/>
                        <a:t>쉬는날이니까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친구들이랑</a:t>
                      </a:r>
                      <a:r>
                        <a:rPr lang="ko-KR" altLang="en-US" sz="1600" dirty="0"/>
                        <a:t> 약속을 잡아볼까</a:t>
                      </a:r>
                      <a:r>
                        <a:rPr lang="en-US" altLang="ko-KR" sz="16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오늘은 금요일 밤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무엇을 할까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오늘부터 </a:t>
                      </a:r>
                      <a:r>
                        <a:rPr lang="ko-KR" altLang="en-US" sz="1600" dirty="0" err="1"/>
                        <a:t>쉬는날이니까</a:t>
                      </a:r>
                      <a:r>
                        <a:rPr lang="ko-KR" altLang="en-US" sz="1600" dirty="0"/>
                        <a:t> 집에서 푹 </a:t>
                      </a:r>
                      <a:r>
                        <a:rPr lang="ko-KR" altLang="en-US" sz="1600" dirty="0" err="1"/>
                        <a:t>쉬어야겠다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3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3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N &amp; S</a:t>
            </a:r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F773F1-EBA7-48BA-B97C-15A2C08AA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180935"/>
              </p:ext>
            </p:extLst>
          </p:nvPr>
        </p:nvGraphicFramePr>
        <p:xfrm>
          <a:off x="838200" y="1974708"/>
          <a:ext cx="10515600" cy="428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563908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64385929"/>
                    </a:ext>
                  </a:extLst>
                </a:gridCol>
              </a:tblGrid>
              <a:tr h="52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 (</a:t>
                      </a:r>
                      <a:r>
                        <a:rPr lang="ko-KR" altLang="en-US" dirty="0"/>
                        <a:t>직관형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 (</a:t>
                      </a:r>
                      <a:r>
                        <a:rPr lang="ko-KR" altLang="en-US" dirty="0"/>
                        <a:t>감각형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027589"/>
                  </a:ext>
                </a:extLst>
              </a:tr>
              <a:tr h="37513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미래</a:t>
                      </a:r>
                      <a:r>
                        <a:rPr lang="ko-KR" altLang="en-US" dirty="0"/>
                        <a:t>의 가능성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비유적 묘사 선호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상상력 풍부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아이디어 많음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공상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상상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자유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*</a:t>
                      </a:r>
                      <a:r>
                        <a:rPr lang="ko-KR" altLang="en-US" dirty="0"/>
                        <a:t>프리랜서 선호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현재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사실 기반 설명 선호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경험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오감에 의존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실용적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현실주의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원칙주의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09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23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N &amp; S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204990"/>
              </p:ext>
            </p:extLst>
          </p:nvPr>
        </p:nvGraphicFramePr>
        <p:xfrm>
          <a:off x="419451" y="1288016"/>
          <a:ext cx="11450971" cy="5464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348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525154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071940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3644262094"/>
                    </a:ext>
                  </a:extLst>
                </a:gridCol>
              </a:tblGrid>
              <a:tr h="371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823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연구원들이 왜 갇혔지</a:t>
                      </a:r>
                      <a:r>
                        <a:rPr lang="en-US" altLang="ko-KR" sz="1600" dirty="0"/>
                        <a:t>..? </a:t>
                      </a:r>
                      <a:r>
                        <a:rPr lang="ko-KR" altLang="en-US" sz="1600" dirty="0"/>
                        <a:t>위험한 상황인가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무슨 </a:t>
                      </a:r>
                      <a:r>
                        <a:rPr lang="ko-KR" altLang="en-US" sz="1600" dirty="0" err="1"/>
                        <a:t>미로지</a:t>
                      </a:r>
                      <a:r>
                        <a:rPr lang="en-US" altLang="ko-KR" sz="1600" dirty="0"/>
                        <a:t>?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상상력 폭발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‘SF</a:t>
                      </a:r>
                      <a:r>
                        <a:rPr lang="ko-KR" altLang="en-US" sz="1600" b="1" dirty="0"/>
                        <a:t> 연구실 연구원들이 미로에 갇혔다</a:t>
                      </a:r>
                      <a:r>
                        <a:rPr lang="en-US" altLang="ko-KR" sz="1600" b="1" dirty="0"/>
                        <a:t>…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미로에서 연구원들을 </a:t>
                      </a:r>
                      <a:r>
                        <a:rPr lang="ko-KR" altLang="en-US" sz="1600" b="1" dirty="0" err="1"/>
                        <a:t>탈출시켜라</a:t>
                      </a:r>
                      <a:r>
                        <a:rPr lang="en-US" altLang="ko-KR" sz="1600" b="1" dirty="0"/>
                        <a:t>!‘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알고리즘 문제를 마주친 당신의 머릿속은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어떤 알고리즘을 써야 할까</a:t>
                      </a:r>
                      <a:r>
                        <a:rPr lang="en-US" altLang="ko-KR" sz="1600" dirty="0"/>
                        <a:t>? *BFS? DFS?*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시간 제한은 </a:t>
                      </a:r>
                      <a:r>
                        <a:rPr lang="ko-KR" altLang="en-US" sz="1600" dirty="0" err="1"/>
                        <a:t>얼마지</a:t>
                      </a:r>
                      <a:r>
                        <a:rPr lang="en-US" altLang="ko-KR" sz="1600" dirty="0"/>
                        <a:t>?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문제에 집중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연준 민성 우석 영준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17354"/>
                  </a:ext>
                </a:extLst>
              </a:tr>
              <a:tr h="823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이해를 못하는데 어떻게 외우지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...?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아무리 봐도 이해가 안되는 보고서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선배에게 물어보니 무조건 외우라고 하는데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속마음은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일단 외우라고 하니까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외워봐야지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연준 우석 영준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68421"/>
                  </a:ext>
                </a:extLst>
              </a:tr>
              <a:tr h="106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우리 프로젝트 너무 잘돼서 </a:t>
                      </a:r>
                      <a:r>
                        <a:rPr lang="ko-KR" altLang="en-US" sz="1600" dirty="0" err="1"/>
                        <a:t>유니콘</a:t>
                      </a:r>
                      <a:r>
                        <a:rPr lang="ko-KR" altLang="en-US" sz="1600" dirty="0"/>
                        <a:t> 기업까지 폭풍 </a:t>
                      </a:r>
                      <a:r>
                        <a:rPr lang="ko-KR" altLang="en-US" sz="1600" dirty="0" err="1"/>
                        <a:t>성장하는거</a:t>
                      </a:r>
                      <a:r>
                        <a:rPr lang="ko-KR" altLang="en-US" sz="1600" dirty="0"/>
                        <a:t> 아니야</a:t>
                      </a:r>
                      <a:r>
                        <a:rPr lang="en-US" altLang="ko-KR" sz="1600" dirty="0"/>
                        <a:t>?”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장밋빛 미래를 그린다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지인과 새롭게 시작한 프로젝트</a:t>
                      </a:r>
                      <a:r>
                        <a:rPr lang="en-US" altLang="ko-KR" sz="1600" b="1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첫 회의 날 당신의 모습은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오늘 회의에서 뭘 정해야 될까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프로젝트 목표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서비스 스펙</a:t>
                      </a:r>
                      <a:r>
                        <a:rPr lang="en-US" altLang="ko-KR" sz="1600" dirty="0"/>
                        <a:t>?”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지금 해야 할 일 리스트업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연준 민성 우석 영준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720454"/>
                  </a:ext>
                </a:extLst>
              </a:tr>
              <a:tr h="1067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어두운 골목길에서 귀신이 나타난다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퇴근 중 지나가게 된 어두운 골목길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더 무서운 상황은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어두운 골목길에서 사람이 나타난다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민성 우석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632968"/>
                  </a:ext>
                </a:extLst>
              </a:tr>
              <a:tr h="1067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혹시 어디 오타내진 않았겠지</a:t>
                      </a:r>
                      <a:r>
                        <a:rPr lang="en-US" altLang="ko-KR" sz="1600" dirty="0"/>
                        <a:t>…?? </a:t>
                      </a:r>
                      <a:r>
                        <a:rPr lang="ko-KR" altLang="en-US" sz="1600" dirty="0"/>
                        <a:t>제발 괜찮았으면 좋겠다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프로젝트 마감에 맞춰 코드를 수정하여서 보냈다</a:t>
                      </a:r>
                      <a:r>
                        <a:rPr lang="en-US" altLang="ko-KR" sz="1600" b="1" dirty="0"/>
                        <a:t>. </a:t>
                      </a:r>
                      <a:r>
                        <a:rPr lang="ko-KR" altLang="en-US" sz="1600" b="1" dirty="0"/>
                        <a:t>잠자리에 들기 전 내 모습은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 다 끝냈다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오늘은 꿀잠이다</a:t>
                      </a:r>
                      <a:r>
                        <a:rPr lang="en-US" altLang="ko-KR" sz="1600" dirty="0"/>
                        <a:t>~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28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89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N &amp; S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969518"/>
              </p:ext>
            </p:extLst>
          </p:nvPr>
        </p:nvGraphicFramePr>
        <p:xfrm>
          <a:off x="343949" y="1405462"/>
          <a:ext cx="11379512" cy="522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056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530962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075883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772611">
                  <a:extLst>
                    <a:ext uri="{9D8B030D-6E8A-4147-A177-3AD203B41FA5}">
                      <a16:colId xmlns:a16="http://schemas.microsoft.com/office/drawing/2014/main" val="407802936"/>
                    </a:ext>
                  </a:extLst>
                </a:gridCol>
              </a:tblGrid>
              <a:tr h="371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823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이렇게 하면 어떻게 될까</a:t>
                      </a:r>
                      <a:r>
                        <a:rPr lang="en-US" altLang="ko-KR" sz="1600" dirty="0"/>
                        <a:t>?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저렇게는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끊임없이 새로운 걸 해본다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파이썬을</a:t>
                      </a:r>
                      <a:r>
                        <a:rPr lang="ko-KR" altLang="en-US" sz="1600" b="1" dirty="0"/>
                        <a:t> 공부하게 됐다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가르쳐주는 것만 따라해봐도 충분해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017354"/>
                  </a:ext>
                </a:extLst>
              </a:tr>
              <a:tr h="823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노래를 들을 때 더 좋아하는 것은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멜로디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6451"/>
                  </a:ext>
                </a:extLst>
              </a:tr>
              <a:tr h="1067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자유롭게 내 생각을 펼칠 수 있는 과제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회사에서 첫 번째 과제가 주어진다면 더 하고 싶은 과제는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확실한 가이드라인이 있는 과제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민성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720454"/>
                  </a:ext>
                </a:extLst>
              </a:tr>
              <a:tr h="1067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의미를 파악해본다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내가 전혀 모르는 분야의 보고서를 받았다면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꼼꼼하고 정확하게 읽는다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632968"/>
                  </a:ext>
                </a:extLst>
              </a:tr>
              <a:tr h="1067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너무 빡빡하게 정해진 프로젝트는 부담스러워</a:t>
                      </a:r>
                      <a:r>
                        <a:rPr lang="en-US" altLang="ko-KR" sz="1600" dirty="0"/>
                        <a:t>.. </a:t>
                      </a:r>
                      <a:r>
                        <a:rPr lang="ko-KR" altLang="en-US" sz="1600" dirty="0"/>
                        <a:t>내가 하고 </a:t>
                      </a:r>
                      <a:r>
                        <a:rPr lang="ko-KR" altLang="en-US" sz="1600" dirty="0" err="1"/>
                        <a:t>싶은대로</a:t>
                      </a:r>
                      <a:r>
                        <a:rPr lang="ko-KR" altLang="en-US" sz="1600" dirty="0"/>
                        <a:t> 하는게 좋아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매주 쏟아지는 새로운 프로젝트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일거리</a:t>
                      </a:r>
                      <a:r>
                        <a:rPr lang="en-US" altLang="ko-KR" sz="1600" b="1" dirty="0"/>
                        <a:t>), 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당신에게 더 잘 맞는 일거리는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빼곡하게 적힌 명세서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디테일까지 정해져 있는게 편해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28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7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T &amp; F</a:t>
            </a:r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F773F1-EBA7-48BA-B97C-15A2C08AA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473934"/>
              </p:ext>
            </p:extLst>
          </p:nvPr>
        </p:nvGraphicFramePr>
        <p:xfrm>
          <a:off x="838200" y="1974708"/>
          <a:ext cx="10515600" cy="428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563908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64385929"/>
                    </a:ext>
                  </a:extLst>
                </a:gridCol>
              </a:tblGrid>
              <a:tr h="52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 (</a:t>
                      </a:r>
                      <a:r>
                        <a:rPr lang="ko-KR" altLang="en-US" dirty="0"/>
                        <a:t>사고형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 (</a:t>
                      </a:r>
                      <a:r>
                        <a:rPr lang="ko-KR" altLang="en-US" dirty="0"/>
                        <a:t>감정형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027589"/>
                  </a:ext>
                </a:extLst>
              </a:tr>
              <a:tr h="37513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결과주의적 사고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객관성과 합리성에 초점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논리적인 성향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과정주의적 사고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감정 표현에 예민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공감성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대인관계와 사람을 중시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09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30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54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T &amp; F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521148"/>
              </p:ext>
            </p:extLst>
          </p:nvPr>
        </p:nvGraphicFramePr>
        <p:xfrm>
          <a:off x="405621" y="1667435"/>
          <a:ext cx="11498357" cy="346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836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659003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162804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591714">
                  <a:extLst>
                    <a:ext uri="{9D8B030D-6E8A-4147-A177-3AD203B41FA5}">
                      <a16:colId xmlns:a16="http://schemas.microsoft.com/office/drawing/2014/main" val="1384834691"/>
                    </a:ext>
                  </a:extLst>
                </a:gridCol>
              </a:tblGrid>
              <a:tr h="490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이제 문제는 해결됐어</a:t>
                      </a:r>
                      <a:r>
                        <a:rPr lang="en-US" altLang="ko-KR" sz="1600" dirty="0"/>
                        <a:t>?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내가 코드 한번 같이 봐줄까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“</a:t>
                      </a:r>
                      <a:r>
                        <a:rPr lang="ko-KR" altLang="en-US" sz="1600" b="1" dirty="0"/>
                        <a:t>어제 짠 코드가 계속 에러가 나서 밤샜어</a:t>
                      </a:r>
                      <a:r>
                        <a:rPr lang="en-US" altLang="ko-KR" sz="1600" b="1" dirty="0"/>
                        <a:t>.. 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너무 힘들다 </a:t>
                      </a:r>
                      <a:r>
                        <a:rPr lang="ko-KR" altLang="en-US" sz="1600" b="1" dirty="0" err="1"/>
                        <a:t>ㅠㅠ</a:t>
                      </a:r>
                      <a:r>
                        <a:rPr lang="en-US" altLang="ko-KR" sz="1600" b="1" dirty="0"/>
                        <a:t>” </a:t>
                      </a:r>
                      <a:r>
                        <a:rPr lang="ko-KR" altLang="en-US" sz="1600" b="1" dirty="0"/>
                        <a:t>라고 이야기하는 친구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 당신의 대답은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ㅠㅠ</a:t>
                      </a:r>
                      <a:r>
                        <a:rPr lang="ko-KR" altLang="en-US" sz="1600" dirty="0"/>
                        <a:t> 너무 힘들었겠다</a:t>
                      </a:r>
                      <a:r>
                        <a:rPr lang="en-US" altLang="ko-KR" sz="1600" dirty="0"/>
                        <a:t>.. </a:t>
                      </a:r>
                      <a:r>
                        <a:rPr lang="ko-KR" altLang="en-US" sz="1600" dirty="0" err="1"/>
                        <a:t>고생했어</a:t>
                      </a:r>
                      <a:r>
                        <a:rPr lang="en-US" altLang="ko-KR" sz="1600" dirty="0"/>
                        <a:t>!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오늘 푹 쉬자</a:t>
                      </a:r>
                      <a:r>
                        <a:rPr lang="en-US" altLang="ko-KR" sz="1600" dirty="0"/>
                        <a:t>!!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 민성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연준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17354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성과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좋은게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최고지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!!</a:t>
                      </a:r>
                    </a:p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성과가 좋은 팀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오늘은 부서배치 날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!!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당신이 더 들어가고 싶은 팀은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사람이 좋아야지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!!</a:t>
                      </a:r>
                    </a:p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좋은 사람들이 모인 팀 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 우석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민성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83545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생각과 논리가 맞다는 걸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증명해야지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중 의견 충돌이 발생했다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의견을 전달할 때 당신의 생각은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의견을 상대방이 기분 나쁘지 않게 전달해야 해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 우석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민성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9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15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1550</Words>
  <Application>Microsoft Office PowerPoint</Application>
  <PresentationFormat>와이드스크린</PresentationFormat>
  <Paragraphs>333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MBTI QUESTIONS</vt:lpstr>
      <vt:lpstr>E &amp; I</vt:lpstr>
      <vt:lpstr>E &amp; I Questions</vt:lpstr>
      <vt:lpstr>E &amp; I Questions</vt:lpstr>
      <vt:lpstr>N &amp; S</vt:lpstr>
      <vt:lpstr>N &amp; S Questions</vt:lpstr>
      <vt:lpstr>N &amp; S Questions</vt:lpstr>
      <vt:lpstr>T &amp; F</vt:lpstr>
      <vt:lpstr>T &amp; F Questions</vt:lpstr>
      <vt:lpstr>PowerPoint 프레젠테이션</vt:lpstr>
      <vt:lpstr>P &amp; J</vt:lpstr>
      <vt:lpstr>P &amp; J Questions</vt:lpstr>
      <vt:lpstr>P &amp; J Questions</vt:lpstr>
      <vt:lpstr>E &amp; I Questions</vt:lpstr>
      <vt:lpstr>N &amp; S Questions</vt:lpstr>
      <vt:lpstr>T &amp; F Questions</vt:lpstr>
      <vt:lpstr>P &amp; J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MBTI QUESTIONS</dc:title>
  <dc:creator>Yeon-June Kim</dc:creator>
  <cp:lastModifiedBy>TH5560</cp:lastModifiedBy>
  <cp:revision>188</cp:revision>
  <dcterms:created xsi:type="dcterms:W3CDTF">2022-04-15T07:41:38Z</dcterms:created>
  <dcterms:modified xsi:type="dcterms:W3CDTF">2022-05-08T16:34:28Z</dcterms:modified>
</cp:coreProperties>
</file>