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78" r:id="rId11"/>
    <p:sldId id="280" r:id="rId12"/>
    <p:sldId id="276" r:id="rId13"/>
    <p:sldId id="282" r:id="rId14"/>
    <p:sldId id="268" r:id="rId15"/>
    <p:sldId id="277" r:id="rId16"/>
    <p:sldId id="279" r:id="rId17"/>
    <p:sldId id="275" r:id="rId18"/>
    <p:sldId id="267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/>
    <p:restoredTop sz="96327"/>
  </p:normalViewPr>
  <p:slideViewPr>
    <p:cSldViewPr snapToGrid="0" snapToObjects="1">
      <p:cViewPr varScale="1">
        <p:scale>
          <a:sx n="51" d="100"/>
          <a:sy n="51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94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6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2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1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1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3322-27F1-F240-8A72-8A7F35BF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385597"/>
            <a:ext cx="10326757" cy="1825096"/>
          </a:xfrm>
        </p:spPr>
        <p:txBody>
          <a:bodyPr>
            <a:normAutofit/>
          </a:bodyPr>
          <a:lstStyle/>
          <a:p>
            <a:r>
              <a:rPr lang="en-US" sz="4800" dirty="0"/>
              <a:t>Heart Disease… a </a:t>
            </a:r>
            <a:r>
              <a:rPr lang="en-US" sz="4800" dirty="0">
                <a:solidFill>
                  <a:srgbClr val="FF0000"/>
                </a:solidFill>
              </a:rPr>
              <a:t>silent</a:t>
            </a:r>
            <a:r>
              <a:rPr lang="en-US" sz="4800" dirty="0"/>
              <a:t> threat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7CA7-F68F-F44B-AD66-B43646507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4880"/>
            <a:ext cx="9448800" cy="522356"/>
          </a:xfrm>
        </p:spPr>
        <p:txBody>
          <a:bodyPr/>
          <a:lstStyle/>
          <a:p>
            <a:r>
              <a:rPr lang="en-US" dirty="0"/>
              <a:t>By: The hAPI Campers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08CB-43B0-EB4E-9939-9BB3DDFF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0107" y="2755553"/>
            <a:ext cx="1719072" cy="1719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170F5EE-7E43-5E43-B5DC-81AC2F3871C1}"/>
              </a:ext>
            </a:extLst>
          </p:cNvPr>
          <p:cNvSpPr txBox="1">
            <a:spLocks/>
          </p:cNvSpPr>
          <p:nvPr/>
        </p:nvSpPr>
        <p:spPr>
          <a:xfrm>
            <a:off x="2120644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B9299B-356E-F540-A224-007853B87BA5}"/>
              </a:ext>
            </a:extLst>
          </p:cNvPr>
          <p:cNvSpPr txBox="1">
            <a:spLocks/>
          </p:cNvSpPr>
          <p:nvPr/>
        </p:nvSpPr>
        <p:spPr>
          <a:xfrm>
            <a:off x="4184223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Terry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136863-1A26-B947-82C1-C367BC7F6D9B}"/>
              </a:ext>
            </a:extLst>
          </p:cNvPr>
          <p:cNvSpPr txBox="1">
            <a:spLocks/>
          </p:cNvSpPr>
          <p:nvPr/>
        </p:nvSpPr>
        <p:spPr>
          <a:xfrm>
            <a:off x="6235445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Kat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C6766F-0E2A-364A-A449-E47B8182E59E}"/>
              </a:ext>
            </a:extLst>
          </p:cNvPr>
          <p:cNvSpPr txBox="1">
            <a:spLocks/>
          </p:cNvSpPr>
          <p:nvPr/>
        </p:nvSpPr>
        <p:spPr>
          <a:xfrm>
            <a:off x="7996828" y="4550315"/>
            <a:ext cx="1005614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Leticia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F8D73C-307B-5B49-988F-1F803A2C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6945" y="2833045"/>
            <a:ext cx="1719072" cy="1569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a uniform&#10;&#10;Description automatically generated">
            <a:extLst>
              <a:ext uri="{FF2B5EF4-FFF2-40B4-BE49-F238E27FC236}">
                <a16:creationId xmlns:a16="http://schemas.microsoft.com/office/drawing/2014/main" id="{D6C5D0C7-D73F-2D4D-B5FF-5E3759796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39" t="1552" r="33807" b="67223"/>
          <a:stretch/>
        </p:blipFill>
        <p:spPr>
          <a:xfrm>
            <a:off x="3654921" y="2746048"/>
            <a:ext cx="1776282" cy="1715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08B68B29-E1B2-3149-AE68-5C784495D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87" t="18518" r="33165" b="43952"/>
          <a:stretch/>
        </p:blipFill>
        <p:spPr>
          <a:xfrm>
            <a:off x="7701759" y="2777517"/>
            <a:ext cx="1595753" cy="16751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27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57CCE-7022-AA44-A367-2C1E9FDC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DC332-85E6-CD43-A2A2-D3EC08CC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800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93DC73-9D65-7E4D-BA30-3C3904AA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962287-C67B-D147-B23A-C3D4A409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2273688"/>
            <a:ext cx="7719391" cy="38596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F03DD-32FA-D248-B44F-4D08B3F1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70" y="2273688"/>
            <a:ext cx="2536086" cy="2059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00505-4661-7F4C-8FB5-4936BA8B93B1}"/>
              </a:ext>
            </a:extLst>
          </p:cNvPr>
          <p:cNvSpPr txBox="1"/>
          <p:nvPr/>
        </p:nvSpPr>
        <p:spPr>
          <a:xfrm>
            <a:off x="8669431" y="4656056"/>
            <a:ext cx="2912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55.7% of males have 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25.3% of females have heart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2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6A32D-628F-E04B-B483-45AD98E0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537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7661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AEEEC1-A249-9D4D-81A7-474640EBA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" t="5358" r="3341" b="1399"/>
          <a:stretch/>
        </p:blipFill>
        <p:spPr>
          <a:xfrm>
            <a:off x="208721" y="1486678"/>
            <a:ext cx="6549887" cy="5165713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6BF44C-8857-0B45-9B6B-689DF39D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3" t="48389" r="55424" b="30638"/>
          <a:stretch/>
        </p:blipFill>
        <p:spPr>
          <a:xfrm>
            <a:off x="7340876" y="3104660"/>
            <a:ext cx="4388126" cy="19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7539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6B97E0-3675-1141-8ADB-4A952224B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8" b="1137"/>
          <a:stretch/>
        </p:blipFill>
        <p:spPr>
          <a:xfrm>
            <a:off x="214105" y="1748346"/>
            <a:ext cx="6555685" cy="49804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F970C-9461-D742-9C34-9525DE9C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3298768"/>
            <a:ext cx="4013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2C909-0DD9-C44D-ACF9-975C8500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29" y="1591350"/>
            <a:ext cx="6054339" cy="4036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6F8BD-343A-CA49-8B08-3F68F1ED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37" y="5808040"/>
            <a:ext cx="10092924" cy="5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39" y="41650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EEB13-0775-D147-8204-A6464A2F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09422"/>
            <a:ext cx="8610600" cy="43053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0CF8E-F412-1546-B8FD-1515E911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665" y="6082748"/>
            <a:ext cx="4462669" cy="4482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Correlation Coefficient: 0.2</a:t>
            </a:r>
          </a:p>
        </p:txBody>
      </p:sp>
    </p:spTree>
    <p:extLst>
      <p:ext uri="{BB962C8B-B14F-4D97-AF65-F5344CB8AC3E}">
        <p14:creationId xmlns:p14="http://schemas.microsoft.com/office/powerpoint/2010/main" val="296948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DataFrame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NaNs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Rename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Separate necessary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Format plot</a:t>
            </a:r>
          </a:p>
        </p:txBody>
      </p:sp>
    </p:spTree>
    <p:extLst>
      <p:ext uri="{BB962C8B-B14F-4D97-AF65-F5344CB8AC3E}">
        <p14:creationId xmlns:p14="http://schemas.microsoft.com/office/powerpoint/2010/main" val="28504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Lipid Heart Hypothesis (1950s)</a:t>
            </a:r>
          </a:p>
          <a:p>
            <a:pPr lvl="1"/>
            <a:r>
              <a:rPr lang="en-US" dirty="0"/>
              <a:t>Cholesterol and Saturated Fat = </a:t>
            </a:r>
            <a:r>
              <a:rPr lang="en-US" dirty="0">
                <a:solidFill>
                  <a:srgbClr val="FF0000"/>
                </a:solidFill>
              </a:rPr>
              <a:t>Heart Disease</a:t>
            </a:r>
            <a:endParaRPr lang="en-US" dirty="0"/>
          </a:p>
          <a:p>
            <a:pPr lvl="1"/>
            <a:r>
              <a:rPr lang="en-US" dirty="0"/>
              <a:t>Recent studies point to </a:t>
            </a:r>
            <a:r>
              <a:rPr lang="en-US" dirty="0">
                <a:solidFill>
                  <a:srgbClr val="FF0000"/>
                </a:solidFill>
              </a:rPr>
              <a:t>sugar and processed carbs</a:t>
            </a:r>
          </a:p>
          <a:p>
            <a:r>
              <a:rPr lang="en-US" dirty="0"/>
              <a:t>What is the relationship between the </a:t>
            </a:r>
            <a:r>
              <a:rPr lang="en-US" u="sng" dirty="0"/>
              <a:t>presence of heart disease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Cholesterol?</a:t>
            </a:r>
          </a:p>
          <a:p>
            <a:pPr lvl="1"/>
            <a:r>
              <a:rPr lang="en-US" dirty="0"/>
              <a:t>Fasting Blood Sugar?</a:t>
            </a:r>
          </a:p>
          <a:p>
            <a:pPr lvl="1"/>
            <a:r>
              <a:rPr lang="en-US" dirty="0"/>
              <a:t>Resting Blood Pressure?</a:t>
            </a:r>
          </a:p>
          <a:p>
            <a:pPr lvl="1"/>
            <a:r>
              <a:rPr lang="en-US" dirty="0"/>
              <a:t>Age? Sex?</a:t>
            </a:r>
          </a:p>
          <a:p>
            <a:pPr lvl="1"/>
            <a:r>
              <a:rPr lang="en-US" dirty="0"/>
              <a:t>Type of Chest Pain?</a:t>
            </a:r>
          </a:p>
          <a:p>
            <a:pPr lvl="1"/>
            <a:r>
              <a:rPr lang="en-US" dirty="0"/>
              <a:t>Maximum Heart Rate?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8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34B6D-0164-3E40-BC82-D15579A5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2329"/>
              </p:ext>
            </p:extLst>
          </p:nvPr>
        </p:nvGraphicFramePr>
        <p:xfrm>
          <a:off x="685799" y="2358482"/>
          <a:ext cx="10498874" cy="378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437">
                  <a:extLst>
                    <a:ext uri="{9D8B030D-6E8A-4147-A177-3AD203B41FA5}">
                      <a16:colId xmlns:a16="http://schemas.microsoft.com/office/drawing/2014/main" val="2635116836"/>
                    </a:ext>
                  </a:extLst>
                </a:gridCol>
                <a:gridCol w="5249437">
                  <a:extLst>
                    <a:ext uri="{9D8B030D-6E8A-4147-A177-3AD203B41FA5}">
                      <a16:colId xmlns:a16="http://schemas.microsoft.com/office/drawing/2014/main" val="953299209"/>
                    </a:ext>
                  </a:extLst>
                </a:gridCol>
              </a:tblGrid>
              <a:tr h="3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Potential Indicators of Heart Disease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52942"/>
                  </a:ext>
                </a:extLst>
              </a:tr>
              <a:tr h="30272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Cholesterol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Weak Correlation = 0.2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T-Test P-Value = 0.18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Fasting Blood Sugar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 limited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Inconclusive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Resting Blood Pressure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Slight inclination to higher resting BP for disease patients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Patients with disease tend to be older (55 and older)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Sex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55.7% of Men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25.3% of Women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Type of Chest Pain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Disease patients typically asymptomatic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Maximum Heart Rate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Lower max HR in disease patients</a:t>
                      </a:r>
                    </a:p>
                    <a:p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Data was dirty and some column names were unclear</a:t>
            </a:r>
          </a:p>
          <a:p>
            <a:pPr lvl="2"/>
            <a:r>
              <a:rPr lang="en-US" dirty="0"/>
              <a:t>Found an answer in the discussion</a:t>
            </a:r>
          </a:p>
          <a:p>
            <a:pPr lvl="1"/>
            <a:endParaRPr lang="en-US" dirty="0"/>
          </a:p>
          <a:p>
            <a:r>
              <a:rPr lang="en-US" dirty="0"/>
              <a:t>Additional Questions &amp; Further Research</a:t>
            </a:r>
          </a:p>
          <a:p>
            <a:pPr lvl="1"/>
            <a:r>
              <a:rPr lang="en-US" dirty="0"/>
              <a:t>How does the study define disease vs. no disease?</a:t>
            </a:r>
          </a:p>
          <a:p>
            <a:pPr lvl="1"/>
            <a:r>
              <a:rPr lang="en-US" dirty="0"/>
              <a:t>Relationship between heart disease and post-prandial blood sugar?</a:t>
            </a:r>
          </a:p>
          <a:p>
            <a:pPr lvl="1"/>
            <a:r>
              <a:rPr lang="en-US" dirty="0"/>
              <a:t>Correlations with CAC scores</a:t>
            </a:r>
          </a:p>
          <a:p>
            <a:pPr lvl="1"/>
            <a:r>
              <a:rPr lang="en-US" dirty="0"/>
              <a:t>Significance of Insulin vs. Blood Sugar</a:t>
            </a:r>
          </a:p>
        </p:txBody>
      </p:sp>
    </p:spTree>
    <p:extLst>
      <p:ext uri="{BB962C8B-B14F-4D97-AF65-F5344CB8AC3E}">
        <p14:creationId xmlns:p14="http://schemas.microsoft.com/office/powerpoint/2010/main" val="202071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Sample Size: 296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Continuous</a:t>
            </a:r>
            <a:r>
              <a:rPr lang="en-US" dirty="0"/>
              <a:t> versus </a:t>
            </a:r>
            <a:r>
              <a:rPr lang="en-US" dirty="0">
                <a:solidFill>
                  <a:srgbClr val="FFFF00"/>
                </a:solidFill>
              </a:rPr>
              <a:t>Categorical</a:t>
            </a:r>
            <a:r>
              <a:rPr lang="en-US" dirty="0"/>
              <a:t>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51732-8F70-374D-8F30-244B627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6" y="3607189"/>
            <a:ext cx="9119286" cy="2748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0CF903-41EE-1143-A2DA-B402412B3E3D}"/>
              </a:ext>
            </a:extLst>
          </p:cNvPr>
          <p:cNvSpPr/>
          <p:nvPr/>
        </p:nvSpPr>
        <p:spPr>
          <a:xfrm>
            <a:off x="4516242" y="3607186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FADC1-CE7B-F54D-A9ED-1BF33FA97562}"/>
              </a:ext>
            </a:extLst>
          </p:cNvPr>
          <p:cNvSpPr/>
          <p:nvPr/>
        </p:nvSpPr>
        <p:spPr>
          <a:xfrm>
            <a:off x="2315736" y="3607189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2D710-F5B1-E74E-8B9F-393065852755}"/>
              </a:ext>
            </a:extLst>
          </p:cNvPr>
          <p:cNvSpPr/>
          <p:nvPr/>
        </p:nvSpPr>
        <p:spPr>
          <a:xfrm>
            <a:off x="1728438" y="3607189"/>
            <a:ext cx="587297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30358-3F66-264E-8F47-1B357E71D764}"/>
              </a:ext>
            </a:extLst>
          </p:cNvPr>
          <p:cNvSpPr/>
          <p:nvPr/>
        </p:nvSpPr>
        <p:spPr>
          <a:xfrm>
            <a:off x="5207619" y="3607188"/>
            <a:ext cx="802887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28C02-F7EA-F24A-BC39-09A8F06DC03E}"/>
              </a:ext>
            </a:extLst>
          </p:cNvPr>
          <p:cNvSpPr/>
          <p:nvPr/>
        </p:nvSpPr>
        <p:spPr>
          <a:xfrm>
            <a:off x="6523964" y="3607188"/>
            <a:ext cx="657421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2587C-AEFC-EC47-A883-9F7DC0CA574A}"/>
              </a:ext>
            </a:extLst>
          </p:cNvPr>
          <p:cNvSpPr/>
          <p:nvPr/>
        </p:nvSpPr>
        <p:spPr>
          <a:xfrm>
            <a:off x="8034302" y="3607188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E9F91-DA1B-E140-9618-6ADCFB257AF8}"/>
              </a:ext>
            </a:extLst>
          </p:cNvPr>
          <p:cNvSpPr/>
          <p:nvPr/>
        </p:nvSpPr>
        <p:spPr>
          <a:xfrm>
            <a:off x="9281429" y="3607188"/>
            <a:ext cx="538375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20B7-6227-0949-AA34-E5EF99C30298}"/>
              </a:ext>
            </a:extLst>
          </p:cNvPr>
          <p:cNvSpPr/>
          <p:nvPr/>
        </p:nvSpPr>
        <p:spPr>
          <a:xfrm>
            <a:off x="3037700" y="3607187"/>
            <a:ext cx="1478542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7B20C-2427-EC44-BF91-1B564A334B88}"/>
              </a:ext>
            </a:extLst>
          </p:cNvPr>
          <p:cNvSpPr/>
          <p:nvPr/>
        </p:nvSpPr>
        <p:spPr>
          <a:xfrm>
            <a:off x="6010506" y="3607186"/>
            <a:ext cx="513458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D0BE4-7A68-494C-8ED2-2CB949198329}"/>
              </a:ext>
            </a:extLst>
          </p:cNvPr>
          <p:cNvSpPr/>
          <p:nvPr/>
        </p:nvSpPr>
        <p:spPr>
          <a:xfrm>
            <a:off x="7186705" y="3607186"/>
            <a:ext cx="831523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D7F44-5914-8A43-A4ED-4A35978178C4}"/>
              </a:ext>
            </a:extLst>
          </p:cNvPr>
          <p:cNvSpPr/>
          <p:nvPr/>
        </p:nvSpPr>
        <p:spPr>
          <a:xfrm>
            <a:off x="8743055" y="3607186"/>
            <a:ext cx="538375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545A3F-8FDC-CB45-919D-F0F712AFD4C7}"/>
              </a:ext>
            </a:extLst>
          </p:cNvPr>
          <p:cNvSpPr/>
          <p:nvPr/>
        </p:nvSpPr>
        <p:spPr>
          <a:xfrm>
            <a:off x="1140611" y="3607186"/>
            <a:ext cx="587297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60B360-F559-524F-AEDB-3E648821A57E}"/>
              </a:ext>
            </a:extLst>
          </p:cNvPr>
          <p:cNvSpPr/>
          <p:nvPr/>
        </p:nvSpPr>
        <p:spPr>
          <a:xfrm>
            <a:off x="9803728" y="3607185"/>
            <a:ext cx="466244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099443C-CF7D-ED4B-9EA7-B9DBAA618344}"/>
              </a:ext>
            </a:extLst>
          </p:cNvPr>
          <p:cNvSpPr txBox="1">
            <a:spLocks/>
          </p:cNvSpPr>
          <p:nvPr/>
        </p:nvSpPr>
        <p:spPr>
          <a:xfrm>
            <a:off x="10306689" y="3709526"/>
            <a:ext cx="1664397" cy="39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Definition?</a:t>
            </a:r>
          </a:p>
        </p:txBody>
      </p:sp>
    </p:spTree>
    <p:extLst>
      <p:ext uri="{BB962C8B-B14F-4D97-AF65-F5344CB8AC3E}">
        <p14:creationId xmlns:p14="http://schemas.microsoft.com/office/powerpoint/2010/main" val="124097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Cholesterol is not a good indicator of heart disease</a:t>
            </a:r>
          </a:p>
          <a:p>
            <a:r>
              <a:rPr lang="en-US" dirty="0"/>
              <a:t>Males have higher incidence of heart disease</a:t>
            </a:r>
          </a:p>
          <a:p>
            <a:r>
              <a:rPr lang="en-US" dirty="0"/>
              <a:t>Exercise-Induced Angina (Chest Pain) is a cause for concern</a:t>
            </a:r>
          </a:p>
          <a:p>
            <a:r>
              <a:rPr lang="en-US" dirty="0"/>
              <a:t>Older population more affected</a:t>
            </a:r>
          </a:p>
          <a:p>
            <a:r>
              <a:rPr lang="en-US" dirty="0"/>
              <a:t>Heart disease patients are often asymptomatic</a:t>
            </a:r>
          </a:p>
          <a:p>
            <a:r>
              <a:rPr lang="en-US" dirty="0"/>
              <a:t>Inconclusive on fasting blood sugar – need continuous data</a:t>
            </a:r>
          </a:p>
          <a:p>
            <a:r>
              <a:rPr lang="en-US" dirty="0"/>
              <a:t>Heart disease patients have lower maximum HR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relationship between the </a:t>
            </a:r>
            <a:r>
              <a:rPr lang="en-US" b="1" u="sng" dirty="0"/>
              <a:t>presence</a:t>
            </a:r>
            <a:r>
              <a:rPr lang="en-US" u="sng" dirty="0"/>
              <a:t> of heart disease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Cholesterol?</a:t>
            </a:r>
          </a:p>
          <a:p>
            <a:pPr lvl="2"/>
            <a:r>
              <a:rPr lang="en-US" dirty="0"/>
              <a:t>Continuous cholesterol and, </a:t>
            </a:r>
            <a:r>
              <a:rPr lang="en-US" b="1" dirty="0"/>
              <a:t>ideally, CAC scores</a:t>
            </a:r>
          </a:p>
          <a:p>
            <a:pPr lvl="2"/>
            <a:r>
              <a:rPr lang="en-US" dirty="0"/>
              <a:t>Categorical identifier (Disease/No Disease) is a major limiting factor</a:t>
            </a:r>
          </a:p>
          <a:p>
            <a:pPr lvl="1"/>
            <a:r>
              <a:rPr lang="en-US" dirty="0"/>
              <a:t>Fasting Blood Sugar?</a:t>
            </a:r>
          </a:p>
          <a:p>
            <a:pPr lvl="1"/>
            <a:r>
              <a:rPr lang="en-US" dirty="0"/>
              <a:t>Resting Blood Pressure?</a:t>
            </a:r>
          </a:p>
          <a:p>
            <a:pPr lvl="1"/>
            <a:r>
              <a:rPr lang="en-US" dirty="0"/>
              <a:t>Age? Sex?</a:t>
            </a:r>
          </a:p>
          <a:p>
            <a:pPr lvl="1"/>
            <a:r>
              <a:rPr lang="en-US" dirty="0"/>
              <a:t>Type of Chest Pain?</a:t>
            </a:r>
          </a:p>
          <a:p>
            <a:pPr lvl="1"/>
            <a:r>
              <a:rPr lang="en-US" dirty="0"/>
              <a:t>Maximum Heart Rate?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4D4-A9CE-8C45-BDB9-DD803ABA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532"/>
            <a:ext cx="12192000" cy="28024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MISSING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0AF6-B63C-2F4F-98F8-9CEDE843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929466"/>
            <a:ext cx="12192000" cy="99906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CAC (Coronary Artery Calcification) Scores</a:t>
            </a:r>
          </a:p>
        </p:txBody>
      </p:sp>
    </p:spTree>
    <p:extLst>
      <p:ext uri="{BB962C8B-B14F-4D97-AF65-F5344CB8AC3E}">
        <p14:creationId xmlns:p14="http://schemas.microsoft.com/office/powerpoint/2010/main" val="74496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Exploration and Cleanup</a:t>
            </a:r>
          </a:p>
          <a:p>
            <a:pPr lvl="1"/>
            <a:r>
              <a:rPr lang="en-US" dirty="0"/>
              <a:t>Kaggle Data Preview - Questionable</a:t>
            </a:r>
          </a:p>
          <a:p>
            <a:pPr lvl="1"/>
            <a:r>
              <a:rPr lang="en-US" dirty="0"/>
              <a:t>Kaggle Discussion - Helpful</a:t>
            </a:r>
          </a:p>
          <a:p>
            <a:pPr lvl="1"/>
            <a:r>
              <a:rPr lang="en-US" dirty="0"/>
              <a:t>Pandas DataFrame from CSV </a:t>
            </a:r>
            <a:r>
              <a:rPr lang="en-US" dirty="0">
                <a:sym typeface="Wingdings" pitchFamily="2" charset="2"/>
              </a:rPr>
              <a:t> Rename Columns  Start Plotting!</a:t>
            </a:r>
          </a:p>
          <a:p>
            <a:r>
              <a:rPr lang="en-US" sz="2000" b="1" dirty="0"/>
              <a:t>New Insights</a:t>
            </a:r>
          </a:p>
          <a:p>
            <a:pPr lvl="1"/>
            <a:r>
              <a:rPr lang="en-US" dirty="0"/>
              <a:t>Predispositions to heart disease based on various factors</a:t>
            </a:r>
          </a:p>
          <a:p>
            <a:r>
              <a:rPr lang="en-US" sz="2000" b="1" dirty="0"/>
              <a:t>Problems and Resolutions</a:t>
            </a:r>
          </a:p>
          <a:p>
            <a:pPr lvl="1"/>
            <a:r>
              <a:rPr lang="en-US" dirty="0"/>
              <a:t>Dirty Data</a:t>
            </a:r>
          </a:p>
          <a:p>
            <a:pPr lvl="2"/>
            <a:r>
              <a:rPr lang="en-US" dirty="0" err="1"/>
              <a:t>NaNs</a:t>
            </a:r>
            <a:endParaRPr lang="en-US" dirty="0"/>
          </a:p>
          <a:p>
            <a:pPr lvl="2"/>
            <a:r>
              <a:rPr lang="en-US" dirty="0"/>
              <a:t>Number Mismatches</a:t>
            </a:r>
          </a:p>
          <a:p>
            <a:pPr lvl="2"/>
            <a:r>
              <a:rPr lang="en-US" dirty="0"/>
              <a:t>Unclear Column Names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96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Preview</a:t>
            </a:r>
          </a:p>
        </p:txBody>
      </p:sp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6CAF2EED-B61B-6D4B-A5A7-988668983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9" t="3347" r="12440" b="15620"/>
          <a:stretch/>
        </p:blipFill>
        <p:spPr>
          <a:xfrm>
            <a:off x="1337408" y="2057401"/>
            <a:ext cx="4036347" cy="4462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21C41B7-4F26-6B4F-A8A1-FD92AAC9C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2" t="3363" r="11996" b="15192"/>
          <a:stretch/>
        </p:blipFill>
        <p:spPr>
          <a:xfrm>
            <a:off x="6818244" y="2057400"/>
            <a:ext cx="4036348" cy="44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A6650E-17BF-0B4E-B290-92A9BBF2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5374"/>
            <a:ext cx="9144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</p:spTree>
    <p:extLst>
      <p:ext uri="{BB962C8B-B14F-4D97-AF65-F5344CB8AC3E}">
        <p14:creationId xmlns:p14="http://schemas.microsoft.com/office/powerpoint/2010/main" val="4134802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{5811E518-A343-C04E-A8F4-C89E14DC626E}tf10001072</Template>
  <TotalTime>1029</TotalTime>
  <Words>441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Heart Disease… a silent threat</vt:lpstr>
      <vt:lpstr>Motivation</vt:lpstr>
      <vt:lpstr>LIMITATIONS</vt:lpstr>
      <vt:lpstr>SUMMARY</vt:lpstr>
      <vt:lpstr>QUESTIONS &amp; DATA</vt:lpstr>
      <vt:lpstr>THE MISSING LINK</vt:lpstr>
      <vt:lpstr>Data Cleanup &amp; Exploration</vt:lpstr>
      <vt:lpstr>Population Preview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Data Analysis</vt:lpstr>
      <vt:lpstr>Discussion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Disease… a silent threat</dc:title>
  <dc:creator>Rosner, Alon</dc:creator>
  <cp:lastModifiedBy>Terry LASHLEY</cp:lastModifiedBy>
  <cp:revision>32</cp:revision>
  <dcterms:created xsi:type="dcterms:W3CDTF">2020-01-31T02:09:04Z</dcterms:created>
  <dcterms:modified xsi:type="dcterms:W3CDTF">2020-02-04T22:15:27Z</dcterms:modified>
</cp:coreProperties>
</file>