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>
        <p:scale>
          <a:sx n="114" d="100"/>
          <a:sy n="114" d="100"/>
        </p:scale>
        <p:origin x="10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3322-27F1-F240-8A72-8A7F35BF2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643" y="385597"/>
            <a:ext cx="10326757" cy="1825096"/>
          </a:xfrm>
        </p:spPr>
        <p:txBody>
          <a:bodyPr>
            <a:normAutofit/>
          </a:bodyPr>
          <a:lstStyle/>
          <a:p>
            <a:r>
              <a:rPr lang="en-US" sz="4800" dirty="0"/>
              <a:t>Heart Disease… a </a:t>
            </a:r>
            <a:r>
              <a:rPr lang="en-US" sz="4800" dirty="0">
                <a:solidFill>
                  <a:srgbClr val="FF0000"/>
                </a:solidFill>
              </a:rPr>
              <a:t>silent</a:t>
            </a:r>
            <a:r>
              <a:rPr lang="en-US" sz="4800" dirty="0"/>
              <a:t> threat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D7CA7-F68F-F44B-AD66-B43646507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134880"/>
            <a:ext cx="9448800" cy="522356"/>
          </a:xfrm>
        </p:spPr>
        <p:txBody>
          <a:bodyPr/>
          <a:lstStyle/>
          <a:p>
            <a:r>
              <a:rPr lang="en-US" dirty="0"/>
              <a:t>By: The hAPI Campers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408CB-43B0-EB4E-9939-9BB3DDFF5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107" y="2755553"/>
            <a:ext cx="1720145" cy="17201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170F5EE-7E43-5E43-B5DC-81AC2F3871C1}"/>
              </a:ext>
            </a:extLst>
          </p:cNvPr>
          <p:cNvSpPr txBox="1">
            <a:spLocks/>
          </p:cNvSpPr>
          <p:nvPr/>
        </p:nvSpPr>
        <p:spPr>
          <a:xfrm>
            <a:off x="2120644" y="4550315"/>
            <a:ext cx="799070" cy="368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Alon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BB9299B-356E-F540-A224-007853B87BA5}"/>
              </a:ext>
            </a:extLst>
          </p:cNvPr>
          <p:cNvSpPr txBox="1">
            <a:spLocks/>
          </p:cNvSpPr>
          <p:nvPr/>
        </p:nvSpPr>
        <p:spPr>
          <a:xfrm>
            <a:off x="4184223" y="4550315"/>
            <a:ext cx="799070" cy="368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Terry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B136863-1A26-B947-82C1-C367BC7F6D9B}"/>
              </a:ext>
            </a:extLst>
          </p:cNvPr>
          <p:cNvSpPr txBox="1">
            <a:spLocks/>
          </p:cNvSpPr>
          <p:nvPr/>
        </p:nvSpPr>
        <p:spPr>
          <a:xfrm>
            <a:off x="6235445" y="4550315"/>
            <a:ext cx="799070" cy="368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Kat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9C6766F-0E2A-364A-A449-E47B8182E59E}"/>
              </a:ext>
            </a:extLst>
          </p:cNvPr>
          <p:cNvSpPr txBox="1">
            <a:spLocks/>
          </p:cNvSpPr>
          <p:nvPr/>
        </p:nvSpPr>
        <p:spPr>
          <a:xfrm>
            <a:off x="8121611" y="4550315"/>
            <a:ext cx="1005614" cy="368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Leticia</a:t>
            </a:r>
          </a:p>
        </p:txBody>
      </p:sp>
      <p:pic>
        <p:nvPicPr>
          <p:cNvPr id="14" name="Picture 13" descr="A person wearing a uniform&#10;&#10;Description automatically generated">
            <a:extLst>
              <a:ext uri="{FF2B5EF4-FFF2-40B4-BE49-F238E27FC236}">
                <a16:creationId xmlns:a16="http://schemas.microsoft.com/office/drawing/2014/main" id="{10A54623-C025-6449-8E73-8CCC0000AB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36" r="34291" b="68500"/>
          <a:stretch/>
        </p:blipFill>
        <p:spPr>
          <a:xfrm>
            <a:off x="3649545" y="2755553"/>
            <a:ext cx="1719072" cy="17252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 descr="A person standing in front of a mirror posing for the camera&#10;&#10;Description automatically generated">
            <a:extLst>
              <a:ext uri="{FF2B5EF4-FFF2-40B4-BE49-F238E27FC236}">
                <a16:creationId xmlns:a16="http://schemas.microsoft.com/office/drawing/2014/main" id="{C9D5454E-77BF-594A-BDC7-6F53EF5DCC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64" t="17605" r="30047" b="41487"/>
          <a:stretch/>
        </p:blipFill>
        <p:spPr>
          <a:xfrm>
            <a:off x="7760310" y="2757806"/>
            <a:ext cx="1728216" cy="17178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19" descr="A person in a white shirt and smiling at the camera&#10;&#10;Description automatically generated">
            <a:extLst>
              <a:ext uri="{FF2B5EF4-FFF2-40B4-BE49-F238E27FC236}">
                <a16:creationId xmlns:a16="http://schemas.microsoft.com/office/drawing/2014/main" id="{CBF8D73C-307B-5B49-988F-1F803A2C10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118" t="2617" r="19553" b="32543"/>
          <a:stretch/>
        </p:blipFill>
        <p:spPr>
          <a:xfrm>
            <a:off x="5706945" y="2760154"/>
            <a:ext cx="1719072" cy="17155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527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8973-AE11-0D48-ABBE-0DA2F02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223E-4745-8748-8813-8294A792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Analysis 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Clean DataFrame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Remove </a:t>
            </a:r>
            <a:r>
              <a:rPr lang="en-US" dirty="0" err="1"/>
              <a:t>NaNs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Rename Columns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Separate necessary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Analyze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Format plot</a:t>
            </a:r>
          </a:p>
        </p:txBody>
      </p:sp>
    </p:spTree>
    <p:extLst>
      <p:ext uri="{BB962C8B-B14F-4D97-AF65-F5344CB8AC3E}">
        <p14:creationId xmlns:p14="http://schemas.microsoft.com/office/powerpoint/2010/main" val="2850439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8973-AE11-0D48-ABBE-0DA2F02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534B6D-0164-3E40-BC82-D15579A59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27315"/>
              </p:ext>
            </p:extLst>
          </p:nvPr>
        </p:nvGraphicFramePr>
        <p:xfrm>
          <a:off x="685799" y="2358482"/>
          <a:ext cx="10498874" cy="3782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437">
                  <a:extLst>
                    <a:ext uri="{9D8B030D-6E8A-4147-A177-3AD203B41FA5}">
                      <a16:colId xmlns:a16="http://schemas.microsoft.com/office/drawing/2014/main" val="2635116836"/>
                    </a:ext>
                  </a:extLst>
                </a:gridCol>
                <a:gridCol w="5249437">
                  <a:extLst>
                    <a:ext uri="{9D8B030D-6E8A-4147-A177-3AD203B41FA5}">
                      <a16:colId xmlns:a16="http://schemas.microsoft.com/office/drawing/2014/main" val="953299209"/>
                    </a:ext>
                  </a:extLst>
                </a:gridCol>
              </a:tblGrid>
              <a:tr h="3683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Potential Indicators of Heart Disease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752942"/>
                  </a:ext>
                </a:extLst>
              </a:tr>
              <a:tr h="302723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Cholesterol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Weak Correlation = 0.2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T-Test P-Value = 0.18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Fasting Blood Sugar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Data limited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Inconclusive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Resting Blood Pressure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Slight inclination to higher resting BP for disease patients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Age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Patients with disease tend to be older (55 and older)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Sex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55.7% of Men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25.3% of Women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Type of Chest Pain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Disease patients typically asymptomatic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Maximum Heart Rate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Lower max HR in disease patients</a:t>
                      </a:r>
                    </a:p>
                    <a:p>
                      <a:endParaRPr lang="en-US" sz="16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42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01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8973-AE11-0D48-ABBE-0DA2F02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223E-4745-8748-8813-8294A792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* Discuss any difficulties that arose, and how you dealt with them</a:t>
            </a:r>
          </a:p>
          <a:p>
            <a:pPr marL="0" indent="0">
              <a:buNone/>
            </a:pPr>
            <a:r>
              <a:rPr lang="en-US" dirty="0"/>
              <a:t>  * 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202071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8973-AE11-0D48-ABBE-0DA2F02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223E-4745-8748-8813-8294A792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Lipid Heart Hypothesis (1950s)</a:t>
            </a:r>
          </a:p>
          <a:p>
            <a:pPr lvl="1"/>
            <a:r>
              <a:rPr lang="en-US" dirty="0"/>
              <a:t>Cholesterol and Saturated Fat = </a:t>
            </a:r>
            <a:r>
              <a:rPr lang="en-US" dirty="0">
                <a:solidFill>
                  <a:srgbClr val="FF0000"/>
                </a:solidFill>
              </a:rPr>
              <a:t>Heart Disease</a:t>
            </a:r>
            <a:endParaRPr lang="en-US" dirty="0"/>
          </a:p>
          <a:p>
            <a:pPr lvl="1"/>
            <a:r>
              <a:rPr lang="en-US" dirty="0"/>
              <a:t>Recent studies point to </a:t>
            </a:r>
            <a:r>
              <a:rPr lang="en-US" dirty="0">
                <a:solidFill>
                  <a:srgbClr val="FF0000"/>
                </a:solidFill>
              </a:rPr>
              <a:t>sugar and processed carbs</a:t>
            </a:r>
          </a:p>
          <a:p>
            <a:r>
              <a:rPr lang="en-US" dirty="0"/>
              <a:t>What is the relationship between the </a:t>
            </a:r>
            <a:r>
              <a:rPr lang="en-US" u="sng" dirty="0"/>
              <a:t>presence of heart disease</a:t>
            </a:r>
            <a:r>
              <a:rPr lang="en-US" dirty="0"/>
              <a:t> and:</a:t>
            </a:r>
          </a:p>
          <a:p>
            <a:pPr lvl="1"/>
            <a:r>
              <a:rPr lang="en-US" dirty="0"/>
              <a:t>Cholesterol?</a:t>
            </a:r>
          </a:p>
          <a:p>
            <a:pPr lvl="1"/>
            <a:r>
              <a:rPr lang="en-US" dirty="0"/>
              <a:t>Fasting Blood Sugar?</a:t>
            </a:r>
          </a:p>
          <a:p>
            <a:pPr lvl="1"/>
            <a:r>
              <a:rPr lang="en-US" dirty="0"/>
              <a:t>Resting Blood Pressure?</a:t>
            </a:r>
          </a:p>
          <a:p>
            <a:pPr lvl="1"/>
            <a:r>
              <a:rPr lang="en-US" dirty="0"/>
              <a:t>Age? Sex?</a:t>
            </a:r>
          </a:p>
          <a:p>
            <a:pPr lvl="1"/>
            <a:r>
              <a:rPr lang="en-US" dirty="0"/>
              <a:t>Type of Chest Pain?</a:t>
            </a:r>
          </a:p>
          <a:p>
            <a:pPr lvl="1"/>
            <a:r>
              <a:rPr lang="en-US" dirty="0"/>
              <a:t>Maximum Heart Rate?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8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8973-AE11-0D48-ABBE-0DA2F02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223E-4745-8748-8813-8294A792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Limitations</a:t>
            </a:r>
          </a:p>
          <a:p>
            <a:pPr lvl="1"/>
            <a:r>
              <a:rPr lang="en-US" dirty="0"/>
              <a:t>Sample Size: 296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Continuous</a:t>
            </a:r>
            <a:r>
              <a:rPr lang="en-US" dirty="0"/>
              <a:t> versus </a:t>
            </a:r>
            <a:r>
              <a:rPr lang="en-US" dirty="0">
                <a:solidFill>
                  <a:srgbClr val="FFFF00"/>
                </a:solidFill>
              </a:rPr>
              <a:t>Categorical</a:t>
            </a:r>
            <a:r>
              <a:rPr lang="en-US" dirty="0"/>
              <a:t>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51732-8F70-374D-8F30-244B627CB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86" y="3607189"/>
            <a:ext cx="9119286" cy="27486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0CF903-41EE-1143-A2DA-B402412B3E3D}"/>
              </a:ext>
            </a:extLst>
          </p:cNvPr>
          <p:cNvSpPr/>
          <p:nvPr/>
        </p:nvSpPr>
        <p:spPr>
          <a:xfrm>
            <a:off x="4516242" y="3607186"/>
            <a:ext cx="691376" cy="599433"/>
          </a:xfrm>
          <a:prstGeom prst="rect">
            <a:avLst/>
          </a:prstGeom>
          <a:solidFill>
            <a:srgbClr val="FFFF00">
              <a:alpha val="56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6FADC1-CE7B-F54D-A9ED-1BF33FA97562}"/>
              </a:ext>
            </a:extLst>
          </p:cNvPr>
          <p:cNvSpPr/>
          <p:nvPr/>
        </p:nvSpPr>
        <p:spPr>
          <a:xfrm>
            <a:off x="2315736" y="3607189"/>
            <a:ext cx="691376" cy="599433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E2D710-F5B1-E74E-8B9F-393065852755}"/>
              </a:ext>
            </a:extLst>
          </p:cNvPr>
          <p:cNvSpPr/>
          <p:nvPr/>
        </p:nvSpPr>
        <p:spPr>
          <a:xfrm>
            <a:off x="1728438" y="3607189"/>
            <a:ext cx="587297" cy="599433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030358-3F66-264E-8F47-1B357E71D764}"/>
              </a:ext>
            </a:extLst>
          </p:cNvPr>
          <p:cNvSpPr/>
          <p:nvPr/>
        </p:nvSpPr>
        <p:spPr>
          <a:xfrm>
            <a:off x="5207619" y="3607188"/>
            <a:ext cx="802887" cy="599433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B28C02-F7EA-F24A-BC39-09A8F06DC03E}"/>
              </a:ext>
            </a:extLst>
          </p:cNvPr>
          <p:cNvSpPr/>
          <p:nvPr/>
        </p:nvSpPr>
        <p:spPr>
          <a:xfrm>
            <a:off x="6523964" y="3607188"/>
            <a:ext cx="657421" cy="599433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B2587C-AEFC-EC47-A883-9F7DC0CA574A}"/>
              </a:ext>
            </a:extLst>
          </p:cNvPr>
          <p:cNvSpPr/>
          <p:nvPr/>
        </p:nvSpPr>
        <p:spPr>
          <a:xfrm>
            <a:off x="8034302" y="3607188"/>
            <a:ext cx="691376" cy="599433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5E9F91-DA1B-E140-9618-6ADCFB257AF8}"/>
              </a:ext>
            </a:extLst>
          </p:cNvPr>
          <p:cNvSpPr/>
          <p:nvPr/>
        </p:nvSpPr>
        <p:spPr>
          <a:xfrm>
            <a:off x="9281429" y="3607188"/>
            <a:ext cx="538375" cy="599433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8520B7-6227-0949-AA34-E5EF99C30298}"/>
              </a:ext>
            </a:extLst>
          </p:cNvPr>
          <p:cNvSpPr/>
          <p:nvPr/>
        </p:nvSpPr>
        <p:spPr>
          <a:xfrm>
            <a:off x="3037700" y="3607187"/>
            <a:ext cx="1478542" cy="599433"/>
          </a:xfrm>
          <a:prstGeom prst="rect">
            <a:avLst/>
          </a:prstGeom>
          <a:solidFill>
            <a:srgbClr val="00B0F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37B20C-2427-EC44-BF91-1B564A334B88}"/>
              </a:ext>
            </a:extLst>
          </p:cNvPr>
          <p:cNvSpPr/>
          <p:nvPr/>
        </p:nvSpPr>
        <p:spPr>
          <a:xfrm>
            <a:off x="6010506" y="3607186"/>
            <a:ext cx="513458" cy="599433"/>
          </a:xfrm>
          <a:prstGeom prst="rect">
            <a:avLst/>
          </a:prstGeom>
          <a:solidFill>
            <a:srgbClr val="00B0F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6D0BE4-7A68-494C-8ED2-2CB949198329}"/>
              </a:ext>
            </a:extLst>
          </p:cNvPr>
          <p:cNvSpPr/>
          <p:nvPr/>
        </p:nvSpPr>
        <p:spPr>
          <a:xfrm>
            <a:off x="7186705" y="3607186"/>
            <a:ext cx="831523" cy="599433"/>
          </a:xfrm>
          <a:prstGeom prst="rect">
            <a:avLst/>
          </a:prstGeom>
          <a:solidFill>
            <a:srgbClr val="00B0F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D7F44-5914-8A43-A4ED-4A35978178C4}"/>
              </a:ext>
            </a:extLst>
          </p:cNvPr>
          <p:cNvSpPr/>
          <p:nvPr/>
        </p:nvSpPr>
        <p:spPr>
          <a:xfrm>
            <a:off x="8743055" y="3607186"/>
            <a:ext cx="538375" cy="599433"/>
          </a:xfrm>
          <a:prstGeom prst="rect">
            <a:avLst/>
          </a:prstGeom>
          <a:solidFill>
            <a:srgbClr val="00B0F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545A3F-8FDC-CB45-919D-F0F712AFD4C7}"/>
              </a:ext>
            </a:extLst>
          </p:cNvPr>
          <p:cNvSpPr/>
          <p:nvPr/>
        </p:nvSpPr>
        <p:spPr>
          <a:xfrm>
            <a:off x="1140611" y="3607186"/>
            <a:ext cx="587297" cy="599433"/>
          </a:xfrm>
          <a:prstGeom prst="rect">
            <a:avLst/>
          </a:prstGeom>
          <a:solidFill>
            <a:srgbClr val="00B0F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60B360-F559-524F-AEDB-3E648821A57E}"/>
              </a:ext>
            </a:extLst>
          </p:cNvPr>
          <p:cNvSpPr/>
          <p:nvPr/>
        </p:nvSpPr>
        <p:spPr>
          <a:xfrm>
            <a:off x="9803728" y="3607185"/>
            <a:ext cx="466244" cy="599433"/>
          </a:xfrm>
          <a:prstGeom prst="rect">
            <a:avLst/>
          </a:prstGeom>
          <a:solidFill>
            <a:srgbClr val="FFFF00">
              <a:alpha val="56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099443C-CF7D-ED4B-9EA7-B9DBAA618344}"/>
              </a:ext>
            </a:extLst>
          </p:cNvPr>
          <p:cNvSpPr txBox="1">
            <a:spLocks/>
          </p:cNvSpPr>
          <p:nvPr/>
        </p:nvSpPr>
        <p:spPr>
          <a:xfrm>
            <a:off x="10306689" y="3709526"/>
            <a:ext cx="1664397" cy="394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Definition?</a:t>
            </a:r>
          </a:p>
        </p:txBody>
      </p:sp>
    </p:spTree>
    <p:extLst>
      <p:ext uri="{BB962C8B-B14F-4D97-AF65-F5344CB8AC3E}">
        <p14:creationId xmlns:p14="http://schemas.microsoft.com/office/powerpoint/2010/main" val="124097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8973-AE11-0D48-ABBE-0DA2F02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223E-4745-8748-8813-8294A792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Cholesterol is not a good indicator of heart disease</a:t>
            </a:r>
          </a:p>
          <a:p>
            <a:r>
              <a:rPr lang="en-US" dirty="0"/>
              <a:t>Exercise-Induced Angina (Chest Pain) is a cause for concern</a:t>
            </a:r>
          </a:p>
          <a:p>
            <a:r>
              <a:rPr lang="en-US" dirty="0"/>
              <a:t>Older population more affected</a:t>
            </a:r>
          </a:p>
          <a:p>
            <a:r>
              <a:rPr lang="en-US" dirty="0"/>
              <a:t>Males more affected (compare proportions)</a:t>
            </a:r>
          </a:p>
          <a:p>
            <a:r>
              <a:rPr lang="en-US" dirty="0"/>
              <a:t>Heart disease patients are often asymptomatic</a:t>
            </a:r>
          </a:p>
          <a:p>
            <a:r>
              <a:rPr lang="en-US" dirty="0"/>
              <a:t>Inconclusive on fasting blood sugar – need continuous data</a:t>
            </a:r>
          </a:p>
          <a:p>
            <a:r>
              <a:rPr lang="en-US" dirty="0"/>
              <a:t>Heart disease patients have lower maximum HR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6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8973-AE11-0D48-ABBE-0DA2F02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223E-4745-8748-8813-8294A792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relationship between the </a:t>
            </a:r>
            <a:r>
              <a:rPr lang="en-US" u="sng" dirty="0"/>
              <a:t>presence of heart disease</a:t>
            </a:r>
            <a:r>
              <a:rPr lang="en-US" dirty="0"/>
              <a:t> and:</a:t>
            </a:r>
          </a:p>
          <a:p>
            <a:pPr lvl="1"/>
            <a:r>
              <a:rPr lang="en-US" dirty="0"/>
              <a:t>Cholesterol?</a:t>
            </a:r>
          </a:p>
          <a:p>
            <a:pPr lvl="2"/>
            <a:r>
              <a:rPr lang="en-US" dirty="0"/>
              <a:t>Continuous cholesterol and, </a:t>
            </a:r>
            <a:r>
              <a:rPr lang="en-US" b="1" dirty="0"/>
              <a:t>ideally, CAC scores</a:t>
            </a:r>
          </a:p>
          <a:p>
            <a:pPr lvl="2"/>
            <a:r>
              <a:rPr lang="en-US" dirty="0"/>
              <a:t>Categorical identifier (Disease/No Disease)</a:t>
            </a:r>
          </a:p>
          <a:p>
            <a:pPr lvl="1"/>
            <a:r>
              <a:rPr lang="en-US" dirty="0"/>
              <a:t>Fasting Blood Sugar?</a:t>
            </a:r>
          </a:p>
          <a:p>
            <a:pPr lvl="1"/>
            <a:r>
              <a:rPr lang="en-US" dirty="0"/>
              <a:t>Resting Blood Pressure?</a:t>
            </a:r>
          </a:p>
          <a:p>
            <a:pPr lvl="1"/>
            <a:r>
              <a:rPr lang="en-US" dirty="0"/>
              <a:t>Age? Sex?</a:t>
            </a:r>
          </a:p>
          <a:p>
            <a:pPr lvl="1"/>
            <a:r>
              <a:rPr lang="en-US" dirty="0"/>
              <a:t>Type of Chest Pain?</a:t>
            </a:r>
          </a:p>
          <a:p>
            <a:pPr lvl="1"/>
            <a:r>
              <a:rPr lang="en-US" dirty="0"/>
              <a:t>Maximum Heart Rate?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0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D4D4-A9CE-8C45-BDB9-DD803ABA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3532"/>
            <a:ext cx="12192000" cy="2802467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THE MISSING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20AF6-B63C-2F4F-98F8-9CEDE843D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929466"/>
            <a:ext cx="12192000" cy="99906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CAC (Coronary Artery Calcification) Scores</a:t>
            </a:r>
          </a:p>
        </p:txBody>
      </p:sp>
    </p:spTree>
    <p:extLst>
      <p:ext uri="{BB962C8B-B14F-4D97-AF65-F5344CB8AC3E}">
        <p14:creationId xmlns:p14="http://schemas.microsoft.com/office/powerpoint/2010/main" val="74496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8973-AE11-0D48-ABBE-0DA2F02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223E-4745-8748-8813-8294A792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Exploration and Cleanup</a:t>
            </a:r>
          </a:p>
          <a:p>
            <a:pPr lvl="1"/>
            <a:r>
              <a:rPr lang="en-US" dirty="0"/>
              <a:t>Kaggle Data Preview - Questionable</a:t>
            </a:r>
          </a:p>
          <a:p>
            <a:pPr lvl="1"/>
            <a:r>
              <a:rPr lang="en-US" dirty="0"/>
              <a:t>Kaggle Discussion - Helpful</a:t>
            </a:r>
          </a:p>
          <a:p>
            <a:pPr lvl="1"/>
            <a:r>
              <a:rPr lang="en-US" dirty="0"/>
              <a:t>Pandas DataFrame from CSV </a:t>
            </a:r>
            <a:r>
              <a:rPr lang="en-US" dirty="0">
                <a:sym typeface="Wingdings" pitchFamily="2" charset="2"/>
              </a:rPr>
              <a:t> Rename Columns  Start Plotting!</a:t>
            </a:r>
          </a:p>
          <a:p>
            <a:r>
              <a:rPr lang="en-US" dirty="0"/>
              <a:t>New Insights</a:t>
            </a:r>
          </a:p>
          <a:p>
            <a:pPr lvl="1"/>
            <a:r>
              <a:rPr lang="en-US" dirty="0"/>
              <a:t>Predispositions </a:t>
            </a:r>
          </a:p>
          <a:p>
            <a:r>
              <a:rPr lang="en-US" dirty="0"/>
              <a:t>Problems and Resolutions</a:t>
            </a:r>
          </a:p>
          <a:p>
            <a:pPr lvl="1"/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Interesting Figures</a:t>
            </a:r>
          </a:p>
          <a:p>
            <a:pPr lvl="1"/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83296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8973-AE11-0D48-ABBE-0DA2F02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Preview</a:t>
            </a:r>
          </a:p>
        </p:txBody>
      </p:sp>
    </p:spTree>
    <p:extLst>
      <p:ext uri="{BB962C8B-B14F-4D97-AF65-F5344CB8AC3E}">
        <p14:creationId xmlns:p14="http://schemas.microsoft.com/office/powerpoint/2010/main" val="205473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8973-AE11-0D48-ABBE-0DA2F02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figures</a:t>
            </a:r>
          </a:p>
        </p:txBody>
      </p:sp>
    </p:spTree>
    <p:extLst>
      <p:ext uri="{BB962C8B-B14F-4D97-AF65-F5344CB8AC3E}">
        <p14:creationId xmlns:p14="http://schemas.microsoft.com/office/powerpoint/2010/main" val="143205294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202</TotalTime>
  <Words>412</Words>
  <Application>Microsoft Macintosh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Arial</vt:lpstr>
      <vt:lpstr>Vapor Trail</vt:lpstr>
      <vt:lpstr>Heart Disease… a silent threat</vt:lpstr>
      <vt:lpstr>Motivation</vt:lpstr>
      <vt:lpstr>LIMITATIONS</vt:lpstr>
      <vt:lpstr>SUMMARY</vt:lpstr>
      <vt:lpstr>QUESTIONS &amp; DATA</vt:lpstr>
      <vt:lpstr>THE MISSING LINK</vt:lpstr>
      <vt:lpstr>Data Cleanup &amp; Exploration</vt:lpstr>
      <vt:lpstr>Population Preview</vt:lpstr>
      <vt:lpstr>Interesting figures</vt:lpstr>
      <vt:lpstr>Data Analysis</vt:lpstr>
      <vt:lpstr>Discussion</vt:lpstr>
      <vt:lpstr>Post Mortem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Disease… a silent threat</dc:title>
  <dc:creator>Rosner, Alon</dc:creator>
  <cp:lastModifiedBy>Rosner, Alon</cp:lastModifiedBy>
  <cp:revision>17</cp:revision>
  <dcterms:created xsi:type="dcterms:W3CDTF">2020-01-31T02:09:04Z</dcterms:created>
  <dcterms:modified xsi:type="dcterms:W3CDTF">2020-02-01T18:16:26Z</dcterms:modified>
</cp:coreProperties>
</file>