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6" r:id="rId7"/>
    <p:sldId id="267" r:id="rId8"/>
    <p:sldId id="269" r:id="rId9"/>
    <p:sldId id="260" r:id="rId10"/>
    <p:sldId id="261" r:id="rId11"/>
    <p:sldId id="262" r:id="rId12"/>
    <p:sldId id="265" r:id="rId13"/>
    <p:sldId id="263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3A2F-B351-F726-E22A-EF147B81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39026D-4C3B-E2AA-BA4B-67A34CDB5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AE8A7-B5FD-9768-1704-E12F6E12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E8E90-2086-1F67-F1D5-E0F55557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E52BB-82C1-F88F-9A21-2D8CB97B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9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13F8-8639-414A-541C-108D3351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5D2F0-D72C-AF81-07CA-8E2DEC6A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C0F35-47F3-1E7B-2A66-A047186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52B1F-3CB5-E5BA-3FD7-12F86241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44328-AE10-FFE7-AC87-F3C09F5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E7634-A4F5-0240-2904-0F6794A69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6D6E6-33C5-FA15-9ADB-131FF0282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45494-BDF1-1BF8-A9EF-FF2C680F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2CCB8-81AD-7962-4034-43A11CEC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CE954-0DE6-1C1B-6139-47F85EAB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4BFA9-1542-4E82-968A-546821C1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CC9B8-2CDA-8E1B-23FD-9862FC90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CDF5E-F640-ACF1-53E2-BEAC382C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77D4-D206-6251-9D1C-8B75C1D2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611DE-E46E-98BB-3F99-D3CF657C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9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0EB5-C50D-3E6D-B5CE-3EF3D5B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014CF-1A08-2109-3982-F3B2DFA1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6EF71-8D39-32B4-65CC-A9CB922A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51EFE-9081-306B-4317-F73C03E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22C9C-F20F-9A3E-04D6-78139EEB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37BD4-809A-BF45-6607-5BB3E9D2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3BE4F-602A-3A77-3174-3FBAF41B4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E6AAA-EF3C-AEB6-096D-0C0418A0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5574A-43C9-8B81-7813-D8A5FD35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93D86-227F-00D8-B3D6-BCB63101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CCE7E-1FA1-16EC-264F-AD919094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8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52E40-550F-842C-38CB-6D3FD88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FDD44-A007-378A-1C96-F8910008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23F0B3-22D1-C195-FFEF-5C52C3FB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982485-9ACD-E814-F572-28010EA4A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427B1F-7342-967D-9F15-8A7B702E5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C4335-E0C7-81C3-6D27-B6BF1D86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F6E73-47DD-1D74-66ED-C224AB84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005C0-1423-0ACA-57CD-C5C162B8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0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35F9A-6385-6929-AB1D-83E565F0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3B7EC1-722A-A02F-FE87-EFA0D4FD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545BC-00E7-DA19-6712-4C7998E8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53226-75CE-1A26-6CFA-758510F9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ED3D3E-C442-4267-2C2C-2BD13C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BC5E92-85CB-2D2F-1E0C-C30700A5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81E0B-808C-4977-A340-E59E853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017AE-B2F7-9FE0-CEB1-5B184E53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0B43F-41DB-2D55-35D8-3C34719F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6C20D-B194-C13A-83B4-3AA58C97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8DEE5-8549-3BF6-C1FD-362E798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30FC4-25EC-2A6C-70FA-3B243CD9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12390-2962-244C-E88B-7199350D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032C9-79EE-1641-4887-1FE69827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8F3B57-369F-C54B-01AE-8FD387A4F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09E3D-AE04-5F36-2869-D51710DD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19AB3-F71E-CC96-5E73-899487E6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A4CC2-4C3A-AAD8-D4EA-B8B8B8D4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D591A-AE83-E4DD-F021-296A2637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2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73C332-6B2A-B2A8-8531-9DA74373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DFF84-CC65-C1EF-45AE-6106B465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B55DA-469A-72BD-CFFF-58F0CA37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D7D2-D2F0-48B1-8E55-2888A2C43C6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7F09B-98C8-C59B-770B-E0AC7D225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053EF-EBAC-63FE-F67A-704A81385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CA53-D084-4730-89C0-DBFC5E461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8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65BFE-1607-AE52-CE54-EE6DEC594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End2End digital human with RAG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4C7293-79CA-FB17-8D08-031A3B984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Terry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49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E406-FEBF-108A-5750-5C126880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941FE-8178-F738-9547-C301BE88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sklearn.neighbors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NearestNeighbors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# Perform K-nearest neighbors (KNN) search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knn_search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question_embedding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embeddings, k=5):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([item['embedding'] for article in embeddings for item in article['embeddings']])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source_texts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[item['source'] for article in embeddings for item in article['embeddings']]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# Fit a KNN model on the embeddings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NearestNeighbors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=k, metric='cosine')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knn.fit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# Find the indices and distances of the k-nearest neighbors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distances, indices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knn.kneighbors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question_embedding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=k)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# Get the indices and source texts of the best matches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best_matches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[(indices[0][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source_texts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[indices[0][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]]) for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in range(k)]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best_matches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4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4B673-A439-8426-C97F-4A21D9E4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search with Prompts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821BF-D354-6E16-DF2C-A07360B5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def query(question):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context = []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# Embed the user's question   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question_embedding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model.encode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([question])</a:t>
            </a: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# Perform KNN search to find the best matches (indices and source text)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best_matches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knn_search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question_embedding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enhanced_kb.vectorized_knowledge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k=5)</a:t>
            </a: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sourcetext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=""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for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(index,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source_text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 in enumerate(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best_matches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start=1):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sourcetext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+= f"{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}. Index: {index}, Source Text: {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source_text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systemPrompt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use the following information to answer the question. Do not use anything else: 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sourcetext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}"</a:t>
            </a: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payload = {"model": "llama2",#"mistral-openorca", "prompt": 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"system":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systemPrompt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"stream": False, "context": context}</a:t>
            </a: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# Convert the payload to a JSON string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payload_json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(payload)</a:t>
            </a: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# Send the POST request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response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data=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payload_json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headers={"Content-Type": "application/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"})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4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D207A-5B8D-6EC6-F2D7-8EDF535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Llama Inference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34EC3-E9FD-FB41-C310-EE155F22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0"/>
            <a:ext cx="10515600" cy="53692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="""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&lt;s&gt;[INST] &lt;&lt;SYS&gt;&gt;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&lt;&lt;/SYS&gt;&gt;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[/INST]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summarize_hf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="", temperature=1,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output_len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100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top_k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=1,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num_beams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text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prompt_template.replace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("*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*",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).replace("*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*",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with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torch.no_grad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output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model.generate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line_encoded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line_encoded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[0]) + </a:t>
            </a:r>
            <a:r>
              <a:rPr lang="en-US" altLang="zh-C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output_len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top_k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top_k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temperature=temperature,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eos_token_id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tokenizer.eos_token_id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pad_token_id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tokenizer.pad_token_id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num_beams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num_beams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num_return_sequences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num_beams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early_stopping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=True)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tokens_list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output[:,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line_encoded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[0]):].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output =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output.reshape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([1,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num_beams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-1])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output_lines_list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tokenizer.batch_decode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(output[:,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line_encoded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[0]):],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skip_special_tokens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=True)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for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num_beams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output_lines_list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tokens_list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3B3E1-8274-90EB-541E-6AF0A5AE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DAF54-8EED-1EAA-ED8A-EA90BF50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Chinese llama</a:t>
            </a:r>
          </a:p>
          <a:p>
            <a:r>
              <a:rPr lang="en-US" altLang="zh-CN" dirty="0"/>
              <a:t>LLM streaming output: first token latency,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dirty="0"/>
              <a:t>Performance improvement: batch size/KV cache/output length</a:t>
            </a:r>
          </a:p>
          <a:p>
            <a:r>
              <a:rPr lang="en-US" altLang="zh-CN" dirty="0"/>
              <a:t>ASR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74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A66C-0C0E-30EE-08F4-776D7B7A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OpenAI optimization flow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81285569-5C95-69C3-8EEC-7173BD5F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91" y="1584993"/>
            <a:ext cx="8605601" cy="4907882"/>
          </a:xfrm>
        </p:spPr>
      </p:pic>
    </p:spTree>
    <p:extLst>
      <p:ext uri="{BB962C8B-B14F-4D97-AF65-F5344CB8AC3E}">
        <p14:creationId xmlns:p14="http://schemas.microsoft.com/office/powerpoint/2010/main" val="30309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0D398-12C9-CC74-F97F-580C373A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End2end digital human pipeline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CAF9F-7C8A-8B58-2635-60580574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D8A0C3-5674-C2E6-6F70-313315EB60AC}"/>
              </a:ext>
            </a:extLst>
          </p:cNvPr>
          <p:cNvSpPr/>
          <p:nvPr/>
        </p:nvSpPr>
        <p:spPr>
          <a:xfrm>
            <a:off x="2812211" y="2131295"/>
            <a:ext cx="6580841" cy="1853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95652B-5715-0CFA-9FC4-9F2E11476C45}"/>
              </a:ext>
            </a:extLst>
          </p:cNvPr>
          <p:cNvSpPr txBox="1"/>
          <p:nvPr/>
        </p:nvSpPr>
        <p:spPr>
          <a:xfrm>
            <a:off x="3197524" y="2334440"/>
            <a:ext cx="1406105" cy="75713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Voice Recognition</a:t>
            </a:r>
            <a:r>
              <a:rPr lang="zh-CN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ASR </a:t>
            </a:r>
            <a:r>
              <a:rPr lang="zh-CN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E2CC5F-200F-FD48-1469-BA2D24720909}"/>
              </a:ext>
            </a:extLst>
          </p:cNvPr>
          <p:cNvSpPr txBox="1"/>
          <p:nvPr/>
        </p:nvSpPr>
        <p:spPr>
          <a:xfrm>
            <a:off x="7220313" y="2556038"/>
            <a:ext cx="1406104" cy="31393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 to Voice</a:t>
            </a:r>
            <a:endParaRPr lang="zh-CN" alt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C8BD95-836B-672F-9F94-33BABC0C468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03629" y="2713005"/>
            <a:ext cx="565592" cy="113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D5C59A-514B-7E98-FD5B-970B4B479C3F}"/>
              </a:ext>
            </a:extLst>
          </p:cNvPr>
          <p:cNvSpPr txBox="1"/>
          <p:nvPr/>
        </p:nvSpPr>
        <p:spPr>
          <a:xfrm>
            <a:off x="5169221" y="2567414"/>
            <a:ext cx="1723285" cy="31393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LLM</a:t>
            </a:r>
            <a:endParaRPr lang="zh-CN" alt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E9C246-FCE7-2448-3A2C-83DCC3B2CEA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892506" y="2713004"/>
            <a:ext cx="327807" cy="113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3BCADC8-9309-4965-0D5C-D909B437245D}"/>
              </a:ext>
            </a:extLst>
          </p:cNvPr>
          <p:cNvSpPr txBox="1"/>
          <p:nvPr/>
        </p:nvSpPr>
        <p:spPr>
          <a:xfrm>
            <a:off x="6174961" y="3506748"/>
            <a:ext cx="1191352" cy="31393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audio2face</a:t>
            </a:r>
            <a:endParaRPr lang="zh-CN" alt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481184B-F83E-316F-E991-BB207811F669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H="1">
            <a:off x="7366313" y="2713004"/>
            <a:ext cx="1260104" cy="950710"/>
          </a:xfrm>
          <a:prstGeom prst="bentConnector3">
            <a:avLst>
              <a:gd name="adj1" fmla="val -18141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ED914A-32AA-69C0-1BF2-49E2506E39EE}"/>
              </a:ext>
            </a:extLst>
          </p:cNvPr>
          <p:cNvSpPr txBox="1"/>
          <p:nvPr/>
        </p:nvSpPr>
        <p:spPr>
          <a:xfrm>
            <a:off x="3516208" y="3484046"/>
            <a:ext cx="1479893" cy="31393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audio2gesture</a:t>
            </a:r>
            <a:endParaRPr lang="zh-CN" alt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648D2B-1F59-440C-7EDF-E80D9E961324}"/>
              </a:ext>
            </a:extLst>
          </p:cNvPr>
          <p:cNvSpPr txBox="1"/>
          <p:nvPr/>
        </p:nvSpPr>
        <p:spPr>
          <a:xfrm>
            <a:off x="3760715" y="4400678"/>
            <a:ext cx="987771" cy="31393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rebuchet MS" panose="020B0603020202020204" pitchFamily="34" charset="0"/>
              </a:rPr>
              <a:t>renderer</a:t>
            </a:r>
            <a:endParaRPr lang="zh-CN" alt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019736-915D-3E08-5546-0BC6DAFDC1D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254601" y="3797978"/>
            <a:ext cx="1554" cy="6027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C8D9118-247E-A07E-5464-A382D107A4E3}"/>
              </a:ext>
            </a:extLst>
          </p:cNvPr>
          <p:cNvSpPr txBox="1"/>
          <p:nvPr/>
        </p:nvSpPr>
        <p:spPr>
          <a:xfrm>
            <a:off x="2546982" y="4758175"/>
            <a:ext cx="3412858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rebuchet MS" panose="020B0603020202020204" pitchFamily="34" charset="0"/>
              </a:rPr>
              <a:t>Omniverse/ Unity / Unreal Engine/ Web</a:t>
            </a:r>
            <a:endParaRPr lang="zh-CN" altLang="en-US"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C3D7AA-D659-D504-71B9-384E0DE968F7}"/>
              </a:ext>
            </a:extLst>
          </p:cNvPr>
          <p:cNvCxnSpPr>
            <a:endCxn id="5" idx="1"/>
          </p:cNvCxnSpPr>
          <p:nvPr/>
        </p:nvCxnSpPr>
        <p:spPr>
          <a:xfrm>
            <a:off x="2700068" y="2713004"/>
            <a:ext cx="497456" cy="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F63B78F-2041-4C01-9E19-8DDD2A252610}"/>
              </a:ext>
            </a:extLst>
          </p:cNvPr>
          <p:cNvSpPr txBox="1"/>
          <p:nvPr/>
        </p:nvSpPr>
        <p:spPr>
          <a:xfrm>
            <a:off x="1556506" y="2569888"/>
            <a:ext cx="1128835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rebuchet MS" panose="020B0603020202020204" pitchFamily="34" charset="0"/>
              </a:rPr>
              <a:t>microphone</a:t>
            </a:r>
            <a:endParaRPr lang="zh-CN" altLang="en-US"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CD339D1-61C4-ED7C-2AD1-E29D8817C451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5782722" y="1343403"/>
            <a:ext cx="614076" cy="3667210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445B72B-651D-5F9D-E1A1-D05590F40DB2}"/>
              </a:ext>
            </a:extLst>
          </p:cNvPr>
          <p:cNvCxnSpPr>
            <a:stCxn id="10" idx="2"/>
            <a:endCxn id="13" idx="3"/>
          </p:cNvCxnSpPr>
          <p:nvPr/>
        </p:nvCxnSpPr>
        <p:spPr>
          <a:xfrm rot="5400000">
            <a:off x="5391080" y="3178087"/>
            <a:ext cx="736964" cy="2022151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298872E-400C-1C03-885B-81256DA125BE}"/>
              </a:ext>
            </a:extLst>
          </p:cNvPr>
          <p:cNvSpPr txBox="1"/>
          <p:nvPr/>
        </p:nvSpPr>
        <p:spPr>
          <a:xfrm>
            <a:off x="6702725" y="4141329"/>
            <a:ext cx="1165705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blendshapes</a:t>
            </a:r>
            <a:endParaRPr lang="zh-CN" altLang="en-US"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87D598-F446-F542-AD42-94C68E68000B}"/>
              </a:ext>
            </a:extLst>
          </p:cNvPr>
          <p:cNvSpPr txBox="1"/>
          <p:nvPr/>
        </p:nvSpPr>
        <p:spPr>
          <a:xfrm>
            <a:off x="2521843" y="4047570"/>
            <a:ext cx="1731564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rebuchet MS" panose="020B0603020202020204" pitchFamily="34" charset="0"/>
              </a:rPr>
              <a:t>Skeleton animation</a:t>
            </a:r>
            <a:endParaRPr lang="zh-CN" altLang="en-US"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90587E-0056-5355-20F5-B799D5D95323}"/>
              </a:ext>
            </a:extLst>
          </p:cNvPr>
          <p:cNvSpPr txBox="1"/>
          <p:nvPr/>
        </p:nvSpPr>
        <p:spPr>
          <a:xfrm>
            <a:off x="8773972" y="3729734"/>
            <a:ext cx="61908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cloud</a:t>
            </a:r>
            <a:endParaRPr lang="zh-CN" altLang="en-US"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5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BBCA7-195D-35B6-253F-BE3F97E0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63559-E2CB-498C-BA0B-6AAB5D5A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Framework: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Pytorch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Ollama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LLM: llama2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Chunk: </a:t>
            </a:r>
            <a:r>
              <a:rPr lang="en-US" altLang="zh-CN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Mattsollamatools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Embedding: sentence-transformers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 To Voice: TTS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Engine: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Omniverse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Audio2Face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Others: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Sklearn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9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63006-F1ED-01D3-011C-B4255649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RAG(retrieval augmented generation)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21360-8717-604B-2CDE-BB5CD50E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EB4E49-D962-3340-F030-BBA69569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40" y="1825625"/>
            <a:ext cx="6909942" cy="417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2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659F0-D21B-E4D4-2296-7B29A76F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EEDD5-02CD-B414-8B7F-30307FF9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text file regarding LLM agent</a:t>
            </a:r>
          </a:p>
          <a:p>
            <a:r>
              <a:rPr lang="en-US" altLang="zh-CN" dirty="0"/>
              <a:t>Chunks: </a:t>
            </a:r>
            <a:r>
              <a:rPr lang="en-US" altLang="zh-CN" dirty="0" err="1"/>
              <a:t>splitted</a:t>
            </a:r>
            <a:r>
              <a:rPr lang="en-US" altLang="zh-CN" dirty="0"/>
              <a:t> into about 100 chunks</a:t>
            </a:r>
          </a:p>
          <a:p>
            <a:r>
              <a:rPr lang="en-US" altLang="zh-CN" dirty="0"/>
              <a:t>Question: how does memory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76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81EF4-5A4C-DC40-D7AC-0366E45A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B2522-395B-01EF-74F6-606FA4D5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systemPrompt:Only</a:t>
            </a:r>
            <a:r>
              <a:rPr lang="en-US" altLang="zh-CN" dirty="0">
                <a:solidFill>
                  <a:srgbClr val="0070C0"/>
                </a:solidFill>
              </a:rPr>
              <a:t> use the following information to answer the question. Do not use anything else: </a:t>
            </a:r>
            <a:r>
              <a:rPr lang="en-US" altLang="zh-CN" dirty="0"/>
              <a:t>1. Index: 24, Source Text: Types of Memory </a:t>
            </a:r>
            <a:r>
              <a:rPr lang="en-US" altLang="zh-CN" dirty="0" err="1"/>
              <a:t>Memory</a:t>
            </a:r>
            <a:r>
              <a:rPr lang="en-US" altLang="zh-CN" dirty="0"/>
              <a:t> can be defined as the processes used to acquire , store , retain , and later retrieve information . There are several types of memory in human brains . Sensory Memory : This is the earliest stage of memory , providing the ability to retain impressions of sensory information ( visual , auditory , </a:t>
            </a:r>
            <a:r>
              <a:rPr lang="en-US" altLang="zh-CN" dirty="0" err="1"/>
              <a:t>etc</a:t>
            </a:r>
            <a:r>
              <a:rPr lang="en-US" altLang="zh-CN" dirty="0"/>
              <a:t> ) after the original stimuli have ended . Sensory memory typically only lasts for up to a few seconds . Subcategories include iconic memory ( visual ) , echoic memory ( auditory ) , and haptic memory ( touch ) . Short-Term Memory ( STM ) or Working Memory : It stores information that we are currently aware of and needed to carry out complex cognitive tasks such as learning and reasoning . Short-term memory is believed to have the capacity of about 7 items ( Miller 1956 ) and lasts for 20-30 seconds . Long-Term Memory ( LTM ) : Long-term memory can store information for a remarkably long time , ranging from a few days to decades , with an essentially unlimited storage capacity .2. Index: 26, Source Text: There are two subtypes of LTM : Explicit / declarative memory : This is memory of facts and events , and refers to those memories that can be consciously recalled , including episodic memory ( events and experiences ) and semantic memory ( facts and concepts ) . Implicit / procedural memory : This type of memory is unconscious and involves skills and routines that are performed automatically , like riding a bike or typing on a keyboard . Fig . 8 . Categorization of human memory . We can roughly consider the following mappings : Sensory memory as learning embedding representations for raw inputs , including text , image or other modalities ; Short-term memory as in-context learning . It is short and finite , as it is restricted by the finite context window length of Transformer . Long-term memory as the external vector store that the agent can attend to at query time , accessible via fast retrieval . Maximum Inner Product Search ( MIPS ) The external memory can alleviate the restriction of finite attention span .3. Index: 25, Source Text: Short-Term Memory ( STM ) or Working Memory : It stores information that we are currently aware of and needed to carry out complex cognitive tasks such as learning and reasoning . Short-term memory is believed to have the capacity of about 7 items ( Miller 1956 ) and lasts for 20-30 seconds . Long-Term Memory ( LTM ) : Long-term memory can store information for a remarkably long time , ranging from a few days to decades , with an essentially unlimited storage capacity . There are two subtypes of LTM : Explicit / declarative memory : This is memory of facts and events , and refers to those memories that can be consciously recalled , including episodic memory ( events and experiences ) and semantic memory ( facts and concepts ) . Implicit / procedural memory : This type of memory is unconscious and involves skills and routines that are performed automatically , like riding a bike or typing on a keyboard . Fig . 8 . Categorization of human memory .4. Index: 23, Source Text: 7 . Comparison of AD , ED , source policy and RL^2 on environments that require memory and exploration . Only binary reward is assigned . The source policies are trained with A3C for `` dark '' environments and DQN for </a:t>
            </a:r>
            <a:r>
              <a:rPr lang="en-US" altLang="zh-CN" dirty="0" err="1"/>
              <a:t>watermaze</a:t>
            </a:r>
            <a:r>
              <a:rPr lang="en-US" altLang="zh-CN" dirty="0"/>
              <a:t> . ( Image source : </a:t>
            </a:r>
            <a:r>
              <a:rPr lang="en-US" altLang="zh-CN" dirty="0" err="1"/>
              <a:t>Laskin</a:t>
            </a:r>
            <a:r>
              <a:rPr lang="en-US" altLang="zh-CN" dirty="0"/>
              <a:t> et al . 2023 ) Component Two : Memory ( Big thank you to ChatGPT for helping me draft this section . I ’ </a:t>
            </a:r>
            <a:r>
              <a:rPr lang="en-US" altLang="zh-CN" dirty="0" err="1"/>
              <a:t>ve</a:t>
            </a:r>
            <a:r>
              <a:rPr lang="en-US" altLang="zh-CN" dirty="0"/>
              <a:t> learned a lot about the human brain and data structure for fast MIPS in my conversations with ChatGPT . ) Types of Memory </a:t>
            </a:r>
            <a:r>
              <a:rPr lang="en-US" altLang="zh-CN" dirty="0" err="1"/>
              <a:t>Memory</a:t>
            </a:r>
            <a:r>
              <a:rPr lang="en-US" altLang="zh-CN" dirty="0"/>
              <a:t> can be defined as the processes used to acquire , store , retain , and later retrieve information . There are several types of memory in human brains . Sensory Memory : This is the earliest stage of memory , providing the ability to retain impressions of sensory information ( visual , auditory , </a:t>
            </a:r>
            <a:r>
              <a:rPr lang="en-US" altLang="zh-CN" dirty="0" err="1"/>
              <a:t>etc</a:t>
            </a:r>
            <a:r>
              <a:rPr lang="en-US" altLang="zh-CN" dirty="0"/>
              <a:t> ) after the original stimuli have ended . Sensory memory typically only lasts for up to a few seconds . Subcategories include iconic memory ( visual ) , echoic memory ( auditory ) , and haptic memory ( touch ) .5. Index: 2, Source Text: Agent System Overview In a LLM-powered autonomous agent system , LLM functions as the agent ’ s brain , complemented by several key components : Planning Subgoal and decomposition : The agent breaks down large tasks into smaller , manageable subgoals , enabling efficient handling of complex tasks . Reflection and refinement : The agent can do self-criticism and self-reflection over past actions , learn from mistakes and refine them for future steps , thereby improving the quality of final results . Memory Short-term memory : I would consider all the in-context learning ( See Prompt Engineering ) as utilizing short-term memory of the model to learn . Long-term memory : This provides the agent with the capability to retain and recall ( infinite ) information over extended periods , often by leveraging an external vector store and fast retrieval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71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08F97-6EB2-0410-B168-7B3C1945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Example-llama2 prompt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A56CA-9F27-1117-BCAA-AE399272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&lt;s&gt;[INST] &lt;&lt;SYS&gt;&gt;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systemPrompt:Only</a:t>
            </a:r>
            <a:r>
              <a:rPr lang="en-US" altLang="zh-CN" dirty="0">
                <a:solidFill>
                  <a:srgbClr val="0070C0"/>
                </a:solidFill>
              </a:rPr>
              <a:t> use the following information to answer the question. Do not use anything else: </a:t>
            </a:r>
            <a:r>
              <a:rPr lang="en-US" altLang="zh-CN" dirty="0"/>
              <a:t>1. Index: 24, Source Text: Types of Memory </a:t>
            </a:r>
            <a:r>
              <a:rPr lang="en-US" altLang="zh-CN" dirty="0" err="1"/>
              <a:t>Memory</a:t>
            </a:r>
            <a:r>
              <a:rPr lang="en-US" altLang="zh-CN" dirty="0"/>
              <a:t> can be defined as the processes used to acquire , store , retain , and later retrieve information . There are several types of memory in human brains . Sensory Memory : This is the earliest stage of memory , providing the ability to retain impressions of sensory information ( visual , auditory , </a:t>
            </a:r>
            <a:r>
              <a:rPr lang="en-US" altLang="zh-CN" dirty="0" err="1"/>
              <a:t>etc</a:t>
            </a:r>
            <a:r>
              <a:rPr lang="en-US" altLang="zh-CN" dirty="0"/>
              <a:t> ) after the original stimuli have ended . Sensory memory typically only lasts for up to a few seconds . Subcategories include iconic memory ( visual ) , echoic memory ( auditory ) , and haptic memory ( touch ) . Short-Term Memory ( STM ) or Working Memory : It stores information that we are currently aware of and needed to carry out complex cognitive tasks such as learning and reasoning . Short-term memory is believed to have the capacity of about 7 items ( Miller 1956 ) and lasts for 20-30 seconds . Long-Term Memory ( LTM ) : Long-term memory can store information for a remarkably long time , ranging from a few days to decades , with an essentially unlimited storage capacity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&lt;&lt;/SYS&gt;&gt;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how does memory work? answer within 50 words.</a:t>
            </a:r>
            <a:endParaRPr lang="en-US" altLang="zh-CN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[/INST]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05FF-F0D3-2264-68E7-05329F92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Example-result: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B87AA-175A-5F77-9B5A-C0FEADC2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works by processing sensory information, storing it in short-term or long-term memory, and retrieving it later for conscious recall or unconscious use. The brain has different types of memory, including sensory, short-term, and long-term memory, each with its own capacity and duration.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51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0CDAB-C41C-C9DC-7440-D10DAFE2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84B27-8071-4CD9-EC4D-1D3A2AF4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index:0, </a:t>
            </a:r>
            <a:r>
              <a:rPr lang="en-US" altLang="zh-CN" dirty="0" err="1"/>
              <a:t>text:Building</a:t>
            </a:r>
            <a:r>
              <a:rPr lang="en-US" altLang="zh-CN" dirty="0"/>
              <a:t> agents with LLM ( large language model ) as its core controller is a cool concept . Several proof-of-concepts demos , such as </a:t>
            </a:r>
            <a:r>
              <a:rPr lang="en-US" altLang="zh-CN" dirty="0" err="1"/>
              <a:t>AutoGPT</a:t>
            </a:r>
            <a:r>
              <a:rPr lang="en-US" altLang="zh-CN" dirty="0"/>
              <a:t> , GPT-Engineer and </a:t>
            </a:r>
            <a:r>
              <a:rPr lang="en-US" altLang="zh-CN" dirty="0" err="1"/>
              <a:t>BabyAGI</a:t>
            </a:r>
            <a:r>
              <a:rPr lang="en-US" altLang="zh-CN" dirty="0"/>
              <a:t> , serve as inspiring examples . The potentiality of LLM extends beyond generating well-written copies , stories , essays and programs ; it can be framed as a powerful general problem solver .</a:t>
            </a:r>
          </a:p>
          <a:p>
            <a:r>
              <a:rPr lang="en-US" altLang="zh-CN" dirty="0"/>
              <a:t>index:1, </a:t>
            </a:r>
            <a:r>
              <a:rPr lang="en-US" altLang="zh-CN" dirty="0" err="1"/>
              <a:t>text:Building</a:t>
            </a:r>
            <a:r>
              <a:rPr lang="en-US" altLang="zh-CN" dirty="0"/>
              <a:t> agents with LLM ( large language model ) as its core controller is a cool concept . Several proof-of-concepts demos , such as </a:t>
            </a:r>
            <a:r>
              <a:rPr lang="en-US" altLang="zh-CN" dirty="0" err="1"/>
              <a:t>AutoGPT</a:t>
            </a:r>
            <a:r>
              <a:rPr lang="en-US" altLang="zh-CN" dirty="0"/>
              <a:t> , GPT-Engineer and </a:t>
            </a:r>
            <a:r>
              <a:rPr lang="en-US" altLang="zh-CN" dirty="0" err="1"/>
              <a:t>BabyAGI</a:t>
            </a:r>
            <a:r>
              <a:rPr lang="en-US" altLang="zh-CN" dirty="0"/>
              <a:t> , serve as inspiring examples . The potentiality of LLM extends beyond generating well-written copies , stories , essays and programs ; it can be framed as a powerful general problem solver </a:t>
            </a:r>
            <a:r>
              <a:rPr lang="en-US" altLang="zh-CN" dirty="0">
                <a:solidFill>
                  <a:srgbClr val="FF0000"/>
                </a:solidFill>
              </a:rPr>
              <a:t>. Agent System Overview In a LLM-powered autonomous agent system , LLM functions as the agent ’ s brain , complemented by several key components : Planning Subgoal and decomposition : The agent breaks down large tasks into smaller , manageable subgoals , enabling efficient handling of complex tasks . Reflection and refinement : The agent can do self-criticism and self-reflection over past actions , learn from mistakes and refine them for future steps , thereby improving the quality of final results .</a:t>
            </a:r>
          </a:p>
          <a:p>
            <a:r>
              <a:rPr lang="en-US" altLang="zh-CN" dirty="0"/>
              <a:t>index:2, </a:t>
            </a:r>
            <a:r>
              <a:rPr lang="en-US" altLang="zh-CN" dirty="0" err="1"/>
              <a:t>text:</a:t>
            </a:r>
            <a:r>
              <a:rPr lang="en-US" altLang="zh-CN" dirty="0" err="1">
                <a:solidFill>
                  <a:srgbClr val="FF0000"/>
                </a:solidFill>
              </a:rPr>
              <a:t>Agent</a:t>
            </a:r>
            <a:r>
              <a:rPr lang="en-US" altLang="zh-CN" dirty="0">
                <a:solidFill>
                  <a:srgbClr val="FF0000"/>
                </a:solidFill>
              </a:rPr>
              <a:t> System Overview In a LLM-powered autonomous agent system , LLM functions as the agent ’ s brain , complemented by several key components : Planning Subgoal and decomposition : The agent breaks down large tasks into smaller , manageable subgoals , enabling efficient handling of complex tasks . Reflection and refinement : The agent can do self-criticism and self-reflection over past actions , learn from mistakes and refine them for future steps , thereby improving the quality of final results . </a:t>
            </a:r>
            <a:r>
              <a:rPr lang="en-US" altLang="zh-CN" dirty="0">
                <a:solidFill>
                  <a:schemeClr val="accent1"/>
                </a:solidFill>
              </a:rPr>
              <a:t>Memory Short-term memory : I would consider all the in-context learning ( See Prompt Engineering ) as utilizing short-term memory of the model to learn . Long-term memory : This provides the agent with the capability to retain and recall ( infinite ) information over extended periods , often by leveraging an external vector store and fast retrieval .</a:t>
            </a:r>
          </a:p>
          <a:p>
            <a:r>
              <a:rPr lang="en-US" altLang="zh-CN" dirty="0"/>
              <a:t>index:3, </a:t>
            </a:r>
            <a:r>
              <a:rPr lang="en-US" altLang="zh-CN" dirty="0" err="1"/>
              <a:t>text:</a:t>
            </a:r>
            <a:r>
              <a:rPr lang="en-US" altLang="zh-CN" dirty="0" err="1">
                <a:solidFill>
                  <a:schemeClr val="accent1"/>
                </a:solidFill>
              </a:rPr>
              <a:t>Memory</a:t>
            </a:r>
            <a:r>
              <a:rPr lang="en-US" altLang="zh-CN" dirty="0">
                <a:solidFill>
                  <a:schemeClr val="accent1"/>
                </a:solidFill>
              </a:rPr>
              <a:t> Short-term memory : I would consider all the in-context learning ( See Prompt Engineering ) as utilizing short-term memory of the model to learn . Long-term memory : This provides the agent with the capability to retain and recall ( infinite ) information over extended periods , often by leveraging an external vector store and fast retrieval . </a:t>
            </a:r>
            <a:r>
              <a:rPr lang="en-US" altLang="zh-CN" dirty="0"/>
              <a:t>Tool use The agent learns to call external APIs for extra information that is missing from the model weights ( often hard to change after pre-training ) , including current information , code execution capability , access to proprietary information sources and more . Fig . 1 . Overview of a LLM-powered autonomous agent system . Component One : Planning A complicated task usually involves many steps . An agent needs to know what they are and plan ahead . Task Decomposition Chain of thought ( </a:t>
            </a:r>
            <a:r>
              <a:rPr lang="en-US" altLang="zh-CN" dirty="0" err="1"/>
              <a:t>CoT</a:t>
            </a:r>
            <a:r>
              <a:rPr lang="en-US" altLang="zh-CN" dirty="0"/>
              <a:t> ; Wei et al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5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2586</Words>
  <Application>Microsoft Office PowerPoint</Application>
  <PresentationFormat>宽屏</PresentationFormat>
  <Paragraphs>100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Consolas</vt:lpstr>
      <vt:lpstr>Trebuchet MS</vt:lpstr>
      <vt:lpstr>Office 主题​​</vt:lpstr>
      <vt:lpstr>End2End digital human with RAG</vt:lpstr>
      <vt:lpstr>End2end digital human pipeline</vt:lpstr>
      <vt:lpstr>requirements</vt:lpstr>
      <vt:lpstr>With RAG(retrieval augmented generation)</vt:lpstr>
      <vt:lpstr>Example</vt:lpstr>
      <vt:lpstr>Example-search</vt:lpstr>
      <vt:lpstr>Example-llama2 prompt</vt:lpstr>
      <vt:lpstr>Example-result:</vt:lpstr>
      <vt:lpstr>chunking</vt:lpstr>
      <vt:lpstr>Similarity search</vt:lpstr>
      <vt:lpstr>LLM search with Prompts</vt:lpstr>
      <vt:lpstr>Llama Inference code</vt:lpstr>
      <vt:lpstr>TODO</vt:lpstr>
      <vt:lpstr>OpenAI optimization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End2End metahuman with RAG</dc:title>
  <dc:creator>Lin Haibin</dc:creator>
  <cp:lastModifiedBy>Lin Haibin</cp:lastModifiedBy>
  <cp:revision>62</cp:revision>
  <dcterms:created xsi:type="dcterms:W3CDTF">2023-12-04T01:27:24Z</dcterms:created>
  <dcterms:modified xsi:type="dcterms:W3CDTF">2023-12-05T02:14:09Z</dcterms:modified>
</cp:coreProperties>
</file>