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57" r:id="rId3"/>
    <p:sldId id="259" r:id="rId4"/>
    <p:sldId id="265" r:id="rId5"/>
    <p:sldId id="260" r:id="rId6"/>
    <p:sldId id="261" r:id="rId7"/>
    <p:sldId id="262" r:id="rId8"/>
    <p:sldId id="263" r:id="rId9"/>
    <p:sldId id="264" r:id="rId10"/>
    <p:sldId id="266" r:id="rId11"/>
    <p:sldId id="258"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 y="1080"/>
      </p:cViewPr>
      <p:guideLst/>
    </p:cSldViewPr>
  </p:slideViewPr>
  <p:notesTextViewPr>
    <p:cViewPr>
      <p:scale>
        <a:sx n="1" d="1"/>
        <a:sy n="1" d="1"/>
      </p:scale>
      <p:origin x="0" y="0"/>
    </p:cViewPr>
  </p:notesTextViewPr>
  <p:notesViewPr>
    <p:cSldViewPr snapToGrid="0">
      <p:cViewPr varScale="1">
        <p:scale>
          <a:sx n="84" d="100"/>
          <a:sy n="84" d="100"/>
        </p:scale>
        <p:origin x="12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70A50-FC92-4C0A-9B4B-43ECA8502F35}" type="datetimeFigureOut">
              <a:rPr lang="en-US" smtClean="0"/>
              <a:t>12/30/2022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5F546-A1CA-499A-BE97-17E3EDCF489C}" type="slidenum">
              <a:rPr lang="en-US" smtClean="0"/>
              <a:t>‹#›</a:t>
            </a:fld>
            <a:endParaRPr lang="en-US"/>
          </a:p>
        </p:txBody>
      </p:sp>
    </p:spTree>
    <p:extLst>
      <p:ext uri="{BB962C8B-B14F-4D97-AF65-F5344CB8AC3E}">
        <p14:creationId xmlns:p14="http://schemas.microsoft.com/office/powerpoint/2010/main" val="6376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queries come in handy when you your in an editor or even a procedure and need a cursor of objects of a certain type.  </a:t>
            </a:r>
          </a:p>
          <a:p>
            <a:endParaRPr lang="en-US" dirty="0"/>
          </a:p>
          <a:p>
            <a:r>
              <a:rPr lang="en-US" dirty="0"/>
              <a:t>SQL SERVER QUERIES:</a:t>
            </a:r>
          </a:p>
          <a:p>
            <a:endParaRPr lang="en-US" dirty="0"/>
          </a:p>
          <a:p>
            <a:r>
              <a:rPr lang="en-US" dirty="0"/>
              <a:t>Look at just objects in the User Database (</a:t>
            </a:r>
            <a:r>
              <a:rPr lang="en-US" dirty="0" err="1"/>
              <a:t>NorthWind</a:t>
            </a:r>
            <a:r>
              <a:rPr lang="en-US" dirty="0"/>
              <a:t>):</a:t>
            </a:r>
          </a:p>
          <a:p>
            <a:pPr marL="171450" indent="-171450">
              <a:buFont typeface="Arial" panose="020B0604020202020204" pitchFamily="34" charset="0"/>
              <a:buChar char="•"/>
            </a:pPr>
            <a:r>
              <a:rPr lang="en-US" dirty="0"/>
              <a:t>Tables - select * from </a:t>
            </a:r>
            <a:r>
              <a:rPr lang="en-US" dirty="0" err="1"/>
              <a:t>sys.sysobjects</a:t>
            </a:r>
            <a:r>
              <a:rPr lang="en-US" dirty="0"/>
              <a:t> where </a:t>
            </a:r>
            <a:r>
              <a:rPr lang="en-US" dirty="0" err="1"/>
              <a:t>xtype</a:t>
            </a:r>
            <a:r>
              <a:rPr lang="en-US" dirty="0"/>
              <a:t> = ‘U’</a:t>
            </a:r>
          </a:p>
          <a:p>
            <a:pPr marL="171450" indent="-171450">
              <a:buFont typeface="Arial" panose="020B0604020202020204" pitchFamily="34" charset="0"/>
              <a:buChar char="•"/>
            </a:pPr>
            <a:r>
              <a:rPr lang="en-US" dirty="0"/>
              <a:t>Views - select * from </a:t>
            </a:r>
            <a:r>
              <a:rPr lang="en-US" dirty="0" err="1"/>
              <a:t>sys.sysobjects</a:t>
            </a:r>
            <a:r>
              <a:rPr lang="en-US" dirty="0"/>
              <a:t> where </a:t>
            </a:r>
            <a:r>
              <a:rPr lang="en-US" dirty="0" err="1"/>
              <a:t>xtype</a:t>
            </a:r>
            <a:r>
              <a:rPr lang="en-US" dirty="0"/>
              <a:t> = ‘V’</a:t>
            </a:r>
          </a:p>
          <a:p>
            <a:pPr marL="171450" indent="-171450">
              <a:buFont typeface="Arial" panose="020B0604020202020204" pitchFamily="34" charset="0"/>
              <a:buChar char="•"/>
            </a:pPr>
            <a:r>
              <a:rPr lang="en-US" dirty="0"/>
              <a:t>Procedures - select * from </a:t>
            </a:r>
            <a:r>
              <a:rPr lang="en-US" dirty="0" err="1"/>
              <a:t>sys.sysobjects</a:t>
            </a:r>
            <a:r>
              <a:rPr lang="en-US" dirty="0"/>
              <a:t> where </a:t>
            </a:r>
            <a:r>
              <a:rPr lang="en-US" dirty="0" err="1"/>
              <a:t>xtype</a:t>
            </a:r>
            <a:r>
              <a:rPr lang="en-US" dirty="0"/>
              <a:t> = ‘P’</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a:p>
            <a:r>
              <a:rPr lang="en-US" dirty="0"/>
              <a:t>Look at objects across all databases:</a:t>
            </a:r>
          </a:p>
          <a:p>
            <a:pPr marL="171450" indent="-171450">
              <a:buFont typeface="Arial" panose="020B0604020202020204" pitchFamily="34" charset="0"/>
              <a:buChar char="•"/>
            </a:pPr>
            <a:r>
              <a:rPr lang="en-US" dirty="0"/>
              <a:t>Tables - select * from </a:t>
            </a:r>
            <a:r>
              <a:rPr lang="en-US" dirty="0" err="1"/>
              <a:t>sys.all_objects</a:t>
            </a:r>
            <a:r>
              <a:rPr lang="en-US" dirty="0"/>
              <a:t> where </a:t>
            </a:r>
            <a:r>
              <a:rPr lang="en-US" dirty="0" err="1"/>
              <a:t>type_desc</a:t>
            </a:r>
            <a:r>
              <a:rPr lang="en-US" dirty="0"/>
              <a:t> like '%TABLE%’</a:t>
            </a:r>
          </a:p>
          <a:p>
            <a:pPr marL="171450" indent="-171450">
              <a:buFont typeface="Arial" panose="020B0604020202020204" pitchFamily="34" charset="0"/>
              <a:buChar char="•"/>
            </a:pPr>
            <a:r>
              <a:rPr lang="en-US" dirty="0"/>
              <a:t>Views - select * from </a:t>
            </a:r>
            <a:r>
              <a:rPr lang="en-US" dirty="0" err="1"/>
              <a:t>sys.all_objects</a:t>
            </a:r>
            <a:r>
              <a:rPr lang="en-US" dirty="0"/>
              <a:t> where </a:t>
            </a:r>
            <a:r>
              <a:rPr lang="en-US" dirty="0" err="1"/>
              <a:t>type_desc</a:t>
            </a:r>
            <a:r>
              <a:rPr lang="en-US" dirty="0"/>
              <a:t> like ‘%VIEW%’</a:t>
            </a:r>
          </a:p>
          <a:p>
            <a:pPr marL="171450" indent="-171450">
              <a:buFont typeface="Arial" panose="020B0604020202020204" pitchFamily="34" charset="0"/>
              <a:buChar char="•"/>
            </a:pPr>
            <a:r>
              <a:rPr lang="en-US" dirty="0"/>
              <a:t>Procedures - select * from </a:t>
            </a:r>
            <a:r>
              <a:rPr lang="en-US" dirty="0" err="1"/>
              <a:t>sys.all_objects</a:t>
            </a:r>
            <a:r>
              <a:rPr lang="en-US" dirty="0"/>
              <a:t> where </a:t>
            </a:r>
            <a:r>
              <a:rPr lang="en-US" dirty="0" err="1"/>
              <a:t>type_desc</a:t>
            </a:r>
            <a:r>
              <a:rPr lang="en-US" dirty="0"/>
              <a:t> like ‘%PROCEDURE%'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265F546-A1CA-499A-BE97-17E3EDCF489C}" type="slidenum">
              <a:rPr lang="en-US" smtClean="0"/>
              <a:t>12</a:t>
            </a:fld>
            <a:endParaRPr lang="en-US"/>
          </a:p>
        </p:txBody>
      </p:sp>
    </p:spTree>
    <p:extLst>
      <p:ext uri="{BB962C8B-B14F-4D97-AF65-F5344CB8AC3E}">
        <p14:creationId xmlns:p14="http://schemas.microsoft.com/office/powerpoint/2010/main" val="289469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almost every Database Software, there are a number of objects of similar type that are implemented different mainly due to the SQL Programming Language used by the vendor. </a:t>
            </a:r>
          </a:p>
          <a:p>
            <a:endParaRPr lang="en-US" dirty="0"/>
          </a:p>
          <a:p>
            <a:r>
              <a:rPr lang="en-US" dirty="0"/>
              <a:t>In SQL Server, the language is called T-SQL.  Oracle calls it’s language PL-SQL.  These languages allow you to write code that is stored and compiled in the database for better performance.  You can use the Explain Plain to analyze how “costly” your code is to the overall database performance.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265F546-A1CA-499A-BE97-17E3EDCF489C}" type="slidenum">
              <a:rPr lang="en-US" smtClean="0"/>
              <a:t>13</a:t>
            </a:fld>
            <a:endParaRPr lang="en-US"/>
          </a:p>
        </p:txBody>
      </p:sp>
    </p:spTree>
    <p:extLst>
      <p:ext uri="{BB962C8B-B14F-4D97-AF65-F5344CB8AC3E}">
        <p14:creationId xmlns:p14="http://schemas.microsoft.com/office/powerpoint/2010/main" val="121463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12/28/2022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3568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12/28/2022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509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12/28/2022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055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12/28/2022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127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12/28/2022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7192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12/28/2022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47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12/28/2022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6056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12/28/2022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185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12/28/2022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20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12/28/2022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375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12/28/2022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0285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12/28/2022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57189589"/>
      </p:ext>
    </p:extLst>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6" r:id="rId8"/>
    <p:sldLayoutId id="2147483733" r:id="rId9"/>
    <p:sldLayoutId id="2147483734" r:id="rId10"/>
    <p:sldLayoutId id="2147483735"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ed pencils inside a pencil holder which is on top of a wood table">
            <a:extLst>
              <a:ext uri="{FF2B5EF4-FFF2-40B4-BE49-F238E27FC236}">
                <a16:creationId xmlns:a16="http://schemas.microsoft.com/office/drawing/2014/main" id="{8BA04947-B493-D761-9FB3-D21D3C702948}"/>
              </a:ext>
            </a:extLst>
          </p:cNvPr>
          <p:cNvPicPr>
            <a:picLocks noChangeAspect="1"/>
          </p:cNvPicPr>
          <p:nvPr/>
        </p:nvPicPr>
        <p:blipFill rotWithShape="1">
          <a:blip r:embed="rId3">
            <a:alphaModFix amt="70000"/>
          </a:blip>
          <a:srcRect t="1572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AD45B48D-D313-BB57-27B3-B66C58702803}"/>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SQL Concepts</a:t>
            </a:r>
          </a:p>
        </p:txBody>
      </p:sp>
    </p:spTree>
    <p:extLst>
      <p:ext uri="{BB962C8B-B14F-4D97-AF65-F5344CB8AC3E}">
        <p14:creationId xmlns:p14="http://schemas.microsoft.com/office/powerpoint/2010/main" val="291437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ed pencils inside a pencil holder which is on top of a wood table">
            <a:extLst>
              <a:ext uri="{FF2B5EF4-FFF2-40B4-BE49-F238E27FC236}">
                <a16:creationId xmlns:a16="http://schemas.microsoft.com/office/drawing/2014/main" id="{8BA04947-B493-D761-9FB3-D21D3C702948}"/>
              </a:ext>
            </a:extLst>
          </p:cNvPr>
          <p:cNvPicPr>
            <a:picLocks noChangeAspect="1"/>
          </p:cNvPicPr>
          <p:nvPr/>
        </p:nvPicPr>
        <p:blipFill rotWithShape="1">
          <a:blip r:embed="rId3">
            <a:alphaModFix amt="70000"/>
          </a:blip>
          <a:srcRect t="1572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AD45B48D-D313-BB57-27B3-B66C58702803}"/>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RDBMS Basics</a:t>
            </a:r>
          </a:p>
        </p:txBody>
      </p:sp>
    </p:spTree>
    <p:extLst>
      <p:ext uri="{BB962C8B-B14F-4D97-AF65-F5344CB8AC3E}">
        <p14:creationId xmlns:p14="http://schemas.microsoft.com/office/powerpoint/2010/main" val="407165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15A-64BD-7FD7-145D-1BCD7A8BFA4D}"/>
              </a:ext>
            </a:extLst>
          </p:cNvPr>
          <p:cNvSpPr>
            <a:spLocks noGrp="1"/>
          </p:cNvSpPr>
          <p:nvPr>
            <p:ph type="title"/>
          </p:nvPr>
        </p:nvSpPr>
        <p:spPr/>
        <p:txBody>
          <a:bodyPr>
            <a:normAutofit fontScale="90000"/>
          </a:bodyPr>
          <a:lstStyle/>
          <a:p>
            <a:br>
              <a:rPr lang="en-US" dirty="0"/>
            </a:br>
            <a:r>
              <a:rPr lang="en-US" dirty="0"/>
              <a:t>What are Databases?</a:t>
            </a:r>
          </a:p>
        </p:txBody>
      </p:sp>
      <p:sp>
        <p:nvSpPr>
          <p:cNvPr id="3" name="Content Placeholder 2">
            <a:extLst>
              <a:ext uri="{FF2B5EF4-FFF2-40B4-BE49-F238E27FC236}">
                <a16:creationId xmlns:a16="http://schemas.microsoft.com/office/drawing/2014/main" id="{7AD76BF4-D36A-81F9-1B68-55C08F5EAF1E}"/>
              </a:ext>
            </a:extLst>
          </p:cNvPr>
          <p:cNvSpPr>
            <a:spLocks noGrp="1"/>
          </p:cNvSpPr>
          <p:nvPr>
            <p:ph idx="1"/>
          </p:nvPr>
        </p:nvSpPr>
        <p:spPr/>
        <p:txBody>
          <a:bodyPr>
            <a:normAutofit fontScale="85000" lnSpcReduction="20000"/>
          </a:bodyPr>
          <a:lstStyle/>
          <a:p>
            <a:r>
              <a:rPr lang="en-US" dirty="0"/>
              <a:t>Database is a generic term used to describe anything that store a structured set of data on a computer.   </a:t>
            </a:r>
          </a:p>
          <a:p>
            <a:r>
              <a:rPr lang="en-US" dirty="0"/>
              <a:t>Types</a:t>
            </a:r>
          </a:p>
          <a:p>
            <a:pPr lvl="1"/>
            <a:r>
              <a:rPr lang="en-US" dirty="0"/>
              <a:t>Hierarchical</a:t>
            </a:r>
          </a:p>
          <a:p>
            <a:pPr lvl="1"/>
            <a:r>
              <a:rPr lang="en-US" dirty="0"/>
              <a:t>Relational </a:t>
            </a:r>
          </a:p>
          <a:p>
            <a:pPr lvl="1"/>
            <a:r>
              <a:rPr lang="en-US" dirty="0"/>
              <a:t>Network</a:t>
            </a:r>
          </a:p>
          <a:p>
            <a:pPr lvl="1"/>
            <a:r>
              <a:rPr lang="en-US" dirty="0"/>
              <a:t>Object-Oriented</a:t>
            </a:r>
          </a:p>
          <a:p>
            <a:r>
              <a:rPr lang="en-US" dirty="0"/>
              <a:t>Relational Database Software Examples</a:t>
            </a:r>
          </a:p>
          <a:p>
            <a:pPr lvl="1"/>
            <a:r>
              <a:rPr lang="en-US" dirty="0"/>
              <a:t>DB2</a:t>
            </a:r>
          </a:p>
          <a:p>
            <a:pPr lvl="1"/>
            <a:r>
              <a:rPr lang="en-US" dirty="0"/>
              <a:t>Oracle</a:t>
            </a:r>
          </a:p>
          <a:p>
            <a:pPr lvl="1"/>
            <a:r>
              <a:rPr lang="en-US" dirty="0"/>
              <a:t>SQL Server</a:t>
            </a:r>
          </a:p>
        </p:txBody>
      </p:sp>
    </p:spTree>
    <p:extLst>
      <p:ext uri="{BB962C8B-B14F-4D97-AF65-F5344CB8AC3E}">
        <p14:creationId xmlns:p14="http://schemas.microsoft.com/office/powerpoint/2010/main" val="511231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7EC-35B8-B88A-2FF2-5413A2F0F00C}"/>
              </a:ext>
            </a:extLst>
          </p:cNvPr>
          <p:cNvSpPr>
            <a:spLocks noGrp="1"/>
          </p:cNvSpPr>
          <p:nvPr>
            <p:ph type="title"/>
          </p:nvPr>
        </p:nvSpPr>
        <p:spPr/>
        <p:txBody>
          <a:bodyPr/>
          <a:lstStyle/>
          <a:p>
            <a:r>
              <a:rPr lang="en-US" dirty="0"/>
              <a:t>What is contained in a Database?</a:t>
            </a:r>
          </a:p>
        </p:txBody>
      </p:sp>
      <p:sp>
        <p:nvSpPr>
          <p:cNvPr id="3" name="Content Placeholder 2">
            <a:extLst>
              <a:ext uri="{FF2B5EF4-FFF2-40B4-BE49-F238E27FC236}">
                <a16:creationId xmlns:a16="http://schemas.microsoft.com/office/drawing/2014/main" id="{9AA8C4BC-79F4-3749-9161-E4125704D51A}"/>
              </a:ext>
            </a:extLst>
          </p:cNvPr>
          <p:cNvSpPr>
            <a:spLocks noGrp="1"/>
          </p:cNvSpPr>
          <p:nvPr>
            <p:ph idx="1"/>
          </p:nvPr>
        </p:nvSpPr>
        <p:spPr/>
        <p:txBody>
          <a:bodyPr>
            <a:normAutofit/>
          </a:bodyPr>
          <a:lstStyle/>
          <a:p>
            <a:r>
              <a:rPr lang="en-US" dirty="0"/>
              <a:t>Databases stored objects of different types that represent the structured data.  </a:t>
            </a:r>
          </a:p>
          <a:p>
            <a:r>
              <a:rPr lang="en-US" dirty="0"/>
              <a:t>Types of Objects</a:t>
            </a:r>
          </a:p>
          <a:p>
            <a:pPr lvl="1"/>
            <a:r>
              <a:rPr lang="en-US" dirty="0"/>
              <a:t>Tables with Columns</a:t>
            </a:r>
          </a:p>
          <a:p>
            <a:pPr lvl="1"/>
            <a:r>
              <a:rPr lang="en-US" dirty="0"/>
              <a:t>Views</a:t>
            </a:r>
          </a:p>
          <a:p>
            <a:pPr lvl="1"/>
            <a:r>
              <a:rPr lang="en-US" dirty="0"/>
              <a:t>Synonyms</a:t>
            </a:r>
          </a:p>
          <a:p>
            <a:pPr lvl="1"/>
            <a:r>
              <a:rPr lang="en-US" dirty="0"/>
              <a:t>Keys</a:t>
            </a:r>
          </a:p>
          <a:p>
            <a:pPr lvl="1"/>
            <a:r>
              <a:rPr lang="en-US" dirty="0"/>
              <a:t>Constraints</a:t>
            </a:r>
          </a:p>
          <a:p>
            <a:pPr marL="457200" lvl="1" indent="0">
              <a:buNone/>
            </a:pPr>
            <a:endParaRPr lang="en-US" dirty="0"/>
          </a:p>
          <a:p>
            <a:endParaRPr lang="en-US" dirty="0"/>
          </a:p>
        </p:txBody>
      </p:sp>
    </p:spTree>
    <p:extLst>
      <p:ext uri="{BB962C8B-B14F-4D97-AF65-F5344CB8AC3E}">
        <p14:creationId xmlns:p14="http://schemas.microsoft.com/office/powerpoint/2010/main" val="172968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7EC-35B8-B88A-2FF2-5413A2F0F00C}"/>
              </a:ext>
            </a:extLst>
          </p:cNvPr>
          <p:cNvSpPr>
            <a:spLocks noGrp="1"/>
          </p:cNvSpPr>
          <p:nvPr>
            <p:ph type="title"/>
          </p:nvPr>
        </p:nvSpPr>
        <p:spPr/>
        <p:txBody>
          <a:bodyPr/>
          <a:lstStyle/>
          <a:p>
            <a:r>
              <a:rPr lang="en-US" dirty="0"/>
              <a:t>Database Specific Objects</a:t>
            </a:r>
          </a:p>
        </p:txBody>
      </p:sp>
      <p:sp>
        <p:nvSpPr>
          <p:cNvPr id="3" name="Content Placeholder 2">
            <a:extLst>
              <a:ext uri="{FF2B5EF4-FFF2-40B4-BE49-F238E27FC236}">
                <a16:creationId xmlns:a16="http://schemas.microsoft.com/office/drawing/2014/main" id="{9AA8C4BC-79F4-3749-9161-E4125704D51A}"/>
              </a:ext>
            </a:extLst>
          </p:cNvPr>
          <p:cNvSpPr>
            <a:spLocks noGrp="1"/>
          </p:cNvSpPr>
          <p:nvPr>
            <p:ph idx="1"/>
          </p:nvPr>
        </p:nvSpPr>
        <p:spPr/>
        <p:txBody>
          <a:bodyPr>
            <a:normAutofit fontScale="92500" lnSpcReduction="10000"/>
          </a:bodyPr>
          <a:lstStyle/>
          <a:p>
            <a:r>
              <a:rPr lang="en-US" dirty="0"/>
              <a:t>Database specific objects that are not associated with SQL but help with advanced programming concepts.  Each Database Vendor implements things differently. </a:t>
            </a:r>
          </a:p>
          <a:p>
            <a:r>
              <a:rPr lang="en-US" dirty="0"/>
              <a:t>Types of Objects</a:t>
            </a:r>
          </a:p>
          <a:p>
            <a:pPr lvl="1"/>
            <a:r>
              <a:rPr lang="en-US" dirty="0"/>
              <a:t>Linked Servers</a:t>
            </a:r>
          </a:p>
          <a:p>
            <a:pPr lvl="1"/>
            <a:r>
              <a:rPr lang="en-US" dirty="0"/>
              <a:t>Programming Language</a:t>
            </a:r>
          </a:p>
          <a:p>
            <a:pPr lvl="2"/>
            <a:r>
              <a:rPr lang="en-US" dirty="0"/>
              <a:t>SQL Server is called T-SQL</a:t>
            </a:r>
          </a:p>
          <a:p>
            <a:pPr lvl="2"/>
            <a:r>
              <a:rPr lang="en-US" dirty="0"/>
              <a:t>Oracle is called PL-SQL</a:t>
            </a:r>
          </a:p>
          <a:p>
            <a:pPr lvl="1"/>
            <a:r>
              <a:rPr lang="en-US" dirty="0"/>
              <a:t>Stored Procedures</a:t>
            </a:r>
          </a:p>
          <a:p>
            <a:pPr lvl="1"/>
            <a:r>
              <a:rPr lang="en-US" dirty="0"/>
              <a:t>Functions</a:t>
            </a:r>
          </a:p>
          <a:p>
            <a:pPr marL="457200" lvl="1"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85006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1B2B-853E-472F-8E02-5A70E434EC02}"/>
              </a:ext>
            </a:extLst>
          </p:cNvPr>
          <p:cNvSpPr>
            <a:spLocks noGrp="1"/>
          </p:cNvSpPr>
          <p:nvPr>
            <p:ph type="title"/>
          </p:nvPr>
        </p:nvSpPr>
        <p:spPr/>
        <p:txBody>
          <a:bodyPr/>
          <a:lstStyle/>
          <a:p>
            <a:r>
              <a:rPr lang="en-US" dirty="0"/>
              <a:t>How do you Access the Database?</a:t>
            </a:r>
          </a:p>
        </p:txBody>
      </p:sp>
      <p:sp>
        <p:nvSpPr>
          <p:cNvPr id="3" name="Content Placeholder 2">
            <a:extLst>
              <a:ext uri="{FF2B5EF4-FFF2-40B4-BE49-F238E27FC236}">
                <a16:creationId xmlns:a16="http://schemas.microsoft.com/office/drawing/2014/main" id="{79D4B61A-C97B-39E4-64D8-143611D5FAD3}"/>
              </a:ext>
            </a:extLst>
          </p:cNvPr>
          <p:cNvSpPr>
            <a:spLocks noGrp="1"/>
          </p:cNvSpPr>
          <p:nvPr>
            <p:ph idx="1"/>
          </p:nvPr>
        </p:nvSpPr>
        <p:spPr/>
        <p:txBody>
          <a:bodyPr>
            <a:normAutofit fontScale="85000" lnSpcReduction="20000"/>
          </a:bodyPr>
          <a:lstStyle/>
          <a:p>
            <a:r>
              <a:rPr lang="en-US" dirty="0"/>
              <a:t>Database Developer Tools</a:t>
            </a:r>
          </a:p>
          <a:p>
            <a:pPr lvl="1"/>
            <a:r>
              <a:rPr lang="en-US" dirty="0"/>
              <a:t>SQL Server – SQL Management Studio</a:t>
            </a:r>
          </a:p>
          <a:p>
            <a:pPr lvl="1"/>
            <a:r>
              <a:rPr lang="en-US" dirty="0"/>
              <a:t>Oracle – SQL Developer </a:t>
            </a:r>
          </a:p>
          <a:p>
            <a:pPr lvl="1"/>
            <a:endParaRPr lang="en-US" dirty="0"/>
          </a:p>
          <a:p>
            <a:r>
              <a:rPr lang="en-US" dirty="0"/>
              <a:t>Developer Tools</a:t>
            </a:r>
          </a:p>
          <a:p>
            <a:pPr lvl="1"/>
            <a:r>
              <a:rPr lang="en-US" dirty="0"/>
              <a:t>Visual Studio &amp; VS Code</a:t>
            </a:r>
          </a:p>
          <a:p>
            <a:pPr lvl="1"/>
            <a:r>
              <a:rPr lang="en-US" dirty="0"/>
              <a:t>Eclipse</a:t>
            </a:r>
          </a:p>
          <a:p>
            <a:pPr lvl="1"/>
            <a:r>
              <a:rPr lang="en-US" dirty="0"/>
              <a:t>Code </a:t>
            </a:r>
          </a:p>
          <a:p>
            <a:pPr lvl="1"/>
            <a:endParaRPr lang="en-US" dirty="0"/>
          </a:p>
          <a:p>
            <a:r>
              <a:rPr lang="en-US" dirty="0"/>
              <a:t>3</a:t>
            </a:r>
            <a:r>
              <a:rPr lang="en-US" baseline="30000" dirty="0"/>
              <a:t>rd</a:t>
            </a:r>
            <a:r>
              <a:rPr lang="en-US" dirty="0"/>
              <a:t> Party</a:t>
            </a:r>
          </a:p>
          <a:p>
            <a:pPr lvl="1"/>
            <a:r>
              <a:rPr lang="en-US" dirty="0"/>
              <a:t>Toad</a:t>
            </a:r>
          </a:p>
        </p:txBody>
      </p:sp>
    </p:spTree>
    <p:extLst>
      <p:ext uri="{BB962C8B-B14F-4D97-AF65-F5344CB8AC3E}">
        <p14:creationId xmlns:p14="http://schemas.microsoft.com/office/powerpoint/2010/main" val="816420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601F-0DC9-4C4B-4E52-14114B762E8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5E8BFAC-4C3B-A51B-D8B2-2640981679B1}"/>
              </a:ext>
            </a:extLst>
          </p:cNvPr>
          <p:cNvSpPr>
            <a:spLocks noGrp="1"/>
          </p:cNvSpPr>
          <p:nvPr>
            <p:ph idx="1"/>
          </p:nvPr>
        </p:nvSpPr>
        <p:spPr/>
        <p:txBody>
          <a:bodyPr/>
          <a:lstStyle/>
          <a:p>
            <a:r>
              <a:rPr lang="en-US" dirty="0"/>
              <a:t>Download and Install SQL Server on Windows (Link in Notes)</a:t>
            </a:r>
          </a:p>
          <a:p>
            <a:r>
              <a:rPr lang="en-US" dirty="0"/>
              <a:t>Install your desired Access tool (Links in Notes)</a:t>
            </a:r>
          </a:p>
          <a:p>
            <a:r>
              <a:rPr lang="en-US" dirty="0"/>
              <a:t>Next Video Data Definition Language (Learn how to create objects).  </a:t>
            </a:r>
          </a:p>
        </p:txBody>
      </p:sp>
    </p:spTree>
    <p:extLst>
      <p:ext uri="{BB962C8B-B14F-4D97-AF65-F5344CB8AC3E}">
        <p14:creationId xmlns:p14="http://schemas.microsoft.com/office/powerpoint/2010/main" val="343358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E78F-6629-9F2C-1800-99F93E4D973B}"/>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06CB040E-1F5E-58BF-B519-A23A029CB86E}"/>
              </a:ext>
            </a:extLst>
          </p:cNvPr>
          <p:cNvSpPr>
            <a:spLocks noGrp="1"/>
          </p:cNvSpPr>
          <p:nvPr>
            <p:ph idx="1"/>
          </p:nvPr>
        </p:nvSpPr>
        <p:spPr/>
        <p:txBody>
          <a:bodyPr/>
          <a:lstStyle/>
          <a:p>
            <a:r>
              <a:rPr lang="en-US" dirty="0"/>
              <a:t>History of SQL</a:t>
            </a:r>
          </a:p>
          <a:p>
            <a:r>
              <a:rPr lang="en-US" dirty="0"/>
              <a:t>What is SQL?</a:t>
            </a:r>
          </a:p>
          <a:p>
            <a:r>
              <a:rPr lang="en-US" dirty="0"/>
              <a:t>What implements SQL?</a:t>
            </a:r>
          </a:p>
          <a:p>
            <a:r>
              <a:rPr lang="en-US" dirty="0"/>
              <a:t>How do you execute SQL?</a:t>
            </a:r>
          </a:p>
          <a:p>
            <a:endParaRPr lang="en-US" dirty="0"/>
          </a:p>
          <a:p>
            <a:endParaRPr lang="en-US" dirty="0"/>
          </a:p>
        </p:txBody>
      </p:sp>
    </p:spTree>
    <p:extLst>
      <p:ext uri="{BB962C8B-B14F-4D97-AF65-F5344CB8AC3E}">
        <p14:creationId xmlns:p14="http://schemas.microsoft.com/office/powerpoint/2010/main" val="8442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D8E7-CF6C-1D35-FBA3-B2B0467A4202}"/>
              </a:ext>
            </a:extLst>
          </p:cNvPr>
          <p:cNvSpPr>
            <a:spLocks noGrp="1"/>
          </p:cNvSpPr>
          <p:nvPr>
            <p:ph type="title"/>
          </p:nvPr>
        </p:nvSpPr>
        <p:spPr>
          <a:xfrm>
            <a:off x="838200" y="306766"/>
            <a:ext cx="10515600" cy="1325563"/>
          </a:xfrm>
        </p:spPr>
        <p:txBody>
          <a:bodyPr/>
          <a:lstStyle/>
          <a:p>
            <a:r>
              <a:rPr lang="en-US" dirty="0"/>
              <a:t>What is SQL?</a:t>
            </a:r>
          </a:p>
        </p:txBody>
      </p:sp>
      <p:sp>
        <p:nvSpPr>
          <p:cNvPr id="3" name="Content Placeholder 2">
            <a:extLst>
              <a:ext uri="{FF2B5EF4-FFF2-40B4-BE49-F238E27FC236}">
                <a16:creationId xmlns:a16="http://schemas.microsoft.com/office/drawing/2014/main" id="{D01FDDDA-375A-E4E8-DF2E-158BB1A44D66}"/>
              </a:ext>
            </a:extLst>
          </p:cNvPr>
          <p:cNvSpPr>
            <a:spLocks noGrp="1"/>
          </p:cNvSpPr>
          <p:nvPr>
            <p:ph idx="1"/>
          </p:nvPr>
        </p:nvSpPr>
        <p:spPr/>
        <p:txBody>
          <a:bodyPr>
            <a:normAutofit lnSpcReduction="10000"/>
          </a:bodyPr>
          <a:lstStyle/>
          <a:p>
            <a:r>
              <a:rPr lang="en-US" dirty="0"/>
              <a:t>SQL stands for Structured Query Language. It was developed at IBM by Donald D. Chamberlin and Raymond F. Boyce in the early 1970s.  </a:t>
            </a:r>
          </a:p>
          <a:p>
            <a:r>
              <a:rPr lang="en-US" dirty="0"/>
              <a:t>Languages</a:t>
            </a:r>
          </a:p>
          <a:p>
            <a:pPr lvl="1"/>
            <a:r>
              <a:rPr lang="en-US" dirty="0"/>
              <a:t>Data Definition Language (DDL)</a:t>
            </a:r>
          </a:p>
          <a:p>
            <a:pPr lvl="1"/>
            <a:r>
              <a:rPr lang="en-US" dirty="0"/>
              <a:t>Data Control Language (DCL)</a:t>
            </a:r>
          </a:p>
          <a:p>
            <a:pPr lvl="1"/>
            <a:r>
              <a:rPr lang="en-US" dirty="0"/>
              <a:t>Data Manipulation Language (DML)</a:t>
            </a:r>
          </a:p>
          <a:p>
            <a:pPr lvl="1"/>
            <a:r>
              <a:rPr lang="en-US" dirty="0"/>
              <a:t>Data Query Language (DQL)</a:t>
            </a:r>
          </a:p>
          <a:p>
            <a:pPr lvl="1"/>
            <a:r>
              <a:rPr lang="en-US" dirty="0"/>
              <a:t>Transaction Control Language (TCL)</a:t>
            </a:r>
          </a:p>
          <a:p>
            <a:pPr lvl="1"/>
            <a:endParaRPr lang="en-US" dirty="0"/>
          </a:p>
          <a:p>
            <a:pPr lvl="1"/>
            <a:endParaRPr lang="en-US" dirty="0"/>
          </a:p>
        </p:txBody>
      </p:sp>
    </p:spTree>
    <p:extLst>
      <p:ext uri="{BB962C8B-B14F-4D97-AF65-F5344CB8AC3E}">
        <p14:creationId xmlns:p14="http://schemas.microsoft.com/office/powerpoint/2010/main" val="115634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ed pencils inside a pencil holder which is on top of a wood table">
            <a:extLst>
              <a:ext uri="{FF2B5EF4-FFF2-40B4-BE49-F238E27FC236}">
                <a16:creationId xmlns:a16="http://schemas.microsoft.com/office/drawing/2014/main" id="{8BA04947-B493-D761-9FB3-D21D3C702948}"/>
              </a:ext>
            </a:extLst>
          </p:cNvPr>
          <p:cNvPicPr>
            <a:picLocks noChangeAspect="1"/>
          </p:cNvPicPr>
          <p:nvPr/>
        </p:nvPicPr>
        <p:blipFill rotWithShape="1">
          <a:blip r:embed="rId3">
            <a:alphaModFix amt="70000"/>
          </a:blip>
          <a:srcRect t="1572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AD45B48D-D313-BB57-27B3-B66C58702803}"/>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SQL COMPONENTS</a:t>
            </a:r>
          </a:p>
        </p:txBody>
      </p:sp>
    </p:spTree>
    <p:extLst>
      <p:ext uri="{BB962C8B-B14F-4D97-AF65-F5344CB8AC3E}">
        <p14:creationId xmlns:p14="http://schemas.microsoft.com/office/powerpoint/2010/main" val="357047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3D18-5F79-1646-E5A4-FD99E2617AF1}"/>
              </a:ext>
            </a:extLst>
          </p:cNvPr>
          <p:cNvSpPr>
            <a:spLocks noGrp="1"/>
          </p:cNvSpPr>
          <p:nvPr>
            <p:ph type="title"/>
          </p:nvPr>
        </p:nvSpPr>
        <p:spPr/>
        <p:txBody>
          <a:bodyPr/>
          <a:lstStyle/>
          <a:p>
            <a:r>
              <a:rPr lang="en-US" dirty="0"/>
              <a:t>Data Definition Language (DDL)</a:t>
            </a:r>
          </a:p>
        </p:txBody>
      </p:sp>
      <p:sp>
        <p:nvSpPr>
          <p:cNvPr id="3" name="Content Placeholder 2">
            <a:extLst>
              <a:ext uri="{FF2B5EF4-FFF2-40B4-BE49-F238E27FC236}">
                <a16:creationId xmlns:a16="http://schemas.microsoft.com/office/drawing/2014/main" id="{73089E5C-E79E-51FF-56CF-3998AADBAD45}"/>
              </a:ext>
            </a:extLst>
          </p:cNvPr>
          <p:cNvSpPr>
            <a:spLocks noGrp="1"/>
          </p:cNvSpPr>
          <p:nvPr>
            <p:ph idx="1"/>
          </p:nvPr>
        </p:nvSpPr>
        <p:spPr/>
        <p:txBody>
          <a:bodyPr/>
          <a:lstStyle/>
          <a:p>
            <a:r>
              <a:rPr lang="en-US" dirty="0"/>
              <a:t>Language used to create objects in the RDBMS</a:t>
            </a:r>
          </a:p>
          <a:p>
            <a:r>
              <a:rPr lang="en-US" dirty="0"/>
              <a:t>Examples:</a:t>
            </a:r>
          </a:p>
          <a:p>
            <a:pPr lvl="1"/>
            <a:r>
              <a:rPr lang="en-US" dirty="0"/>
              <a:t>CREATE</a:t>
            </a:r>
          </a:p>
          <a:p>
            <a:pPr lvl="1"/>
            <a:r>
              <a:rPr lang="en-US" dirty="0"/>
              <a:t>ALTER</a:t>
            </a:r>
          </a:p>
          <a:p>
            <a:pPr lvl="1"/>
            <a:r>
              <a:rPr lang="en-US" dirty="0"/>
              <a:t>DROP</a:t>
            </a:r>
          </a:p>
          <a:p>
            <a:pPr lvl="1"/>
            <a:r>
              <a:rPr lang="en-US" dirty="0"/>
              <a:t>RENAME</a:t>
            </a:r>
          </a:p>
        </p:txBody>
      </p:sp>
    </p:spTree>
    <p:extLst>
      <p:ext uri="{BB962C8B-B14F-4D97-AF65-F5344CB8AC3E}">
        <p14:creationId xmlns:p14="http://schemas.microsoft.com/office/powerpoint/2010/main" val="150091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186A-6992-D1FA-C59A-A34F7EB2FA6D}"/>
              </a:ext>
            </a:extLst>
          </p:cNvPr>
          <p:cNvSpPr>
            <a:spLocks noGrp="1"/>
          </p:cNvSpPr>
          <p:nvPr>
            <p:ph type="title"/>
          </p:nvPr>
        </p:nvSpPr>
        <p:spPr/>
        <p:txBody>
          <a:bodyPr/>
          <a:lstStyle/>
          <a:p>
            <a:r>
              <a:rPr lang="en-US" dirty="0"/>
              <a:t>Data Control Language (DCL)</a:t>
            </a:r>
          </a:p>
        </p:txBody>
      </p:sp>
      <p:sp>
        <p:nvSpPr>
          <p:cNvPr id="3" name="Content Placeholder 2">
            <a:extLst>
              <a:ext uri="{FF2B5EF4-FFF2-40B4-BE49-F238E27FC236}">
                <a16:creationId xmlns:a16="http://schemas.microsoft.com/office/drawing/2014/main" id="{BA20221F-43F8-DE40-E65F-EE87C959F940}"/>
              </a:ext>
            </a:extLst>
          </p:cNvPr>
          <p:cNvSpPr>
            <a:spLocks noGrp="1"/>
          </p:cNvSpPr>
          <p:nvPr>
            <p:ph idx="1"/>
          </p:nvPr>
        </p:nvSpPr>
        <p:spPr/>
        <p:txBody>
          <a:bodyPr/>
          <a:lstStyle/>
          <a:p>
            <a:r>
              <a:rPr lang="en-US" dirty="0"/>
              <a:t>Data Control Language is mainly used to deal with permissions to objects in a database</a:t>
            </a:r>
          </a:p>
          <a:p>
            <a:r>
              <a:rPr lang="en-US" dirty="0"/>
              <a:t>Commands</a:t>
            </a:r>
          </a:p>
          <a:p>
            <a:pPr lvl="1"/>
            <a:r>
              <a:rPr lang="en-US" dirty="0"/>
              <a:t>GRANT</a:t>
            </a:r>
          </a:p>
          <a:p>
            <a:pPr lvl="1"/>
            <a:r>
              <a:rPr lang="en-US" dirty="0"/>
              <a:t>REVOKE</a:t>
            </a:r>
          </a:p>
          <a:p>
            <a:pPr lvl="1"/>
            <a:r>
              <a:rPr lang="en-US" dirty="0"/>
              <a:t>DENY</a:t>
            </a:r>
          </a:p>
        </p:txBody>
      </p:sp>
    </p:spTree>
    <p:extLst>
      <p:ext uri="{BB962C8B-B14F-4D97-AF65-F5344CB8AC3E}">
        <p14:creationId xmlns:p14="http://schemas.microsoft.com/office/powerpoint/2010/main" val="172544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293-89B4-D24B-40A4-27E996F519C0}"/>
              </a:ext>
            </a:extLst>
          </p:cNvPr>
          <p:cNvSpPr>
            <a:spLocks noGrp="1"/>
          </p:cNvSpPr>
          <p:nvPr>
            <p:ph type="title"/>
          </p:nvPr>
        </p:nvSpPr>
        <p:spPr/>
        <p:txBody>
          <a:bodyPr/>
          <a:lstStyle/>
          <a:p>
            <a:r>
              <a:rPr lang="en-US" dirty="0"/>
              <a:t>Data Manipulation Language (DML)	</a:t>
            </a:r>
          </a:p>
        </p:txBody>
      </p:sp>
      <p:sp>
        <p:nvSpPr>
          <p:cNvPr id="3" name="Content Placeholder 2">
            <a:extLst>
              <a:ext uri="{FF2B5EF4-FFF2-40B4-BE49-F238E27FC236}">
                <a16:creationId xmlns:a16="http://schemas.microsoft.com/office/drawing/2014/main" id="{164FB7C0-21BE-95B4-5FB1-CBF18360D04F}"/>
              </a:ext>
            </a:extLst>
          </p:cNvPr>
          <p:cNvSpPr>
            <a:spLocks noGrp="1"/>
          </p:cNvSpPr>
          <p:nvPr>
            <p:ph idx="1"/>
          </p:nvPr>
        </p:nvSpPr>
        <p:spPr/>
        <p:txBody>
          <a:bodyPr/>
          <a:lstStyle/>
          <a:p>
            <a:r>
              <a:rPr lang="en-US" dirty="0"/>
              <a:t>Data Manipulation Language is used to manipulate data within database Objects.  </a:t>
            </a:r>
          </a:p>
          <a:p>
            <a:r>
              <a:rPr lang="en-US" dirty="0"/>
              <a:t>Commands </a:t>
            </a:r>
          </a:p>
          <a:p>
            <a:pPr lvl="1"/>
            <a:r>
              <a:rPr lang="en-US" dirty="0"/>
              <a:t>INSERT</a:t>
            </a:r>
          </a:p>
          <a:p>
            <a:pPr lvl="1"/>
            <a:r>
              <a:rPr lang="en-US" dirty="0"/>
              <a:t>UPDATE</a:t>
            </a:r>
          </a:p>
          <a:p>
            <a:pPr lvl="1"/>
            <a:r>
              <a:rPr lang="en-US" dirty="0"/>
              <a:t>DELETE</a:t>
            </a:r>
          </a:p>
          <a:p>
            <a:pPr lvl="1"/>
            <a:r>
              <a:rPr lang="en-US" dirty="0"/>
              <a:t>MERGE</a:t>
            </a:r>
          </a:p>
          <a:p>
            <a:pPr lvl="1"/>
            <a:r>
              <a:rPr lang="en-US" dirty="0"/>
              <a:t>EXPLAIN PLAN</a:t>
            </a:r>
          </a:p>
        </p:txBody>
      </p:sp>
    </p:spTree>
    <p:extLst>
      <p:ext uri="{BB962C8B-B14F-4D97-AF65-F5344CB8AC3E}">
        <p14:creationId xmlns:p14="http://schemas.microsoft.com/office/powerpoint/2010/main" val="210702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7109-696D-8C7E-242F-64A968AD9A00}"/>
              </a:ext>
            </a:extLst>
          </p:cNvPr>
          <p:cNvSpPr>
            <a:spLocks noGrp="1"/>
          </p:cNvSpPr>
          <p:nvPr>
            <p:ph type="title"/>
          </p:nvPr>
        </p:nvSpPr>
        <p:spPr/>
        <p:txBody>
          <a:bodyPr/>
          <a:lstStyle/>
          <a:p>
            <a:r>
              <a:rPr lang="en-US" dirty="0"/>
              <a:t>Data Query Language	</a:t>
            </a:r>
          </a:p>
        </p:txBody>
      </p:sp>
      <p:sp>
        <p:nvSpPr>
          <p:cNvPr id="3" name="Content Placeholder 2">
            <a:extLst>
              <a:ext uri="{FF2B5EF4-FFF2-40B4-BE49-F238E27FC236}">
                <a16:creationId xmlns:a16="http://schemas.microsoft.com/office/drawing/2014/main" id="{E4536DDB-C73E-E795-83A8-9CB7709E6013}"/>
              </a:ext>
            </a:extLst>
          </p:cNvPr>
          <p:cNvSpPr>
            <a:spLocks noGrp="1"/>
          </p:cNvSpPr>
          <p:nvPr>
            <p:ph idx="1"/>
          </p:nvPr>
        </p:nvSpPr>
        <p:spPr/>
        <p:txBody>
          <a:bodyPr/>
          <a:lstStyle/>
          <a:p>
            <a:r>
              <a:rPr lang="en-US" dirty="0"/>
              <a:t>Data query Language is the basic language used to Query the database. </a:t>
            </a:r>
          </a:p>
          <a:p>
            <a:r>
              <a:rPr lang="en-US" dirty="0"/>
              <a:t>Commands</a:t>
            </a:r>
          </a:p>
          <a:p>
            <a:pPr lvl="1"/>
            <a:r>
              <a:rPr lang="en-US" dirty="0"/>
              <a:t>SELECT</a:t>
            </a:r>
          </a:p>
        </p:txBody>
      </p:sp>
    </p:spTree>
    <p:extLst>
      <p:ext uri="{BB962C8B-B14F-4D97-AF65-F5344CB8AC3E}">
        <p14:creationId xmlns:p14="http://schemas.microsoft.com/office/powerpoint/2010/main" val="231421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F442-1068-3797-5F59-7F46F53DA2BF}"/>
              </a:ext>
            </a:extLst>
          </p:cNvPr>
          <p:cNvSpPr>
            <a:spLocks noGrp="1"/>
          </p:cNvSpPr>
          <p:nvPr>
            <p:ph type="title"/>
          </p:nvPr>
        </p:nvSpPr>
        <p:spPr/>
        <p:txBody>
          <a:bodyPr/>
          <a:lstStyle/>
          <a:p>
            <a:r>
              <a:rPr lang="en-US" dirty="0"/>
              <a:t>Transaction Control Language	(TCL)</a:t>
            </a:r>
          </a:p>
        </p:txBody>
      </p:sp>
      <p:sp>
        <p:nvSpPr>
          <p:cNvPr id="3" name="Content Placeholder 2">
            <a:extLst>
              <a:ext uri="{FF2B5EF4-FFF2-40B4-BE49-F238E27FC236}">
                <a16:creationId xmlns:a16="http://schemas.microsoft.com/office/drawing/2014/main" id="{36EEC741-2710-FA66-761D-45B9769549DC}"/>
              </a:ext>
            </a:extLst>
          </p:cNvPr>
          <p:cNvSpPr>
            <a:spLocks noGrp="1"/>
          </p:cNvSpPr>
          <p:nvPr>
            <p:ph idx="1"/>
          </p:nvPr>
        </p:nvSpPr>
        <p:spPr/>
        <p:txBody>
          <a:bodyPr/>
          <a:lstStyle/>
          <a:p>
            <a:r>
              <a:rPr lang="en-US" dirty="0"/>
              <a:t>Transaction Control Language allows DML commands to be grouped together into a single execution unit.</a:t>
            </a:r>
          </a:p>
          <a:p>
            <a:r>
              <a:rPr lang="en-US" dirty="0"/>
              <a:t>Commands</a:t>
            </a:r>
          </a:p>
          <a:p>
            <a:pPr lvl="1"/>
            <a:r>
              <a:rPr lang="en-US" dirty="0"/>
              <a:t>COMMIT</a:t>
            </a:r>
          </a:p>
          <a:p>
            <a:pPr lvl="1"/>
            <a:r>
              <a:rPr lang="en-US" dirty="0"/>
              <a:t>ROLLBACK</a:t>
            </a:r>
          </a:p>
        </p:txBody>
      </p:sp>
    </p:spTree>
    <p:extLst>
      <p:ext uri="{BB962C8B-B14F-4D97-AF65-F5344CB8AC3E}">
        <p14:creationId xmlns:p14="http://schemas.microsoft.com/office/powerpoint/2010/main" val="3137156167"/>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2981</TotalTime>
  <Words>615</Words>
  <Application>Microsoft Office PowerPoint</Application>
  <PresentationFormat>Widescreen</PresentationFormat>
  <Paragraphs>111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AvenirNext LT Pro Medium</vt:lpstr>
      <vt:lpstr>Calibri</vt:lpstr>
      <vt:lpstr>BlockprintVTI</vt:lpstr>
      <vt:lpstr>SQL Concepts</vt:lpstr>
      <vt:lpstr>Basics</vt:lpstr>
      <vt:lpstr>What is SQL?</vt:lpstr>
      <vt:lpstr>SQL COMPONENTS</vt:lpstr>
      <vt:lpstr>Data Definition Language (DDL)</vt:lpstr>
      <vt:lpstr>Data Control Language (DCL)</vt:lpstr>
      <vt:lpstr>Data Manipulation Language (DML) </vt:lpstr>
      <vt:lpstr>Data Query Language </vt:lpstr>
      <vt:lpstr>Transaction Control Language (TCL)</vt:lpstr>
      <vt:lpstr>RDBMS Basics</vt:lpstr>
      <vt:lpstr> What are Databases?</vt:lpstr>
      <vt:lpstr>What is contained in a Database?</vt:lpstr>
      <vt:lpstr>Database Specific Objects</vt:lpstr>
      <vt:lpstr>How do you Access the Database?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Concepts</dc:title>
  <dc:creator>Terry McCoy</dc:creator>
  <cp:lastModifiedBy>Terry McCoy</cp:lastModifiedBy>
  <cp:revision>2</cp:revision>
  <dcterms:created xsi:type="dcterms:W3CDTF">2022-12-28T21:09:16Z</dcterms:created>
  <dcterms:modified xsi:type="dcterms:W3CDTF">2022-12-30T22:50:18Z</dcterms:modified>
</cp:coreProperties>
</file>