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62297" y="936999"/>
            <a:ext cx="8851200" cy="52336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619373" y="4416187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  <a:latin typeface="+mj-lt"/>
              </a:rPr>
              <a:t>Mine better quality ore</a:t>
            </a:r>
            <a:endParaRPr sz="1000" dirty="0">
              <a:latin typeface="+mj-lt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610110" y="1623083"/>
            <a:ext cx="908050" cy="32944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  <a:latin typeface="+mj-lt"/>
              </a:rPr>
              <a:t>Restrict Ore Crusher Use</a:t>
            </a:r>
            <a:endParaRPr sz="1000" dirty="0">
              <a:latin typeface="+mj-lt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619373" y="2650319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  <a:latin typeface="+mj-lt"/>
              </a:rPr>
              <a:t>New equipment</a:t>
            </a:r>
            <a:endParaRPr sz="1000" dirty="0">
              <a:latin typeface="+mj-lt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619346" y="3481343"/>
            <a:ext cx="908050" cy="68839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  <a:latin typeface="+mj-lt"/>
              </a:rPr>
              <a:t>Perform less maintenance</a:t>
            </a:r>
            <a:endParaRPr sz="1000" dirty="0">
              <a:latin typeface="+mj-lt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619373" y="5192908"/>
            <a:ext cx="908050" cy="65837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  <a:latin typeface="+mj-lt"/>
              </a:rPr>
              <a:t>Improve maintenance process</a:t>
            </a:r>
            <a:endParaRPr sz="1000" dirty="0">
              <a:latin typeface="+mj-lt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2752069" y="2441046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Purchase</a:t>
            </a:r>
            <a:endParaRPr sz="1000" dirty="0">
              <a:latin typeface="+mj-lt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2752069" y="2852778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Lease</a:t>
            </a:r>
            <a:endParaRPr sz="1000" dirty="0">
              <a:latin typeface="+mj-lt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752069" y="3347634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OEM limit</a:t>
            </a:r>
            <a:endParaRPr sz="1000" dirty="0">
              <a:latin typeface="+mj-lt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2752069" y="3759367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Better Parts</a:t>
            </a:r>
            <a:endParaRPr sz="1000" dirty="0">
              <a:latin typeface="+mj-lt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2752069" y="5125341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Training</a:t>
            </a:r>
            <a:endParaRPr sz="1000" dirty="0">
              <a:latin typeface="+mj-lt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2752069" y="5540005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People</a:t>
            </a:r>
            <a:endParaRPr sz="1000" dirty="0">
              <a:latin typeface="+mj-lt"/>
            </a:endParaRPr>
          </a:p>
        </p:txBody>
      </p:sp>
      <p:cxnSp>
        <p:nvCxnSpPr>
          <p:cNvPr id="35" name="Google Shape;35;p1"/>
          <p:cNvCxnSpPr>
            <a:cxnSpLocks/>
            <a:stCxn id="23" idx="3"/>
            <a:endCxn id="2" idx="1"/>
          </p:cNvCxnSpPr>
          <p:nvPr/>
        </p:nvCxnSpPr>
        <p:spPr>
          <a:xfrm flipV="1">
            <a:off x="2518160" y="1505701"/>
            <a:ext cx="241116" cy="28210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Google Shape;38;p1"/>
          <p:cNvCxnSpPr/>
          <p:nvPr/>
        </p:nvCxnSpPr>
        <p:spPr>
          <a:xfrm rot="10800000" flipH="1">
            <a:off x="2527423" y="2635090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1"/>
          <p:cNvCxnSpPr/>
          <p:nvPr/>
        </p:nvCxnSpPr>
        <p:spPr>
          <a:xfrm>
            <a:off x="2527423" y="2841190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" name="Google Shape;40;p1"/>
          <p:cNvCxnSpPr>
            <a:cxnSpLocks/>
            <a:stCxn id="25" idx="3"/>
            <a:endCxn id="30" idx="1"/>
          </p:cNvCxnSpPr>
          <p:nvPr/>
        </p:nvCxnSpPr>
        <p:spPr>
          <a:xfrm flipV="1">
            <a:off x="2527396" y="3543134"/>
            <a:ext cx="224673" cy="28240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41;p1"/>
          <p:cNvCxnSpPr>
            <a:cxnSpLocks/>
            <a:stCxn id="25" idx="3"/>
            <a:endCxn id="31" idx="1"/>
          </p:cNvCxnSpPr>
          <p:nvPr/>
        </p:nvCxnSpPr>
        <p:spPr>
          <a:xfrm>
            <a:off x="2527396" y="3825538"/>
            <a:ext cx="224673" cy="12932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" name="Google Shape;42;p1"/>
          <p:cNvCxnSpPr/>
          <p:nvPr/>
        </p:nvCxnSpPr>
        <p:spPr>
          <a:xfrm rot="10800000" flipH="1">
            <a:off x="2527423" y="5320851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" name="Google Shape;43;p1"/>
          <p:cNvCxnSpPr/>
          <p:nvPr/>
        </p:nvCxnSpPr>
        <p:spPr>
          <a:xfrm>
            <a:off x="2527423" y="5526951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>
            <a:cxnSpLocks/>
            <a:endCxn id="24" idx="1"/>
          </p:cNvCxnSpPr>
          <p:nvPr/>
        </p:nvCxnSpPr>
        <p:spPr>
          <a:xfrm rot="5400000" flipH="1" flipV="1">
            <a:off x="1110504" y="3260602"/>
            <a:ext cx="923652" cy="94086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>
            <a:cxnSpLocks/>
            <a:stCxn id="21" idx="3"/>
            <a:endCxn id="25" idx="1"/>
          </p:cNvCxnSpPr>
          <p:nvPr/>
        </p:nvCxnSpPr>
        <p:spPr>
          <a:xfrm>
            <a:off x="1435796" y="3824885"/>
            <a:ext cx="183550" cy="653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>
            <a:cxnSpLocks/>
            <a:endCxn id="22" idx="1"/>
          </p:cNvCxnSpPr>
          <p:nvPr/>
        </p:nvCxnSpPr>
        <p:spPr>
          <a:xfrm rot="16200000" flipH="1">
            <a:off x="1158652" y="4150966"/>
            <a:ext cx="827356" cy="94086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>
            <a:cxnSpLocks/>
            <a:endCxn id="26" idx="1"/>
          </p:cNvCxnSpPr>
          <p:nvPr/>
        </p:nvCxnSpPr>
        <p:spPr>
          <a:xfrm rot="16200000" flipH="1">
            <a:off x="620557" y="4523278"/>
            <a:ext cx="1903545" cy="94087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dirty="0">
                <a:latin typeface="+mj-lt"/>
              </a:rPr>
              <a:t>First Issue Tree</a:t>
            </a:r>
            <a:endParaRPr dirty="0">
              <a:latin typeface="+mj-lt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808080"/>
                </a:solidFill>
                <a:latin typeface="+mj-lt"/>
                <a:ea typeface="Arial"/>
                <a:cs typeface="Arial"/>
                <a:sym typeface="Arial"/>
              </a:rPr>
              <a:t>STRUCTURED FOUNDATIONS</a:t>
            </a:r>
            <a:endParaRPr dirty="0">
              <a:latin typeface="+mj-lt"/>
            </a:endParaRPr>
          </a:p>
        </p:txBody>
      </p:sp>
      <p:grpSp>
        <p:nvGrpSpPr>
          <p:cNvPr id="50" name="Google Shape;50;p1"/>
          <p:cNvGrpSpPr/>
          <p:nvPr/>
        </p:nvGrpSpPr>
        <p:grpSpPr>
          <a:xfrm>
            <a:off x="539" y="675143"/>
            <a:ext cx="9143461" cy="109061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" name="Google Shape;53;p1"/>
          <p:cNvSpPr/>
          <p:nvPr/>
        </p:nvSpPr>
        <p:spPr>
          <a:xfrm>
            <a:off x="6024162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FFFFFF"/>
                </a:solidFill>
                <a:latin typeface="+mj-lt"/>
                <a:ea typeface="Arial"/>
                <a:cs typeface="Arial"/>
                <a:sym typeface="Arial"/>
              </a:rPr>
              <a:t>A Issue Tree is….</a:t>
            </a:r>
            <a:endParaRPr>
              <a:latin typeface="+mj-lt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6121032" y="1867138"/>
            <a:ext cx="2686731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Used as a tool to break a problem down into a series of hypotheses or issues that can be tested</a:t>
            </a:r>
            <a:endParaRPr dirty="0">
              <a:latin typeface="+mj-lt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Used as an approach to ensure all parts of the problem are considered. In other words, issues are 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collectively exhaustive.</a:t>
            </a:r>
            <a:endParaRPr sz="1400" b="1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Used as an approach to ensure issues do not overlap and are 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mutually exclusive.</a:t>
            </a:r>
            <a:endParaRPr dirty="0">
              <a:latin typeface="+mj-lt"/>
            </a:endParaRPr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+mj-lt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+mj-lt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+mj-lt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+mj-lt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+mj-lt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list of conceivable avenues to pursue</a:t>
            </a:r>
            <a:endParaRPr>
              <a:latin typeface="+mj-lt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4011786" y="1146336"/>
            <a:ext cx="150114" cy="4852033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222827" y="3246980"/>
            <a:ext cx="180133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Each Sub-Issue provides further</a:t>
            </a:r>
            <a:r>
              <a:rPr lang="en-AU" sz="1000" dirty="0">
                <a:solidFill>
                  <a:schemeClr val="dk1"/>
                </a:solidFill>
                <a:latin typeface="+mj-lt"/>
              </a:rPr>
              <a:t> </a:t>
            </a:r>
            <a:r>
              <a:rPr lang="en-AU" sz="10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level of detail for each issue, but is </a:t>
            </a:r>
            <a:r>
              <a:rPr lang="en-AU" sz="1000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completeand</a:t>
            </a:r>
            <a:r>
              <a:rPr lang="en-AU" sz="10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non-overlapping</a:t>
            </a:r>
            <a:endParaRPr dirty="0">
              <a:latin typeface="+mj-lt"/>
            </a:endParaRPr>
          </a:p>
        </p:txBody>
      </p:sp>
      <p:sp>
        <p:nvSpPr>
          <p:cNvPr id="2" name="Google Shape;22;p1">
            <a:extLst>
              <a:ext uri="{FF2B5EF4-FFF2-40B4-BE49-F238E27FC236}">
                <a16:creationId xmlns:a16="http://schemas.microsoft.com/office/drawing/2014/main" id="{80EF0C35-485E-7AA8-082D-DF9D72EFC0ED}"/>
              </a:ext>
            </a:extLst>
          </p:cNvPr>
          <p:cNvSpPr/>
          <p:nvPr/>
        </p:nvSpPr>
        <p:spPr>
          <a:xfrm>
            <a:off x="2759276" y="1146336"/>
            <a:ext cx="1165630" cy="71873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  <a:latin typeface="+mj-lt"/>
              </a:rPr>
              <a:t>Control ore production levels with competitors</a:t>
            </a:r>
            <a:endParaRPr sz="1000" dirty="0">
              <a:latin typeface="+mj-lt"/>
            </a:endParaRPr>
          </a:p>
        </p:txBody>
      </p:sp>
      <p:cxnSp>
        <p:nvCxnSpPr>
          <p:cNvPr id="11" name="Google Shape;44;p1">
            <a:extLst>
              <a:ext uri="{FF2B5EF4-FFF2-40B4-BE49-F238E27FC236}">
                <a16:creationId xmlns:a16="http://schemas.microsoft.com/office/drawing/2014/main" id="{F60E64DA-1F85-AEF5-0282-F016FE84E04E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1435796" y="1787805"/>
            <a:ext cx="174314" cy="203708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" name="Google Shape;30;p1">
            <a:extLst>
              <a:ext uri="{FF2B5EF4-FFF2-40B4-BE49-F238E27FC236}">
                <a16:creationId xmlns:a16="http://schemas.microsoft.com/office/drawing/2014/main" id="{5FC7B4B6-B12B-367C-E14C-AF9E69EE5AEF}"/>
              </a:ext>
            </a:extLst>
          </p:cNvPr>
          <p:cNvSpPr/>
          <p:nvPr/>
        </p:nvSpPr>
        <p:spPr>
          <a:xfrm>
            <a:off x="2752069" y="4232254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New Discovery</a:t>
            </a:r>
            <a:endParaRPr sz="1000" dirty="0">
              <a:latin typeface="+mj-lt"/>
            </a:endParaRPr>
          </a:p>
        </p:txBody>
      </p:sp>
      <p:sp>
        <p:nvSpPr>
          <p:cNvPr id="13" name="Google Shape;31;p1">
            <a:extLst>
              <a:ext uri="{FF2B5EF4-FFF2-40B4-BE49-F238E27FC236}">
                <a16:creationId xmlns:a16="http://schemas.microsoft.com/office/drawing/2014/main" id="{2B4FE05B-BCA0-AA98-1455-BB10BE96A312}"/>
              </a:ext>
            </a:extLst>
          </p:cNvPr>
          <p:cNvSpPr/>
          <p:nvPr/>
        </p:nvSpPr>
        <p:spPr>
          <a:xfrm>
            <a:off x="2752069" y="4643987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Mining Merger</a:t>
            </a:r>
            <a:endParaRPr sz="1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Google Shape;40;p1">
            <a:extLst>
              <a:ext uri="{FF2B5EF4-FFF2-40B4-BE49-F238E27FC236}">
                <a16:creationId xmlns:a16="http://schemas.microsoft.com/office/drawing/2014/main" id="{97869D4E-17CB-5948-8E22-B4F3AB370DE1}"/>
              </a:ext>
            </a:extLst>
          </p:cNvPr>
          <p:cNvCxnSpPr/>
          <p:nvPr/>
        </p:nvCxnSpPr>
        <p:spPr>
          <a:xfrm rot="10800000" flipH="1">
            <a:off x="2527423" y="4427277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" name="Google Shape;41;p1">
            <a:extLst>
              <a:ext uri="{FF2B5EF4-FFF2-40B4-BE49-F238E27FC236}">
                <a16:creationId xmlns:a16="http://schemas.microsoft.com/office/drawing/2014/main" id="{4C6272F1-B317-4363-385C-FD2FE4F15932}"/>
              </a:ext>
            </a:extLst>
          </p:cNvPr>
          <p:cNvCxnSpPr/>
          <p:nvPr/>
        </p:nvCxnSpPr>
        <p:spPr>
          <a:xfrm>
            <a:off x="2527423" y="4633377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1" name="Google Shape;21;p1"/>
          <p:cNvSpPr/>
          <p:nvPr/>
        </p:nvSpPr>
        <p:spPr>
          <a:xfrm>
            <a:off x="359710" y="2318323"/>
            <a:ext cx="1076086" cy="301312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How can </a:t>
            </a:r>
            <a:r>
              <a:rPr lang="en-AU" sz="1000" b="1" i="0" u="none" strike="noStrike" cap="none" dirty="0" err="1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Monalco</a:t>
            </a:r>
            <a:r>
              <a:rPr lang="en-AU" sz="10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 Mining reduce ore-crusher maintenance costs by 20% over the next year to bring maintenance expenditure costs down and increase business profitability</a:t>
            </a:r>
            <a:endParaRPr sz="1000" dirty="0">
              <a:latin typeface="+mj-lt"/>
            </a:endParaRPr>
          </a:p>
        </p:txBody>
      </p:sp>
      <p:sp>
        <p:nvSpPr>
          <p:cNvPr id="86" name="Google Shape;28;p1">
            <a:extLst>
              <a:ext uri="{FF2B5EF4-FFF2-40B4-BE49-F238E27FC236}">
                <a16:creationId xmlns:a16="http://schemas.microsoft.com/office/drawing/2014/main" id="{B8217E39-F74E-70E5-3D66-A99F6A8087B5}"/>
              </a:ext>
            </a:extLst>
          </p:cNvPr>
          <p:cNvSpPr/>
          <p:nvPr/>
        </p:nvSpPr>
        <p:spPr>
          <a:xfrm>
            <a:off x="2755153" y="1937707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Breakeve</a:t>
            </a:r>
            <a:r>
              <a:rPr lang="en-AU" sz="1000" b="1" dirty="0">
                <a:solidFill>
                  <a:schemeClr val="lt1"/>
                </a:solidFill>
                <a:latin typeface="+mj-lt"/>
              </a:rPr>
              <a:t>n Production Level</a:t>
            </a:r>
            <a:endParaRPr sz="1000" dirty="0">
              <a:latin typeface="+mj-lt"/>
            </a:endParaRPr>
          </a:p>
        </p:txBody>
      </p:sp>
      <p:cxnSp>
        <p:nvCxnSpPr>
          <p:cNvPr id="89" name="Google Shape;35;p1">
            <a:extLst>
              <a:ext uri="{FF2B5EF4-FFF2-40B4-BE49-F238E27FC236}">
                <a16:creationId xmlns:a16="http://schemas.microsoft.com/office/drawing/2014/main" id="{2E80C49B-8636-ED52-E57D-5294274CE3E0}"/>
              </a:ext>
            </a:extLst>
          </p:cNvPr>
          <p:cNvCxnSpPr>
            <a:cxnSpLocks/>
            <a:stCxn id="23" idx="3"/>
            <a:endCxn id="86" idx="1"/>
          </p:cNvCxnSpPr>
          <p:nvPr/>
        </p:nvCxnSpPr>
        <p:spPr>
          <a:xfrm>
            <a:off x="2518160" y="1787805"/>
            <a:ext cx="236993" cy="34540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160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Noto Sans Symbols</vt:lpstr>
      <vt:lpstr>Synergy_CF_YNR002</vt:lpstr>
      <vt:lpstr>First Issue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Terry Meyer</cp:lastModifiedBy>
  <cp:revision>6</cp:revision>
  <dcterms:created xsi:type="dcterms:W3CDTF">2019-05-15T15:57:18Z</dcterms:created>
  <dcterms:modified xsi:type="dcterms:W3CDTF">2024-01-13T02:14:35Z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