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h25xktGHMJRxX7Qy0FN+pmM3PE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2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10" Type="http://customschemas.google.com/relationships/presentationmetadata" Target="meta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62297" y="936999"/>
            <a:ext cx="8851200" cy="523363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1598629" y="2339953"/>
            <a:ext cx="908050" cy="329444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 dirty="0">
                <a:solidFill>
                  <a:schemeClr val="lt1"/>
                </a:solidFill>
                <a:latin typeface="+mj-lt"/>
              </a:rPr>
              <a:t>Restrict Ore Crusher Use</a:t>
            </a:r>
            <a:endParaRPr sz="1000" dirty="0">
              <a:latin typeface="+mj-lt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1619346" y="3481343"/>
            <a:ext cx="908050" cy="688390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 dirty="0">
                <a:solidFill>
                  <a:schemeClr val="lt1"/>
                </a:solidFill>
                <a:latin typeface="+mj-lt"/>
              </a:rPr>
              <a:t>Perform less maintenance</a:t>
            </a:r>
            <a:endParaRPr sz="1000" dirty="0">
              <a:latin typeface="+mj-lt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1633209" y="4659917"/>
            <a:ext cx="908050" cy="658373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 dirty="0">
                <a:solidFill>
                  <a:schemeClr val="lt1"/>
                </a:solidFill>
                <a:latin typeface="+mj-lt"/>
              </a:rPr>
              <a:t>Improve maintenance process</a:t>
            </a:r>
            <a:endParaRPr sz="1000" dirty="0">
              <a:latin typeface="+mj-lt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743672" y="3429000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 i="0" u="none" strike="noStrike" cap="none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OEM limit</a:t>
            </a:r>
            <a:endParaRPr sz="1000" dirty="0">
              <a:latin typeface="+mj-lt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2743672" y="3840733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 i="0" u="none" strike="noStrike" cap="none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Better Parts</a:t>
            </a:r>
            <a:endParaRPr sz="1000" dirty="0">
              <a:latin typeface="+mj-lt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2765905" y="4592350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 i="0" u="none" strike="noStrike" cap="none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Training</a:t>
            </a:r>
            <a:endParaRPr sz="1000" dirty="0">
              <a:latin typeface="+mj-lt"/>
            </a:endParaRPr>
          </a:p>
        </p:txBody>
      </p:sp>
      <p:sp>
        <p:nvSpPr>
          <p:cNvPr id="34" name="Google Shape;34;p1"/>
          <p:cNvSpPr/>
          <p:nvPr/>
        </p:nvSpPr>
        <p:spPr>
          <a:xfrm>
            <a:off x="2765905" y="5007014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 i="0" u="none" strike="noStrike" cap="none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People</a:t>
            </a:r>
            <a:endParaRPr sz="1000" dirty="0">
              <a:latin typeface="+mj-lt"/>
            </a:endParaRPr>
          </a:p>
        </p:txBody>
      </p:sp>
      <p:cxnSp>
        <p:nvCxnSpPr>
          <p:cNvPr id="35" name="Google Shape;35;p1"/>
          <p:cNvCxnSpPr>
            <a:cxnSpLocks/>
            <a:stCxn id="23" idx="3"/>
            <a:endCxn id="2" idx="1"/>
          </p:cNvCxnSpPr>
          <p:nvPr/>
        </p:nvCxnSpPr>
        <p:spPr>
          <a:xfrm flipV="1">
            <a:off x="2506679" y="2222571"/>
            <a:ext cx="241116" cy="28210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0" name="Google Shape;40;p1"/>
          <p:cNvCxnSpPr>
            <a:cxnSpLocks/>
            <a:stCxn id="25" idx="3"/>
            <a:endCxn id="30" idx="1"/>
          </p:cNvCxnSpPr>
          <p:nvPr/>
        </p:nvCxnSpPr>
        <p:spPr>
          <a:xfrm flipV="1">
            <a:off x="2527396" y="3624500"/>
            <a:ext cx="216276" cy="20103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1" name="Google Shape;41;p1"/>
          <p:cNvCxnSpPr>
            <a:cxnSpLocks/>
            <a:stCxn id="25" idx="3"/>
            <a:endCxn id="31" idx="1"/>
          </p:cNvCxnSpPr>
          <p:nvPr/>
        </p:nvCxnSpPr>
        <p:spPr>
          <a:xfrm>
            <a:off x="2527396" y="3825538"/>
            <a:ext cx="216276" cy="21069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2" name="Google Shape;42;p1"/>
          <p:cNvCxnSpPr/>
          <p:nvPr/>
        </p:nvCxnSpPr>
        <p:spPr>
          <a:xfrm rot="10800000" flipH="1">
            <a:off x="2541259" y="4787860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3" name="Google Shape;43;p1"/>
          <p:cNvCxnSpPr/>
          <p:nvPr/>
        </p:nvCxnSpPr>
        <p:spPr>
          <a:xfrm>
            <a:off x="2541259" y="4993960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5" name="Google Shape;45;p1"/>
          <p:cNvCxnSpPr>
            <a:cxnSpLocks/>
            <a:stCxn id="21" idx="3"/>
            <a:endCxn id="25" idx="1"/>
          </p:cNvCxnSpPr>
          <p:nvPr/>
        </p:nvCxnSpPr>
        <p:spPr>
          <a:xfrm>
            <a:off x="1435796" y="3824885"/>
            <a:ext cx="183550" cy="653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6" name="Google Shape;46;p1"/>
          <p:cNvCxnSpPr>
            <a:cxnSpLocks/>
            <a:endCxn id="26" idx="1"/>
          </p:cNvCxnSpPr>
          <p:nvPr/>
        </p:nvCxnSpPr>
        <p:spPr>
          <a:xfrm rot="16200000" flipH="1">
            <a:off x="976861" y="4332756"/>
            <a:ext cx="1204774" cy="107922"/>
          </a:xfrm>
          <a:prstGeom prst="bentConnector2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8" name="Google Shape;48;p1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900" dirty="0" err="1">
                <a:latin typeface="+mj-lt"/>
              </a:rPr>
              <a:t>Monalco</a:t>
            </a:r>
            <a:r>
              <a:rPr lang="en-AU" sz="1900" dirty="0">
                <a:latin typeface="+mj-lt"/>
              </a:rPr>
              <a:t> Mining Issue Tree</a:t>
            </a:r>
            <a:endParaRPr dirty="0">
              <a:latin typeface="+mj-lt"/>
            </a:endParaRPr>
          </a:p>
        </p:txBody>
      </p:sp>
      <p:sp>
        <p:nvSpPr>
          <p:cNvPr id="49" name="Google Shape;49;p1"/>
          <p:cNvSpPr/>
          <p:nvPr/>
        </p:nvSpPr>
        <p:spPr>
          <a:xfrm>
            <a:off x="171451" y="17463"/>
            <a:ext cx="259365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 dirty="0">
                <a:solidFill>
                  <a:srgbClr val="808080"/>
                </a:solidFill>
                <a:latin typeface="+mj-lt"/>
                <a:ea typeface="Arial"/>
                <a:cs typeface="Arial"/>
                <a:sym typeface="Arial"/>
              </a:rPr>
              <a:t>STRUCTURED FOUNDATIONS</a:t>
            </a:r>
            <a:endParaRPr dirty="0">
              <a:latin typeface="+mj-lt"/>
            </a:endParaRPr>
          </a:p>
        </p:txBody>
      </p:sp>
      <p:grpSp>
        <p:nvGrpSpPr>
          <p:cNvPr id="50" name="Google Shape;50;p1"/>
          <p:cNvGrpSpPr/>
          <p:nvPr/>
        </p:nvGrpSpPr>
        <p:grpSpPr>
          <a:xfrm>
            <a:off x="539" y="675143"/>
            <a:ext cx="9143461" cy="109061"/>
            <a:chOff x="0" y="816135"/>
            <a:chExt cx="8961438" cy="463390"/>
          </a:xfrm>
        </p:grpSpPr>
        <p:sp>
          <p:nvSpPr>
            <p:cNvPr id="51" name="Google Shape;51;p1"/>
            <p:cNvSpPr/>
            <p:nvPr/>
          </p:nvSpPr>
          <p:spPr>
            <a:xfrm>
              <a:off x="0" y="816135"/>
              <a:ext cx="8961438" cy="46339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2C46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" name="Google Shape;52;p1"/>
            <p:cNvCxnSpPr/>
            <p:nvPr/>
          </p:nvCxnSpPr>
          <p:spPr>
            <a:xfrm>
              <a:off x="0" y="816135"/>
              <a:ext cx="8961438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53" name="Google Shape;53;p1"/>
          <p:cNvSpPr/>
          <p:nvPr/>
        </p:nvSpPr>
        <p:spPr>
          <a:xfrm>
            <a:off x="6024162" y="1366677"/>
            <a:ext cx="2880471" cy="329575"/>
          </a:xfrm>
          <a:prstGeom prst="rect">
            <a:avLst/>
          </a:prstGeom>
          <a:solidFill>
            <a:srgbClr val="00C09D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>
                <a:solidFill>
                  <a:srgbClr val="FFFFFF"/>
                </a:solidFill>
                <a:latin typeface="+mj-lt"/>
                <a:ea typeface="Arial"/>
                <a:cs typeface="Arial"/>
                <a:sym typeface="Arial"/>
              </a:rPr>
              <a:t>A Issue Tree is….</a:t>
            </a:r>
            <a:endParaRPr>
              <a:latin typeface="+mj-lt"/>
            </a:endParaRPr>
          </a:p>
        </p:txBody>
      </p:sp>
      <p:sp>
        <p:nvSpPr>
          <p:cNvPr id="54" name="Google Shape;54;p1"/>
          <p:cNvSpPr txBox="1"/>
          <p:nvPr/>
        </p:nvSpPr>
        <p:spPr>
          <a:xfrm>
            <a:off x="6121032" y="1867138"/>
            <a:ext cx="2686731" cy="332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AU" sz="1400" b="0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Used as a tool to break a problem down into a series of hypotheses or issues that can be tested</a:t>
            </a:r>
            <a:endParaRPr dirty="0">
              <a:latin typeface="+mj-lt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AU" sz="1400" b="0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Used as an approach to ensure all parts of the problem are considered. In other words, issues are </a:t>
            </a:r>
            <a:r>
              <a:rPr lang="en-AU" sz="1400" b="1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collectively exhaustive.</a:t>
            </a:r>
            <a:endParaRPr sz="1400" b="1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AU" sz="1400" b="0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Used as an approach to ensure issues do not overlap and are </a:t>
            </a:r>
            <a:r>
              <a:rPr lang="en-AU" sz="1400" b="1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mutually exclusive.</a:t>
            </a:r>
            <a:endParaRPr dirty="0">
              <a:latin typeface="+mj-lt"/>
            </a:endParaRPr>
          </a:p>
        </p:txBody>
      </p:sp>
      <p:grpSp>
        <p:nvGrpSpPr>
          <p:cNvPr id="55" name="Google Shape;55;p1"/>
          <p:cNvGrpSpPr/>
          <p:nvPr/>
        </p:nvGrpSpPr>
        <p:grpSpPr>
          <a:xfrm>
            <a:off x="6633337" y="6503004"/>
            <a:ext cx="2044403" cy="226731"/>
            <a:chOff x="6633337" y="6503004"/>
            <a:chExt cx="2044403" cy="226731"/>
          </a:xfrm>
        </p:grpSpPr>
        <p:sp>
          <p:nvSpPr>
            <p:cNvPr id="56" name="Google Shape;56;p1"/>
            <p:cNvSpPr/>
            <p:nvPr/>
          </p:nvSpPr>
          <p:spPr>
            <a:xfrm>
              <a:off x="6633337" y="6524418"/>
              <a:ext cx="432048" cy="205317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+mj-lt"/>
                  <a:ea typeface="Quattrocento Sans"/>
                  <a:cs typeface="Quattrocento Sans"/>
                  <a:sym typeface="Quattrocento Sans"/>
                </a:rPr>
                <a:t>H</a:t>
              </a:r>
              <a:endParaRPr sz="1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7028512" y="6513711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+mj-lt"/>
                  <a:ea typeface="Quattrocento Sans"/>
                  <a:cs typeface="Quattrocento Sans"/>
                  <a:sym typeface="Quattrocento Sans"/>
                </a:rPr>
                <a:t>D</a:t>
              </a:r>
              <a:endParaRPr sz="1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7452320" y="6503004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+mj-lt"/>
                  <a:ea typeface="Quattrocento Sans"/>
                  <a:cs typeface="Quattrocento Sans"/>
                  <a:sym typeface="Quattrocento Sans"/>
                </a:rPr>
                <a:t>E</a:t>
              </a:r>
              <a:endParaRPr sz="1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7846662" y="6508081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+mj-lt"/>
                  <a:ea typeface="Quattrocento Sans"/>
                  <a:cs typeface="Quattrocento Sans"/>
                  <a:sym typeface="Quattrocento Sans"/>
                </a:rPr>
                <a:t>I</a:t>
              </a:r>
              <a:endParaRPr sz="1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8245692" y="6503004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+mj-lt"/>
                  <a:ea typeface="Quattrocento Sans"/>
                  <a:cs typeface="Quattrocento Sans"/>
                  <a:sym typeface="Quattrocento Sans"/>
                </a:rPr>
                <a:t>P</a:t>
              </a:r>
              <a:endParaRPr sz="1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1" name="Google Shape;61;p1"/>
          <p:cNvCxnSpPr/>
          <p:nvPr/>
        </p:nvCxnSpPr>
        <p:spPr>
          <a:xfrm>
            <a:off x="1509835" y="6307326"/>
            <a:ext cx="0" cy="155387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2" name="Google Shape;62;p1"/>
          <p:cNvCxnSpPr/>
          <p:nvPr/>
        </p:nvCxnSpPr>
        <p:spPr>
          <a:xfrm>
            <a:off x="2527423" y="6307326"/>
            <a:ext cx="0" cy="155387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3" name="Google Shape;63;p1"/>
          <p:cNvCxnSpPr/>
          <p:nvPr/>
        </p:nvCxnSpPr>
        <p:spPr>
          <a:xfrm>
            <a:off x="1509835" y="6462713"/>
            <a:ext cx="1017588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4" name="Google Shape;64;p1"/>
          <p:cNvCxnSpPr/>
          <p:nvPr/>
        </p:nvCxnSpPr>
        <p:spPr>
          <a:xfrm>
            <a:off x="2001838" y="6469968"/>
            <a:ext cx="0" cy="66071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5" name="Google Shape;65;p1"/>
          <p:cNvSpPr txBox="1"/>
          <p:nvPr/>
        </p:nvSpPr>
        <p:spPr>
          <a:xfrm>
            <a:off x="506867" y="6555373"/>
            <a:ext cx="426575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0" i="0" u="none" strike="noStrike" cap="none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Complete but </a:t>
            </a:r>
            <a:r>
              <a:rPr lang="en-AU" sz="1000" b="1" i="0" u="none" strike="noStrike" cap="none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non-overlapping</a:t>
            </a:r>
            <a:r>
              <a:rPr lang="en-AU" sz="1000" b="0" i="0" u="none" strike="noStrike" cap="none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list of conceivable avenues to pursue</a:t>
            </a:r>
            <a:endParaRPr>
              <a:latin typeface="+mj-lt"/>
            </a:endParaRPr>
          </a:p>
        </p:txBody>
      </p:sp>
      <p:sp>
        <p:nvSpPr>
          <p:cNvPr id="66" name="Google Shape;66;p1"/>
          <p:cNvSpPr/>
          <p:nvPr/>
        </p:nvSpPr>
        <p:spPr>
          <a:xfrm>
            <a:off x="4011786" y="1146336"/>
            <a:ext cx="150114" cy="4852033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4222827" y="3246980"/>
            <a:ext cx="1801335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Each Sub-Issue provides further</a:t>
            </a:r>
            <a:r>
              <a:rPr lang="en-AU" sz="1000" dirty="0">
                <a:solidFill>
                  <a:schemeClr val="dk1"/>
                </a:solidFill>
                <a:latin typeface="+mj-lt"/>
              </a:rPr>
              <a:t> </a:t>
            </a:r>
            <a:r>
              <a:rPr lang="en-AU" sz="1000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level of detail for each issue, but is </a:t>
            </a:r>
            <a:r>
              <a:rPr lang="en-AU" sz="1000" dirty="0" err="1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completeand</a:t>
            </a:r>
            <a:r>
              <a:rPr lang="en-AU" sz="1000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non-overlapping</a:t>
            </a:r>
            <a:endParaRPr dirty="0">
              <a:latin typeface="+mj-lt"/>
            </a:endParaRPr>
          </a:p>
        </p:txBody>
      </p:sp>
      <p:sp>
        <p:nvSpPr>
          <p:cNvPr id="2" name="Google Shape;22;p1">
            <a:extLst>
              <a:ext uri="{FF2B5EF4-FFF2-40B4-BE49-F238E27FC236}">
                <a16:creationId xmlns:a16="http://schemas.microsoft.com/office/drawing/2014/main" id="{80EF0C35-485E-7AA8-082D-DF9D72EFC0ED}"/>
              </a:ext>
            </a:extLst>
          </p:cNvPr>
          <p:cNvSpPr/>
          <p:nvPr/>
        </p:nvSpPr>
        <p:spPr>
          <a:xfrm>
            <a:off x="2747795" y="1863206"/>
            <a:ext cx="1165630" cy="718730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 dirty="0">
                <a:solidFill>
                  <a:schemeClr val="lt1"/>
                </a:solidFill>
                <a:latin typeface="+mj-lt"/>
              </a:rPr>
              <a:t>Control ore production levels with competitors</a:t>
            </a:r>
            <a:endParaRPr sz="1000" dirty="0">
              <a:latin typeface="+mj-lt"/>
            </a:endParaRPr>
          </a:p>
        </p:txBody>
      </p:sp>
      <p:cxnSp>
        <p:nvCxnSpPr>
          <p:cNvPr id="11" name="Google Shape;44;p1">
            <a:extLst>
              <a:ext uri="{FF2B5EF4-FFF2-40B4-BE49-F238E27FC236}">
                <a16:creationId xmlns:a16="http://schemas.microsoft.com/office/drawing/2014/main" id="{F60E64DA-1F85-AEF5-0282-F016FE84E04E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 flipV="1">
            <a:off x="1435796" y="2504675"/>
            <a:ext cx="162833" cy="132021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1" name="Google Shape;21;p1"/>
          <p:cNvSpPr/>
          <p:nvPr/>
        </p:nvSpPr>
        <p:spPr>
          <a:xfrm>
            <a:off x="359710" y="2318323"/>
            <a:ext cx="1076086" cy="3013124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0" rIns="0" bIns="0" anchor="ctr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 i="0" u="none" strike="noStrike" cap="none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How can </a:t>
            </a:r>
            <a:r>
              <a:rPr lang="en-AU" sz="1000" b="1" i="0" u="none" strike="noStrike" cap="none" dirty="0" err="1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Monalco</a:t>
            </a:r>
            <a:r>
              <a:rPr lang="en-AU" sz="1000" b="1" i="0" u="none" strike="noStrike" cap="none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 Mining reduce ore-crusher maintenance costs by 20% over the next year to bring maintenance expenditure costs down and increase business profitability</a:t>
            </a:r>
            <a:endParaRPr sz="1000" dirty="0">
              <a:latin typeface="+mj-lt"/>
            </a:endParaRPr>
          </a:p>
        </p:txBody>
      </p:sp>
      <p:sp>
        <p:nvSpPr>
          <p:cNvPr id="86" name="Google Shape;28;p1">
            <a:extLst>
              <a:ext uri="{FF2B5EF4-FFF2-40B4-BE49-F238E27FC236}">
                <a16:creationId xmlns:a16="http://schemas.microsoft.com/office/drawing/2014/main" id="{B8217E39-F74E-70E5-3D66-A99F6A8087B5}"/>
              </a:ext>
            </a:extLst>
          </p:cNvPr>
          <p:cNvSpPr/>
          <p:nvPr/>
        </p:nvSpPr>
        <p:spPr>
          <a:xfrm>
            <a:off x="2743672" y="2654577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 i="0" u="none" strike="noStrike" cap="none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Breakeve</a:t>
            </a:r>
            <a:r>
              <a:rPr lang="en-AU" sz="1000" b="1" dirty="0">
                <a:solidFill>
                  <a:schemeClr val="lt1"/>
                </a:solidFill>
                <a:latin typeface="+mj-lt"/>
              </a:rPr>
              <a:t>n Production Level</a:t>
            </a:r>
            <a:endParaRPr sz="1000" dirty="0">
              <a:latin typeface="+mj-lt"/>
            </a:endParaRPr>
          </a:p>
        </p:txBody>
      </p:sp>
      <p:cxnSp>
        <p:nvCxnSpPr>
          <p:cNvPr id="89" name="Google Shape;35;p1">
            <a:extLst>
              <a:ext uri="{FF2B5EF4-FFF2-40B4-BE49-F238E27FC236}">
                <a16:creationId xmlns:a16="http://schemas.microsoft.com/office/drawing/2014/main" id="{2E80C49B-8636-ED52-E57D-5294274CE3E0}"/>
              </a:ext>
            </a:extLst>
          </p:cNvPr>
          <p:cNvCxnSpPr>
            <a:cxnSpLocks/>
            <a:stCxn id="23" idx="3"/>
            <a:endCxn id="86" idx="1"/>
          </p:cNvCxnSpPr>
          <p:nvPr/>
        </p:nvCxnSpPr>
        <p:spPr>
          <a:xfrm>
            <a:off x="2506679" y="2504675"/>
            <a:ext cx="236993" cy="345402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149</Words>
  <Application>Microsoft Office PowerPoint</Application>
  <PresentationFormat>On-screen Show (4:3)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Noto Sans Symbols</vt:lpstr>
      <vt:lpstr>Synergy_CF_YNR002</vt:lpstr>
      <vt:lpstr>Monalco Mining Issue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 Tree Template</dc:title>
  <dc:creator>Hui, Chris</dc:creator>
  <cp:lastModifiedBy>Terry Meyer</cp:lastModifiedBy>
  <cp:revision>7</cp:revision>
  <dcterms:created xsi:type="dcterms:W3CDTF">2019-05-15T15:57:18Z</dcterms:created>
  <dcterms:modified xsi:type="dcterms:W3CDTF">2024-01-13T02:20:52Z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7c7b3fc-4128-41ae-86b4-e4b1b1ae5e15_Enabled">
    <vt:lpwstr>True</vt:lpwstr>
  </property>
  <property fmtid="{D5CDD505-2E9C-101B-9397-08002B2CF9AE}" pid="3" name="MSIP_Label_97c7b3fc-4128-41ae-86b4-e4b1b1ae5e15_SiteId">
    <vt:lpwstr>97160e56-eb00-44fe-b31d-0d6d351c636d</vt:lpwstr>
  </property>
  <property fmtid="{D5CDD505-2E9C-101B-9397-08002B2CF9AE}" pid="4" name="MSIP_Label_97c7b3fc-4128-41ae-86b4-e4b1b1ae5e15_Owner">
    <vt:lpwstr>Chris.Hui@origin.com.au</vt:lpwstr>
  </property>
  <property fmtid="{D5CDD505-2E9C-101B-9397-08002B2CF9AE}" pid="5" name="MSIP_Label_97c7b3fc-4128-41ae-86b4-e4b1b1ae5e15_SetDate">
    <vt:lpwstr>2019-05-20T07:55:06.5812107Z</vt:lpwstr>
  </property>
  <property fmtid="{D5CDD505-2E9C-101B-9397-08002B2CF9AE}" pid="6" name="MSIP_Label_97c7b3fc-4128-41ae-86b4-e4b1b1ae5e15_Name">
    <vt:lpwstr>General</vt:lpwstr>
  </property>
  <property fmtid="{D5CDD505-2E9C-101B-9397-08002B2CF9AE}" pid="7" name="MSIP_Label_97c7b3fc-4128-41ae-86b4-e4b1b1ae5e15_Application">
    <vt:lpwstr>Microsoft Azure Information Protection</vt:lpwstr>
  </property>
  <property fmtid="{D5CDD505-2E9C-101B-9397-08002B2CF9AE}" pid="8" name="MSIP_Label_97c7b3fc-4128-41ae-86b4-e4b1b1ae5e15_Extended_MSFT_Method">
    <vt:lpwstr>Automatic</vt:lpwstr>
  </property>
  <property fmtid="{D5CDD505-2E9C-101B-9397-08002B2CF9AE}" pid="9" name="Sensitivity">
    <vt:lpwstr>General</vt:lpwstr>
  </property>
</Properties>
</file>