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
  </p:notesMasterIdLst>
  <p:sldIdLst>
    <p:sldId id="256" r:id="rId2"/>
    <p:sldId id="257" r:id="rId3"/>
    <p:sldId id="258" r:id="rId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9809A7-0DF6-46FD-91DB-17CF699FCFB0}" v="13" dt="2023-12-02T00:36:44.2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2226"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rry Meyer" userId="8dea3ae887b87dd2" providerId="LiveId" clId="{899809A7-0DF6-46FD-91DB-17CF699FCFB0}"/>
    <pc:docChg chg="undo custSel addSld delSld modSld">
      <pc:chgData name="Terry Meyer" userId="8dea3ae887b87dd2" providerId="LiveId" clId="{899809A7-0DF6-46FD-91DB-17CF699FCFB0}" dt="2023-12-06T01:46:39.619" v="3528" actId="2696"/>
      <pc:docMkLst>
        <pc:docMk/>
      </pc:docMkLst>
      <pc:sldChg chg="addSp delSp modSp mod">
        <pc:chgData name="Terry Meyer" userId="8dea3ae887b87dd2" providerId="LiveId" clId="{899809A7-0DF6-46FD-91DB-17CF699FCFB0}" dt="2023-12-06T01:45:55.384" v="3524" actId="1036"/>
        <pc:sldMkLst>
          <pc:docMk/>
          <pc:sldMk cId="0" sldId="256"/>
        </pc:sldMkLst>
        <pc:spChg chg="add mod">
          <ac:chgData name="Terry Meyer" userId="8dea3ae887b87dd2" providerId="LiveId" clId="{899809A7-0DF6-46FD-91DB-17CF699FCFB0}" dt="2023-12-02T00:40:07.931" v="3137" actId="14100"/>
          <ac:spMkLst>
            <pc:docMk/>
            <pc:sldMk cId="0" sldId="256"/>
            <ac:spMk id="2" creationId="{BF160AE2-98F5-2896-CA26-F880F9699E2E}"/>
          </ac:spMkLst>
        </pc:spChg>
        <pc:spChg chg="add mod">
          <ac:chgData name="Terry Meyer" userId="8dea3ae887b87dd2" providerId="LiveId" clId="{899809A7-0DF6-46FD-91DB-17CF699FCFB0}" dt="2023-12-02T00:40:01.848" v="3122" actId="14100"/>
          <ac:spMkLst>
            <pc:docMk/>
            <pc:sldMk cId="0" sldId="256"/>
            <ac:spMk id="3" creationId="{5DC47CA6-7BD3-E035-25C6-46D801B5356F}"/>
          </ac:spMkLst>
        </pc:spChg>
        <pc:spChg chg="mod">
          <ac:chgData name="Terry Meyer" userId="8dea3ae887b87dd2" providerId="LiveId" clId="{899809A7-0DF6-46FD-91DB-17CF699FCFB0}" dt="2023-12-02T00:41:09.260" v="3193" actId="14100"/>
          <ac:spMkLst>
            <pc:docMk/>
            <pc:sldMk cId="0" sldId="256"/>
            <ac:spMk id="20" creationId="{00000000-0000-0000-0000-000000000000}"/>
          </ac:spMkLst>
        </pc:spChg>
        <pc:spChg chg="mod">
          <ac:chgData name="Terry Meyer" userId="8dea3ae887b87dd2" providerId="LiveId" clId="{899809A7-0DF6-46FD-91DB-17CF699FCFB0}" dt="2023-12-02T00:39:41.424" v="3100" actId="14100"/>
          <ac:spMkLst>
            <pc:docMk/>
            <pc:sldMk cId="0" sldId="256"/>
            <ac:spMk id="21" creationId="{00000000-0000-0000-0000-000000000000}"/>
          </ac:spMkLst>
        </pc:spChg>
        <pc:spChg chg="mod">
          <ac:chgData name="Terry Meyer" userId="8dea3ae887b87dd2" providerId="LiveId" clId="{899809A7-0DF6-46FD-91DB-17CF699FCFB0}" dt="2023-12-02T00:41:01.183" v="3192" actId="14100"/>
          <ac:spMkLst>
            <pc:docMk/>
            <pc:sldMk cId="0" sldId="256"/>
            <ac:spMk id="23" creationId="{00000000-0000-0000-0000-000000000000}"/>
          </ac:spMkLst>
        </pc:spChg>
        <pc:spChg chg="mod">
          <ac:chgData name="Terry Meyer" userId="8dea3ae887b87dd2" providerId="LiveId" clId="{899809A7-0DF6-46FD-91DB-17CF699FCFB0}" dt="2023-12-02T00:34:05.688" v="3014" actId="1076"/>
          <ac:spMkLst>
            <pc:docMk/>
            <pc:sldMk cId="0" sldId="256"/>
            <ac:spMk id="26" creationId="{00000000-0000-0000-0000-000000000000}"/>
          </ac:spMkLst>
        </pc:spChg>
        <pc:spChg chg="mod">
          <ac:chgData name="Terry Meyer" userId="8dea3ae887b87dd2" providerId="LiveId" clId="{899809A7-0DF6-46FD-91DB-17CF699FCFB0}" dt="2023-12-02T00:40:46.975" v="3184" actId="1036"/>
          <ac:spMkLst>
            <pc:docMk/>
            <pc:sldMk cId="0" sldId="256"/>
            <ac:spMk id="27" creationId="{00000000-0000-0000-0000-000000000000}"/>
          </ac:spMkLst>
        </pc:spChg>
        <pc:spChg chg="mod">
          <ac:chgData name="Terry Meyer" userId="8dea3ae887b87dd2" providerId="LiveId" clId="{899809A7-0DF6-46FD-91DB-17CF699FCFB0}" dt="2023-12-02T00:40:49.329" v="3191" actId="1036"/>
          <ac:spMkLst>
            <pc:docMk/>
            <pc:sldMk cId="0" sldId="256"/>
            <ac:spMk id="28" creationId="{00000000-0000-0000-0000-000000000000}"/>
          </ac:spMkLst>
        </pc:spChg>
        <pc:spChg chg="mod">
          <ac:chgData name="Terry Meyer" userId="8dea3ae887b87dd2" providerId="LiveId" clId="{899809A7-0DF6-46FD-91DB-17CF699FCFB0}" dt="2023-12-02T00:34:10.578" v="3015" actId="1076"/>
          <ac:spMkLst>
            <pc:docMk/>
            <pc:sldMk cId="0" sldId="256"/>
            <ac:spMk id="29" creationId="{00000000-0000-0000-0000-000000000000}"/>
          </ac:spMkLst>
        </pc:spChg>
        <pc:spChg chg="mod">
          <ac:chgData name="Terry Meyer" userId="8dea3ae887b87dd2" providerId="LiveId" clId="{899809A7-0DF6-46FD-91DB-17CF699FCFB0}" dt="2023-12-02T00:40:37.519" v="3159" actId="1035"/>
          <ac:spMkLst>
            <pc:docMk/>
            <pc:sldMk cId="0" sldId="256"/>
            <ac:spMk id="30" creationId="{00000000-0000-0000-0000-000000000000}"/>
          </ac:spMkLst>
        </pc:spChg>
        <pc:spChg chg="mod">
          <ac:chgData name="Terry Meyer" userId="8dea3ae887b87dd2" providerId="LiveId" clId="{899809A7-0DF6-46FD-91DB-17CF699FCFB0}" dt="2023-12-06T01:45:29.898" v="3508" actId="1076"/>
          <ac:spMkLst>
            <pc:docMk/>
            <pc:sldMk cId="0" sldId="256"/>
            <ac:spMk id="31" creationId="{00000000-0000-0000-0000-000000000000}"/>
          </ac:spMkLst>
        </pc:spChg>
        <pc:spChg chg="mod">
          <ac:chgData name="Terry Meyer" userId="8dea3ae887b87dd2" providerId="LiveId" clId="{899809A7-0DF6-46FD-91DB-17CF699FCFB0}" dt="2023-12-02T00:40:40.447" v="3172" actId="1035"/>
          <ac:spMkLst>
            <pc:docMk/>
            <pc:sldMk cId="0" sldId="256"/>
            <ac:spMk id="32" creationId="{00000000-0000-0000-0000-000000000000}"/>
          </ac:spMkLst>
        </pc:spChg>
        <pc:spChg chg="mod">
          <ac:chgData name="Terry Meyer" userId="8dea3ae887b87dd2" providerId="LiveId" clId="{899809A7-0DF6-46FD-91DB-17CF699FCFB0}" dt="2023-12-06T01:45:33.289" v="3509" actId="1076"/>
          <ac:spMkLst>
            <pc:docMk/>
            <pc:sldMk cId="0" sldId="256"/>
            <ac:spMk id="33" creationId="{00000000-0000-0000-0000-000000000000}"/>
          </ac:spMkLst>
        </pc:spChg>
        <pc:spChg chg="mod">
          <ac:chgData name="Terry Meyer" userId="8dea3ae887b87dd2" providerId="LiveId" clId="{899809A7-0DF6-46FD-91DB-17CF699FCFB0}" dt="2023-12-02T00:17:34.540" v="1640" actId="20577"/>
          <ac:spMkLst>
            <pc:docMk/>
            <pc:sldMk cId="0" sldId="256"/>
            <ac:spMk id="34" creationId="{00000000-0000-0000-0000-000000000000}"/>
          </ac:spMkLst>
        </pc:spChg>
        <pc:spChg chg="mod">
          <ac:chgData name="Terry Meyer" userId="8dea3ae887b87dd2" providerId="LiveId" clId="{899809A7-0DF6-46FD-91DB-17CF699FCFB0}" dt="2023-12-02T00:40:44.670" v="3179" actId="1036"/>
          <ac:spMkLst>
            <pc:docMk/>
            <pc:sldMk cId="0" sldId="256"/>
            <ac:spMk id="35" creationId="{00000000-0000-0000-0000-000000000000}"/>
          </ac:spMkLst>
        </pc:spChg>
        <pc:spChg chg="mod">
          <ac:chgData name="Terry Meyer" userId="8dea3ae887b87dd2" providerId="LiveId" clId="{899809A7-0DF6-46FD-91DB-17CF699FCFB0}" dt="2023-12-02T00:40:34.558" v="3149" actId="1036"/>
          <ac:spMkLst>
            <pc:docMk/>
            <pc:sldMk cId="0" sldId="256"/>
            <ac:spMk id="36" creationId="{00000000-0000-0000-0000-000000000000}"/>
          </ac:spMkLst>
        </pc:spChg>
        <pc:spChg chg="mod">
          <ac:chgData name="Terry Meyer" userId="8dea3ae887b87dd2" providerId="LiveId" clId="{899809A7-0DF6-46FD-91DB-17CF699FCFB0}" dt="2023-12-06T01:45:55.384" v="3524" actId="1036"/>
          <ac:spMkLst>
            <pc:docMk/>
            <pc:sldMk cId="0" sldId="256"/>
            <ac:spMk id="37" creationId="{00000000-0000-0000-0000-000000000000}"/>
          </ac:spMkLst>
        </pc:spChg>
        <pc:spChg chg="del mod">
          <ac:chgData name="Terry Meyer" userId="8dea3ae887b87dd2" providerId="LiveId" clId="{899809A7-0DF6-46FD-91DB-17CF699FCFB0}" dt="2023-12-02T00:35:31.947" v="3043" actId="21"/>
          <ac:spMkLst>
            <pc:docMk/>
            <pc:sldMk cId="0" sldId="256"/>
            <ac:spMk id="38" creationId="{00000000-0000-0000-0000-000000000000}"/>
          </ac:spMkLst>
        </pc:spChg>
        <pc:spChg chg="mod">
          <ac:chgData name="Terry Meyer" userId="8dea3ae887b87dd2" providerId="LiveId" clId="{899809A7-0DF6-46FD-91DB-17CF699FCFB0}" dt="2023-12-02T00:39:48.335" v="3106" actId="1035"/>
          <ac:spMkLst>
            <pc:docMk/>
            <pc:sldMk cId="0" sldId="256"/>
            <ac:spMk id="39" creationId="{00000000-0000-0000-0000-000000000000}"/>
          </ac:spMkLst>
        </pc:spChg>
        <pc:spChg chg="mod">
          <ac:chgData name="Terry Meyer" userId="8dea3ae887b87dd2" providerId="LiveId" clId="{899809A7-0DF6-46FD-91DB-17CF699FCFB0}" dt="2023-12-02T00:39:48.335" v="3106" actId="1035"/>
          <ac:spMkLst>
            <pc:docMk/>
            <pc:sldMk cId="0" sldId="256"/>
            <ac:spMk id="40" creationId="{00000000-0000-0000-0000-000000000000}"/>
          </ac:spMkLst>
        </pc:spChg>
        <pc:spChg chg="mod">
          <ac:chgData name="Terry Meyer" userId="8dea3ae887b87dd2" providerId="LiveId" clId="{899809A7-0DF6-46FD-91DB-17CF699FCFB0}" dt="2023-12-02T00:39:48.335" v="3106" actId="1035"/>
          <ac:spMkLst>
            <pc:docMk/>
            <pc:sldMk cId="0" sldId="256"/>
            <ac:spMk id="41" creationId="{00000000-0000-0000-0000-000000000000}"/>
          </ac:spMkLst>
        </pc:spChg>
        <pc:spChg chg="mod">
          <ac:chgData name="Terry Meyer" userId="8dea3ae887b87dd2" providerId="LiveId" clId="{899809A7-0DF6-46FD-91DB-17CF699FCFB0}" dt="2023-12-02T00:39:48.335" v="3106" actId="1035"/>
          <ac:spMkLst>
            <pc:docMk/>
            <pc:sldMk cId="0" sldId="256"/>
            <ac:spMk id="42" creationId="{00000000-0000-0000-0000-000000000000}"/>
          </ac:spMkLst>
        </pc:spChg>
        <pc:spChg chg="mod">
          <ac:chgData name="Terry Meyer" userId="8dea3ae887b87dd2" providerId="LiveId" clId="{899809A7-0DF6-46FD-91DB-17CF699FCFB0}" dt="2023-12-02T00:39:48.335" v="3106" actId="1035"/>
          <ac:spMkLst>
            <pc:docMk/>
            <pc:sldMk cId="0" sldId="256"/>
            <ac:spMk id="43" creationId="{00000000-0000-0000-0000-000000000000}"/>
          </ac:spMkLst>
        </pc:spChg>
        <pc:spChg chg="mod">
          <ac:chgData name="Terry Meyer" userId="8dea3ae887b87dd2" providerId="LiveId" clId="{899809A7-0DF6-46FD-91DB-17CF699FCFB0}" dt="2023-12-02T00:08:09.989" v="719" actId="14100"/>
          <ac:spMkLst>
            <pc:docMk/>
            <pc:sldMk cId="0" sldId="256"/>
            <ac:spMk id="45" creationId="{00000000-0000-0000-0000-000000000000}"/>
          </ac:spMkLst>
        </pc:spChg>
        <pc:spChg chg="mod">
          <ac:chgData name="Terry Meyer" userId="8dea3ae887b87dd2" providerId="LiveId" clId="{899809A7-0DF6-46FD-91DB-17CF699FCFB0}" dt="2023-12-06T01:45:26.551" v="3507" actId="20577"/>
          <ac:spMkLst>
            <pc:docMk/>
            <pc:sldMk cId="0" sldId="256"/>
            <ac:spMk id="47" creationId="{00000000-0000-0000-0000-000000000000}"/>
          </ac:spMkLst>
        </pc:spChg>
        <pc:spChg chg="mod">
          <ac:chgData name="Terry Meyer" userId="8dea3ae887b87dd2" providerId="LiveId" clId="{899809A7-0DF6-46FD-91DB-17CF699FCFB0}" dt="2023-12-02T00:08:15.066" v="720" actId="1076"/>
          <ac:spMkLst>
            <pc:docMk/>
            <pc:sldMk cId="0" sldId="256"/>
            <ac:spMk id="48" creationId="{00000000-0000-0000-0000-000000000000}"/>
          </ac:spMkLst>
        </pc:spChg>
      </pc:sldChg>
      <pc:sldChg chg="addSp delSp modSp new add del mod">
        <pc:chgData name="Terry Meyer" userId="8dea3ae887b87dd2" providerId="LiveId" clId="{899809A7-0DF6-46FD-91DB-17CF699FCFB0}" dt="2023-12-06T01:46:39.619" v="3528" actId="2696"/>
        <pc:sldMkLst>
          <pc:docMk/>
          <pc:sldMk cId="3844173255" sldId="257"/>
        </pc:sldMkLst>
        <pc:spChg chg="add mod">
          <ac:chgData name="Terry Meyer" userId="8dea3ae887b87dd2" providerId="LiveId" clId="{899809A7-0DF6-46FD-91DB-17CF699FCFB0}" dt="2023-12-01T23:38:33.857" v="33" actId="20577"/>
          <ac:spMkLst>
            <pc:docMk/>
            <pc:sldMk cId="3844173255" sldId="257"/>
            <ac:spMk id="4" creationId="{FF7EADAB-001F-D868-C700-341C24728C32}"/>
          </ac:spMkLst>
        </pc:spChg>
        <pc:spChg chg="add mod">
          <ac:chgData name="Terry Meyer" userId="8dea3ae887b87dd2" providerId="LiveId" clId="{899809A7-0DF6-46FD-91DB-17CF699FCFB0}" dt="2023-12-01T23:48:35.600" v="115" actId="1076"/>
          <ac:spMkLst>
            <pc:docMk/>
            <pc:sldMk cId="3844173255" sldId="257"/>
            <ac:spMk id="6" creationId="{8F9CF215-8E46-3AA4-C747-97BBC0E1DD57}"/>
          </ac:spMkLst>
        </pc:spChg>
        <pc:spChg chg="add del mod">
          <ac:chgData name="Terry Meyer" userId="8dea3ae887b87dd2" providerId="LiveId" clId="{899809A7-0DF6-46FD-91DB-17CF699FCFB0}" dt="2023-12-01T23:30:35.389" v="18" actId="21"/>
          <ac:spMkLst>
            <pc:docMk/>
            <pc:sldMk cId="3844173255" sldId="257"/>
            <ac:spMk id="8" creationId="{0011C1F6-AB9F-94D3-69DF-0CB5F82D0C59}"/>
          </ac:spMkLst>
        </pc:spChg>
        <pc:spChg chg="add mod">
          <ac:chgData name="Terry Meyer" userId="8dea3ae887b87dd2" providerId="LiveId" clId="{899809A7-0DF6-46FD-91DB-17CF699FCFB0}" dt="2023-12-01T23:38:10.705" v="28" actId="1076"/>
          <ac:spMkLst>
            <pc:docMk/>
            <pc:sldMk cId="3844173255" sldId="257"/>
            <ac:spMk id="10" creationId="{D131C102-F3E3-5C93-916E-056FA7D96A82}"/>
          </ac:spMkLst>
        </pc:spChg>
        <pc:spChg chg="add mod">
          <ac:chgData name="Terry Meyer" userId="8dea3ae887b87dd2" providerId="LiveId" clId="{899809A7-0DF6-46FD-91DB-17CF699FCFB0}" dt="2023-12-01T23:41:56.869" v="40" actId="1076"/>
          <ac:spMkLst>
            <pc:docMk/>
            <pc:sldMk cId="3844173255" sldId="257"/>
            <ac:spMk id="12" creationId="{6D5900D4-90A6-1387-E7A1-FD94FCBAB3A9}"/>
          </ac:spMkLst>
        </pc:spChg>
        <pc:spChg chg="add mod">
          <ac:chgData name="Terry Meyer" userId="8dea3ae887b87dd2" providerId="LiveId" clId="{899809A7-0DF6-46FD-91DB-17CF699FCFB0}" dt="2023-12-01T23:46:48.916" v="44" actId="1076"/>
          <ac:spMkLst>
            <pc:docMk/>
            <pc:sldMk cId="3844173255" sldId="257"/>
            <ac:spMk id="14" creationId="{2C93AFE8-A8D8-C877-43D2-B8C4FDB37EBF}"/>
          </ac:spMkLst>
        </pc:spChg>
        <pc:spChg chg="add del mod">
          <ac:chgData name="Terry Meyer" userId="8dea3ae887b87dd2" providerId="LiveId" clId="{899809A7-0DF6-46FD-91DB-17CF699FCFB0}" dt="2023-12-01T23:46:49.263" v="46"/>
          <ac:spMkLst>
            <pc:docMk/>
            <pc:sldMk cId="3844173255" sldId="257"/>
            <ac:spMk id="15" creationId="{56E1C4A0-BEB8-697B-9A93-E453AB06A185}"/>
          </ac:spMkLst>
        </pc:spChg>
        <pc:spChg chg="add mod">
          <ac:chgData name="Terry Meyer" userId="8dea3ae887b87dd2" providerId="LiveId" clId="{899809A7-0DF6-46FD-91DB-17CF699FCFB0}" dt="2023-12-01T23:47:19.102" v="81" actId="20577"/>
          <ac:spMkLst>
            <pc:docMk/>
            <pc:sldMk cId="3844173255" sldId="257"/>
            <ac:spMk id="16" creationId="{5613FB10-0446-F8EE-331B-54A14C92A618}"/>
          </ac:spMkLst>
        </pc:spChg>
        <pc:spChg chg="add mod">
          <ac:chgData name="Terry Meyer" userId="8dea3ae887b87dd2" providerId="LiveId" clId="{899809A7-0DF6-46FD-91DB-17CF699FCFB0}" dt="2023-12-01T23:51:02.387" v="190" actId="20577"/>
          <ac:spMkLst>
            <pc:docMk/>
            <pc:sldMk cId="3844173255" sldId="257"/>
            <ac:spMk id="17" creationId="{BCE4E18E-6074-40F9-E7A8-5285CE022C85}"/>
          </ac:spMkLst>
        </pc:spChg>
        <pc:spChg chg="add mod">
          <ac:chgData name="Terry Meyer" userId="8dea3ae887b87dd2" providerId="LiveId" clId="{899809A7-0DF6-46FD-91DB-17CF699FCFB0}" dt="2023-12-01T23:53:33.747" v="192" actId="1076"/>
          <ac:spMkLst>
            <pc:docMk/>
            <pc:sldMk cId="3844173255" sldId="257"/>
            <ac:spMk id="19" creationId="{3046BEC0-2705-CAE2-9398-FDB7DD61D164}"/>
          </ac:spMkLst>
        </pc:spChg>
        <pc:picChg chg="add mod">
          <ac:chgData name="Terry Meyer" userId="8dea3ae887b87dd2" providerId="LiveId" clId="{899809A7-0DF6-46FD-91DB-17CF699FCFB0}" dt="2023-12-01T23:48:30.634" v="114" actId="1076"/>
          <ac:picMkLst>
            <pc:docMk/>
            <pc:sldMk cId="3844173255" sldId="257"/>
            <ac:picMk id="1026" creationId="{74D8A779-2F90-3DF2-8D0D-22BF17F296AE}"/>
          </ac:picMkLst>
        </pc:picChg>
      </pc:sldChg>
      <pc:sldChg chg="addSp new add del">
        <pc:chgData name="Terry Meyer" userId="8dea3ae887b87dd2" providerId="LiveId" clId="{899809A7-0DF6-46FD-91DB-17CF699FCFB0}" dt="2023-12-06T01:46:38.877" v="3527" actId="2696"/>
        <pc:sldMkLst>
          <pc:docMk/>
          <pc:sldMk cId="4042740622" sldId="258"/>
        </pc:sldMkLst>
        <pc:picChg chg="add">
          <ac:chgData name="Terry Meyer" userId="8dea3ae887b87dd2" providerId="LiveId" clId="{899809A7-0DF6-46FD-91DB-17CF699FCFB0}" dt="2023-12-01T23:30:38.989" v="19"/>
          <ac:picMkLst>
            <pc:docMk/>
            <pc:sldMk cId="4042740622" sldId="258"/>
            <ac:picMk id="3" creationId="{38401B73-6948-5C8D-6FD7-6A550632479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nhtsa.gov/file-downloads?p=nhtsa/downloads/FARS/" TargetMode="External"/><Relationship Id="rId7" Type="http://schemas.openxmlformats.org/officeDocument/2006/relationships/hyperlink" Target="https://cdan.dot.gov/"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cdc.gov/nchs/fastats/leading-causes-of-death.htm" TargetMode="External"/><Relationship Id="rId5" Type="http://schemas.openxmlformats.org/officeDocument/2006/relationships/hyperlink" Target="https://www.transportation.gov/NRSS/Implementation" TargetMode="External"/><Relationship Id="rId4" Type="http://schemas.openxmlformats.org/officeDocument/2006/relationships/hyperlink" Target="https://explore.dot.gov/views/NRSSDashboard/Dashboard?%3Aembed=y&amp;%3AisGuestRedirectFromVizportal=y%3AshowAppBanner&amp;%3Adisplay_count=n&amp;%3AshowVizHome=n&amp;%3Aorigin=viz_share_link&amp;%3Atoolbar=no&amp;%3A%3Aembed=yes#7"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transportation.gov/briefing-room/us-transportation-secretary-pete-buttigieg-announces-comprehensive-national-roadway" TargetMode="External"/><Relationship Id="rId7" Type="http://schemas.openxmlformats.org/officeDocument/2006/relationships/hyperlink" Target="https://storymaps.arcgis.com/stories/9e0e6b7397734c1387172bbc0001f29b" TargetMode="External"/><Relationship Id="rId2" Type="http://schemas.openxmlformats.org/officeDocument/2006/relationships/hyperlink" Target="https://www.nhtsa.gov/press-releases/early-estimate-2021-traffic-fatalities" TargetMode="External"/><Relationship Id="rId1" Type="http://schemas.openxmlformats.org/officeDocument/2006/relationships/slideLayout" Target="../slideLayouts/slideLayout1.xml"/><Relationship Id="rId6" Type="http://schemas.openxmlformats.org/officeDocument/2006/relationships/hyperlink" Target="https://explore.dot.gov/views/NRSSDashboard/Dashboard?%3Aembed=y&amp;%3AisGuestRedirectFromVizportal=y%3AshowAppBanner&amp;%3Adisplay_count=n&amp;%3AshowVizHome=n&amp;%3Aorigin=viz_share_link&amp;%3Atoolbar=no&amp;%3A%3Aembed=yes#7" TargetMode="External"/><Relationship Id="rId5" Type="http://schemas.openxmlformats.org/officeDocument/2006/relationships/hyperlink" Target="https://www.transportation.gov/NRSS/Implementation"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35355"/>
            <a:ext cx="4344156" cy="5114834"/>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35355"/>
            <a:ext cx="4344156" cy="5114834"/>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lang="en-US" dirty="0">
              <a:hlinkClick r:id="rId3"/>
            </a:endParaRPr>
          </a:p>
          <a:p>
            <a:pPr marL="0" marR="0" lvl="0" indent="0" algn="l" rtl="0">
              <a:lnSpc>
                <a:spcPct val="100000"/>
              </a:lnSpc>
              <a:spcBef>
                <a:spcPts val="0"/>
              </a:spcBef>
              <a:spcAft>
                <a:spcPts val="0"/>
              </a:spcAft>
              <a:buClr>
                <a:srgbClr val="000000"/>
              </a:buClr>
              <a:buSzPts val="1428"/>
              <a:buFont typeface="Arial"/>
              <a:buNone/>
            </a:pPr>
            <a:r>
              <a:rPr lang="en-US" dirty="0">
                <a:hlinkClick r:id="rId3"/>
              </a:rPr>
              <a:t>NHTSA File Downloads | NHTSA</a:t>
            </a:r>
            <a:endParaRPr b="0" i="0" u="none" strike="noStrike" cap="none" dirty="0">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6" y="1618127"/>
            <a:ext cx="266686"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4</a:t>
            </a:r>
            <a:endParaRPr sz="1400" b="0" i="0" u="none" strike="noStrike" cap="none" dirty="0">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83254" y="264485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844399"/>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12534" y="3876308"/>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2667756"/>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18936" y="573055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57561" y="3700241"/>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5774074"/>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50634" y="3760515"/>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47397" y="1909122"/>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dirty="0"/>
              <a:t>The Biden Administration declared a “crisis on America’s roadways” after the release of the 2021 National Highway Traffic Safety Administration (NHTSA) data showed a 10.5% increase in </a:t>
            </a:r>
            <a:r>
              <a:rPr lang="en-US" sz="1070" dirty="0"/>
              <a:t>deaths in motor vehicle traffic crashes</a:t>
            </a:r>
            <a:r>
              <a:rPr lang="en-AU" sz="1070" dirty="0"/>
              <a:t> in the United States from 2020-2021. Since then, over $6 Billion USD was appropriated in the President’s signature Bipartisan Infrastructure Law to tackle the issue. In 2022 a 0.3% reduction occurred and government forecasts for the first half of 2023 show a potential 3.3% reduction.</a:t>
            </a:r>
            <a:r>
              <a:rPr lang="en-US" sz="1070" dirty="0"/>
              <a:t> The National Roadway Safety Strategy (</a:t>
            </a:r>
            <a:r>
              <a:rPr lang="en-US" sz="1070" dirty="0" err="1"/>
              <a:t>NRSS</a:t>
            </a:r>
            <a:r>
              <a:rPr lang="en-US" sz="1070" dirty="0"/>
              <a:t>) established 43 Action Titles to monitor progress from 2022-2023. All of which appear to be qualitative allowing for maximum political bias and maneuvering. </a:t>
            </a:r>
            <a:r>
              <a:rPr lang="en-AU" sz="1070" dirty="0"/>
              <a:t>   </a:t>
            </a:r>
            <a:endParaRPr dirty="0"/>
          </a:p>
        </p:txBody>
      </p:sp>
      <p:sp>
        <p:nvSpPr>
          <p:cNvPr id="35" name="Google Shape;35;p1"/>
          <p:cNvSpPr txBox="1"/>
          <p:nvPr/>
        </p:nvSpPr>
        <p:spPr>
          <a:xfrm>
            <a:off x="137949" y="4123873"/>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1" i="0" u="none" strike="noStrike" cap="none" dirty="0">
                <a:solidFill>
                  <a:srgbClr val="000000"/>
                </a:solidFill>
                <a:latin typeface="Arial"/>
                <a:ea typeface="Arial"/>
                <a:cs typeface="Arial"/>
                <a:sym typeface="Arial"/>
              </a:rPr>
              <a:t>1. Independent assessment of facts and assumptions made in the  </a:t>
            </a:r>
            <a:r>
              <a:rPr lang="en-US" sz="1071" i="0" u="none" strike="noStrike" cap="none" dirty="0" err="1">
                <a:solidFill>
                  <a:srgbClr val="000000"/>
                </a:solidFill>
                <a:latin typeface="Arial"/>
                <a:ea typeface="Arial"/>
                <a:cs typeface="Arial"/>
                <a:sym typeface="Arial"/>
              </a:rPr>
              <a:t>NRSS</a:t>
            </a:r>
            <a:r>
              <a:rPr lang="en-US" sz="1071" i="0" u="none" strike="noStrike" cap="none" dirty="0">
                <a:solidFill>
                  <a:srgbClr val="000000"/>
                </a:solidFill>
                <a:latin typeface="Arial"/>
                <a:ea typeface="Arial"/>
                <a:cs typeface="Arial"/>
                <a:sym typeface="Arial"/>
              </a:rPr>
              <a:t> using the NHTSA’s own data. </a:t>
            </a:r>
            <a:r>
              <a:rPr lang="en-US" sz="1071" dirty="0"/>
              <a:t>Does it target the features that contribute most to motor vehicle traffic crashes?</a:t>
            </a:r>
            <a:endParaRPr lang="en-US" sz="107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lang="en-US" sz="1071" dirty="0"/>
          </a:p>
          <a:p>
            <a:pPr marL="0" marR="0" lvl="0" indent="0" algn="l" rtl="0">
              <a:lnSpc>
                <a:spcPct val="100000"/>
              </a:lnSpc>
              <a:spcBef>
                <a:spcPts val="0"/>
              </a:spcBef>
              <a:spcAft>
                <a:spcPts val="0"/>
              </a:spcAft>
              <a:buNone/>
            </a:pPr>
            <a:r>
              <a:rPr lang="en-US" sz="1071" i="0" u="none" strike="noStrike" cap="none" dirty="0">
                <a:solidFill>
                  <a:srgbClr val="000000"/>
                </a:solidFill>
                <a:latin typeface="Arial"/>
                <a:ea typeface="Arial"/>
                <a:cs typeface="Arial"/>
                <a:sym typeface="Arial"/>
              </a:rPr>
              <a:t>2. Train a machine learning model on a cleaned NHTSA data set to predict fatalities and forecast the 2023 estimated deaths using feature set from the </a:t>
            </a:r>
            <a:r>
              <a:rPr lang="en-US" sz="1071" i="0" u="none" strike="noStrike" cap="none" dirty="0" err="1">
                <a:solidFill>
                  <a:srgbClr val="000000"/>
                </a:solidFill>
                <a:latin typeface="Arial"/>
                <a:ea typeface="Arial"/>
                <a:cs typeface="Arial"/>
                <a:sym typeface="Arial"/>
              </a:rPr>
              <a:t>NRSS</a:t>
            </a:r>
            <a:r>
              <a:rPr lang="en-US" sz="1071" i="0" u="none" strike="noStrike" cap="none" dirty="0">
                <a:solidFill>
                  <a:srgbClr val="000000"/>
                </a:solidFill>
                <a:latin typeface="Arial"/>
                <a:ea typeface="Arial"/>
                <a:cs typeface="Arial"/>
                <a:sym typeface="Arial"/>
              </a:rPr>
              <a:t> and the feature set from my own analysis of the data. Goal is a combination that offers a path to a 10% reduction.</a:t>
            </a:r>
          </a:p>
        </p:txBody>
      </p:sp>
      <p:sp>
        <p:nvSpPr>
          <p:cNvPr id="36" name="Google Shape;36;p1"/>
          <p:cNvSpPr txBox="1"/>
          <p:nvPr/>
        </p:nvSpPr>
        <p:spPr>
          <a:xfrm>
            <a:off x="137949" y="6028008"/>
            <a:ext cx="4324418" cy="61112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This initiative will focus on examination of NHTSA data from 1975-2021 and statistics from the National </a:t>
            </a:r>
            <a:r>
              <a:rPr lang="en-AU" sz="1071" b="0" i="0" u="none" strike="noStrike" cap="none" dirty="0" err="1">
                <a:solidFill>
                  <a:srgbClr val="000000"/>
                </a:solidFill>
                <a:latin typeface="Arial"/>
                <a:ea typeface="Arial"/>
                <a:cs typeface="Arial"/>
                <a:sym typeface="Arial"/>
              </a:rPr>
              <a:t>Center</a:t>
            </a:r>
            <a:r>
              <a:rPr lang="en-AU" sz="1071" b="0" i="0" u="none" strike="noStrike" cap="none" dirty="0">
                <a:solidFill>
                  <a:srgbClr val="000000"/>
                </a:solidFill>
                <a:latin typeface="Arial"/>
                <a:ea typeface="Arial"/>
                <a:cs typeface="Arial"/>
                <a:sym typeface="Arial"/>
              </a:rPr>
              <a:t> for Health Statistics (part of the </a:t>
            </a:r>
            <a:r>
              <a:rPr lang="en-AU" sz="1071" b="0" i="0" u="none" strike="noStrike" cap="none" dirty="0" err="1">
                <a:solidFill>
                  <a:srgbClr val="000000"/>
                </a:solidFill>
                <a:latin typeface="Arial"/>
                <a:ea typeface="Arial"/>
                <a:cs typeface="Arial"/>
                <a:sym typeface="Arial"/>
              </a:rPr>
              <a:t>Centers</a:t>
            </a:r>
            <a:r>
              <a:rPr lang="en-AU" sz="1071" b="0" i="0" u="none" strike="noStrike" cap="none" dirty="0">
                <a:solidFill>
                  <a:srgbClr val="000000"/>
                </a:solidFill>
                <a:latin typeface="Arial"/>
                <a:ea typeface="Arial"/>
                <a:cs typeface="Arial"/>
                <a:sym typeface="Arial"/>
              </a:rPr>
              <a:t> of Disease Control and Prevention (CDC).</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96492" y="1955644"/>
            <a:ext cx="4155946" cy="61130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i="0" u="none" strike="noStrike" cap="none" dirty="0">
                <a:solidFill>
                  <a:srgbClr val="000000"/>
                </a:solidFill>
                <a:latin typeface="Arial"/>
                <a:ea typeface="Arial"/>
                <a:cs typeface="Arial"/>
                <a:sym typeface="Arial"/>
              </a:rPr>
              <a:t>Resources available.  This is an academic capstone project with set time constrains and no additional funding for independent data gathering.</a:t>
            </a:r>
            <a:endParaRPr lang="en-AU" sz="1070" dirty="0"/>
          </a:p>
          <a:p>
            <a:pPr marL="0" marR="0" lvl="0" indent="0" algn="l" rtl="0">
              <a:lnSpc>
                <a:spcPct val="100000"/>
              </a:lnSpc>
              <a:spcBef>
                <a:spcPts val="0"/>
              </a:spcBef>
              <a:spcAft>
                <a:spcPts val="0"/>
              </a:spcAft>
              <a:buNone/>
            </a:pPr>
            <a:endParaRPr lang="en-AU" sz="107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61362"/>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50655"/>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39948"/>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45025"/>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39948"/>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383863"/>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Problem Statement Worksheet (Hypothesis Formation)</a:t>
            </a:r>
            <a:endParaRPr dirty="0"/>
          </a:p>
        </p:txBody>
      </p:sp>
      <p:sp>
        <p:nvSpPr>
          <p:cNvPr id="47" name="Google Shape;47;p1"/>
          <p:cNvSpPr txBox="1"/>
          <p:nvPr/>
        </p:nvSpPr>
        <p:spPr>
          <a:xfrm>
            <a:off x="4587388" y="3042417"/>
            <a:ext cx="4324418" cy="34619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dirty="0"/>
              <a:t>Dept. Secretary of US Dept of Transportation – Validate Policy</a:t>
            </a:r>
          </a:p>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NHTSA Officials – Key Findings / Datasets Recommendations</a:t>
            </a:r>
          </a:p>
          <a:p>
            <a:pPr marL="0" marR="0" lvl="0" indent="0" algn="l" rtl="0">
              <a:lnSpc>
                <a:spcPct val="100000"/>
              </a:lnSpc>
              <a:spcBef>
                <a:spcPts val="0"/>
              </a:spcBef>
              <a:spcAft>
                <a:spcPts val="0"/>
              </a:spcAft>
              <a:buNone/>
            </a:pPr>
            <a:r>
              <a:rPr lang="en-AU" sz="1071" dirty="0"/>
              <a:t>News Outlets / Public – Awareness / Further Studies </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477052"/>
            <a:ext cx="7662522"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solidFill>
                  <a:schemeClr val="tx1"/>
                </a:solidFill>
              </a:rPr>
              <a:t>How can the US Department of Transportation reduce fatal roadway crashes by 10% in calendar year 2024? Is the </a:t>
            </a:r>
            <a:r>
              <a:rPr lang="en-US" b="1" i="0" dirty="0">
                <a:solidFill>
                  <a:schemeClr val="tx1"/>
                </a:solidFill>
                <a:effectLst/>
                <a:latin typeface="Roboto" panose="02000000000000000000" pitchFamily="2" charset="0"/>
              </a:rPr>
              <a:t>National Roadway Safety Strategy, the President’s Bipartisan Infrastructure Law, and Safe Streets and Roads for All program ($6 Billon over five years) the right approach or government waste?</a:t>
            </a:r>
            <a:endParaRPr sz="1400" b="1" i="0" u="none" strike="noStrike" cap="none" dirty="0">
              <a:solidFill>
                <a:schemeClr val="tx1"/>
              </a:solidFill>
              <a:latin typeface="Arial"/>
              <a:ea typeface="Arial"/>
              <a:cs typeface="Arial"/>
              <a:sym typeface="Arial"/>
            </a:endParaRPr>
          </a:p>
        </p:txBody>
      </p:sp>
      <p:sp>
        <p:nvSpPr>
          <p:cNvPr id="2" name="TextBox 1">
            <a:extLst>
              <a:ext uri="{FF2B5EF4-FFF2-40B4-BE49-F238E27FC236}">
                <a16:creationId xmlns:a16="http://schemas.microsoft.com/office/drawing/2014/main" id="{BF160AE2-98F5-2896-CA26-F880F9699E2E}"/>
              </a:ext>
            </a:extLst>
          </p:cNvPr>
          <p:cNvSpPr txBox="1"/>
          <p:nvPr/>
        </p:nvSpPr>
        <p:spPr>
          <a:xfrm>
            <a:off x="4584321" y="4474183"/>
            <a:ext cx="4063767" cy="523220"/>
          </a:xfrm>
          <a:prstGeom prst="rect">
            <a:avLst/>
          </a:prstGeom>
          <a:noFill/>
        </p:spPr>
        <p:txBody>
          <a:bodyPr wrap="square">
            <a:spAutoFit/>
          </a:bodyPr>
          <a:lstStyle/>
          <a:p>
            <a:r>
              <a:rPr lang="en-US" dirty="0">
                <a:hlinkClick r:id="rId4"/>
              </a:rPr>
              <a:t>Workbook: </a:t>
            </a:r>
            <a:r>
              <a:rPr lang="en-US" dirty="0" err="1">
                <a:hlinkClick r:id="rId4"/>
              </a:rPr>
              <a:t>NRSS</a:t>
            </a:r>
            <a:r>
              <a:rPr lang="en-US" dirty="0">
                <a:hlinkClick r:id="rId4"/>
              </a:rPr>
              <a:t> Dashboard (</a:t>
            </a:r>
            <a:r>
              <a:rPr lang="en-US" dirty="0" err="1">
                <a:hlinkClick r:id="rId4"/>
              </a:rPr>
              <a:t>dot.gov</a:t>
            </a:r>
            <a:r>
              <a:rPr lang="en-US" dirty="0">
                <a:hlinkClick r:id="rId4"/>
              </a:rPr>
              <a:t>)</a:t>
            </a:r>
            <a:endParaRPr lang="en-US" dirty="0"/>
          </a:p>
          <a:p>
            <a:endParaRPr lang="en-US" dirty="0"/>
          </a:p>
        </p:txBody>
      </p:sp>
      <p:sp>
        <p:nvSpPr>
          <p:cNvPr id="3" name="TextBox 2">
            <a:extLst>
              <a:ext uri="{FF2B5EF4-FFF2-40B4-BE49-F238E27FC236}">
                <a16:creationId xmlns:a16="http://schemas.microsoft.com/office/drawing/2014/main" id="{5DC47CA6-7BD3-E035-25C6-46D801B5356F}"/>
              </a:ext>
            </a:extLst>
          </p:cNvPr>
          <p:cNvSpPr txBox="1"/>
          <p:nvPr/>
        </p:nvSpPr>
        <p:spPr>
          <a:xfrm>
            <a:off x="4591069" y="4846088"/>
            <a:ext cx="4248131" cy="1815882"/>
          </a:xfrm>
          <a:prstGeom prst="rect">
            <a:avLst/>
          </a:prstGeom>
          <a:noFill/>
        </p:spPr>
        <p:txBody>
          <a:bodyPr wrap="square">
            <a:spAutoFit/>
          </a:bodyPr>
          <a:lstStyle/>
          <a:p>
            <a:r>
              <a:rPr lang="en-US" dirty="0">
                <a:hlinkClick r:id="rId5"/>
              </a:rPr>
              <a:t>Implementing the National Roadway Safety Strategy | US Department of Transportation</a:t>
            </a:r>
            <a:endParaRPr lang="en-US" dirty="0"/>
          </a:p>
          <a:p>
            <a:endParaRPr lang="en-US" dirty="0"/>
          </a:p>
          <a:p>
            <a:r>
              <a:rPr lang="en-US" dirty="0" err="1">
                <a:hlinkClick r:id="rId6"/>
              </a:rPr>
              <a:t>FastStats</a:t>
            </a:r>
            <a:r>
              <a:rPr lang="en-US" dirty="0">
                <a:hlinkClick r:id="rId6"/>
              </a:rPr>
              <a:t> - Leading Causes of Death (</a:t>
            </a:r>
            <a:r>
              <a:rPr lang="en-US" dirty="0" err="1">
                <a:hlinkClick r:id="rId6"/>
              </a:rPr>
              <a:t>cdc.gov</a:t>
            </a:r>
            <a:r>
              <a:rPr lang="en-US" dirty="0">
                <a:hlinkClick r:id="rId6"/>
              </a:rPr>
              <a:t>)</a:t>
            </a:r>
            <a:endParaRPr lang="en-US" dirty="0"/>
          </a:p>
          <a:p>
            <a:endParaRPr lang="en-US" dirty="0"/>
          </a:p>
          <a:p>
            <a:r>
              <a:rPr lang="en-US" dirty="0">
                <a:hlinkClick r:id="rId7"/>
              </a:rPr>
              <a:t>NCSA | Tools, Publications, and Data (</a:t>
            </a:r>
            <a:r>
              <a:rPr lang="en-US" dirty="0" err="1">
                <a:hlinkClick r:id="rId7"/>
              </a:rPr>
              <a:t>dot.gov</a:t>
            </a:r>
            <a:r>
              <a:rPr lang="en-US" dirty="0">
                <a:hlinkClick r:id="rId7"/>
              </a:rPr>
              <a:t>)</a:t>
            </a:r>
            <a:endParaRPr lang="en-US" dirty="0"/>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E61E-801F-9832-3205-8E84E17B7D9C}"/>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FF7EADAB-001F-D868-C700-341C24728C32}"/>
              </a:ext>
            </a:extLst>
          </p:cNvPr>
          <p:cNvSpPr txBox="1"/>
          <p:nvPr/>
        </p:nvSpPr>
        <p:spPr>
          <a:xfrm>
            <a:off x="4138440" y="708244"/>
            <a:ext cx="4645342" cy="2893100"/>
          </a:xfrm>
          <a:prstGeom prst="rect">
            <a:avLst/>
          </a:prstGeom>
          <a:noFill/>
        </p:spPr>
        <p:txBody>
          <a:bodyPr wrap="square">
            <a:spAutoFit/>
          </a:bodyPr>
          <a:lstStyle/>
          <a:p>
            <a:pPr algn="l">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Heart disease: 695,547</a:t>
            </a:r>
          </a:p>
          <a:p>
            <a:pPr algn="l">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Cancer: 605,213</a:t>
            </a:r>
          </a:p>
          <a:p>
            <a:pPr algn="l">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COVID-19: 416,893</a:t>
            </a:r>
          </a:p>
          <a:p>
            <a:pPr algn="l">
              <a:buFont typeface="Arial" panose="020B0604020202020204" pitchFamily="34" charset="0"/>
              <a:buChar char="•"/>
            </a:pPr>
            <a:r>
              <a:rPr lang="en-US" b="0" i="0" dirty="0">
                <a:solidFill>
                  <a:srgbClr val="000000"/>
                </a:solidFill>
                <a:effectLst/>
                <a:highlight>
                  <a:srgbClr val="FFFF00"/>
                </a:highlight>
                <a:latin typeface="Arial" panose="020B0604020202020204" pitchFamily="34" charset="0"/>
                <a:cs typeface="Arial" panose="020B0604020202020204" pitchFamily="34" charset="0"/>
              </a:rPr>
              <a:t>Accidents (unintentional injuries): 224,935</a:t>
            </a:r>
          </a:p>
          <a:p>
            <a:pPr algn="l">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Stroke (cerebrovascular diseases): 162,890</a:t>
            </a:r>
          </a:p>
          <a:p>
            <a:pPr algn="l">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Chronic lower respiratory diseases: 142,342</a:t>
            </a:r>
          </a:p>
          <a:p>
            <a:pPr algn="l">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Alzheimer’s disease: 119,399</a:t>
            </a:r>
          </a:p>
          <a:p>
            <a:pPr algn="l">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Diabetes: 103,294</a:t>
            </a:r>
          </a:p>
          <a:p>
            <a:pPr algn="l">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Chronic liver disease and cirrhosis : 56,585</a:t>
            </a:r>
          </a:p>
          <a:p>
            <a:pPr algn="l">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Nephritis, nephrotic syndrome, and nephrosis: 54,358</a:t>
            </a:r>
          </a:p>
          <a:p>
            <a:pPr algn="l"/>
            <a:endParaRPr lang="en-US" dirty="0">
              <a:latin typeface="Arial" panose="020B0604020202020204" pitchFamily="34" charset="0"/>
              <a:cs typeface="Arial" panose="020B0604020202020204" pitchFamily="34" charset="0"/>
            </a:endParaRPr>
          </a:p>
          <a:p>
            <a:pPr algn="l"/>
            <a:r>
              <a:rPr lang="en-US" b="0" i="0" dirty="0">
                <a:solidFill>
                  <a:srgbClr val="000000"/>
                </a:solidFill>
                <a:effectLst/>
                <a:latin typeface="Arial" panose="020B0604020202020204" pitchFamily="34" charset="0"/>
                <a:cs typeface="Arial" panose="020B0604020202020204" pitchFamily="34" charset="0"/>
              </a:rPr>
              <a:t>https://</a:t>
            </a:r>
            <a:r>
              <a:rPr lang="en-US" b="0" i="0" dirty="0" err="1">
                <a:solidFill>
                  <a:srgbClr val="000000"/>
                </a:solidFill>
                <a:effectLst/>
                <a:latin typeface="Arial" panose="020B0604020202020204" pitchFamily="34" charset="0"/>
                <a:cs typeface="Arial" panose="020B0604020202020204" pitchFamily="34" charset="0"/>
              </a:rPr>
              <a:t>www.cdc.gov</a:t>
            </a:r>
            <a:r>
              <a:rPr lang="en-US" b="0" i="0" dirty="0">
                <a:solidFill>
                  <a:srgbClr val="000000"/>
                </a:solidFill>
                <a:effectLst/>
                <a:latin typeface="Arial" panose="020B0604020202020204" pitchFamily="34" charset="0"/>
                <a:cs typeface="Arial" panose="020B0604020202020204" pitchFamily="34" charset="0"/>
              </a:rPr>
              <a:t>/</a:t>
            </a:r>
            <a:r>
              <a:rPr lang="en-US" b="0" i="0" dirty="0" err="1">
                <a:solidFill>
                  <a:srgbClr val="000000"/>
                </a:solidFill>
                <a:effectLst/>
                <a:latin typeface="Arial" panose="020B0604020202020204" pitchFamily="34" charset="0"/>
                <a:cs typeface="Arial" panose="020B0604020202020204" pitchFamily="34" charset="0"/>
              </a:rPr>
              <a:t>nchs</a:t>
            </a:r>
            <a:r>
              <a:rPr lang="en-US" b="0" i="0" dirty="0">
                <a:solidFill>
                  <a:srgbClr val="000000"/>
                </a:solidFill>
                <a:effectLst/>
                <a:latin typeface="Arial" panose="020B0604020202020204" pitchFamily="34" charset="0"/>
                <a:cs typeface="Arial" panose="020B0604020202020204" pitchFamily="34" charset="0"/>
              </a:rPr>
              <a:t>/</a:t>
            </a:r>
            <a:r>
              <a:rPr lang="en-US" b="0" i="0" dirty="0" err="1">
                <a:solidFill>
                  <a:srgbClr val="000000"/>
                </a:solidFill>
                <a:effectLst/>
                <a:latin typeface="Arial" panose="020B0604020202020204" pitchFamily="34" charset="0"/>
                <a:cs typeface="Arial" panose="020B0604020202020204" pitchFamily="34" charset="0"/>
              </a:rPr>
              <a:t>fastats</a:t>
            </a:r>
            <a:r>
              <a:rPr lang="en-US" b="0" i="0" dirty="0">
                <a:solidFill>
                  <a:srgbClr val="000000"/>
                </a:solidFill>
                <a:effectLst/>
                <a:latin typeface="Arial" panose="020B0604020202020204" pitchFamily="34" charset="0"/>
                <a:cs typeface="Arial" panose="020B0604020202020204" pitchFamily="34" charset="0"/>
              </a:rPr>
              <a:t>/leading-causes-of-</a:t>
            </a:r>
            <a:r>
              <a:rPr lang="en-US" b="0" i="0" dirty="0" err="1">
                <a:solidFill>
                  <a:srgbClr val="000000"/>
                </a:solidFill>
                <a:effectLst/>
                <a:latin typeface="Arial" panose="020B0604020202020204" pitchFamily="34" charset="0"/>
                <a:cs typeface="Arial" panose="020B0604020202020204" pitchFamily="34" charset="0"/>
              </a:rPr>
              <a:t>death.htm</a:t>
            </a:r>
            <a:endParaRPr lang="en-US" b="0" i="0" dirty="0">
              <a:solidFill>
                <a:srgbClr val="000000"/>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F9CF215-8E46-3AA4-C747-97BBC0E1DD57}"/>
              </a:ext>
            </a:extLst>
          </p:cNvPr>
          <p:cNvSpPr txBox="1"/>
          <p:nvPr/>
        </p:nvSpPr>
        <p:spPr>
          <a:xfrm>
            <a:off x="82600" y="647379"/>
            <a:ext cx="3602709" cy="3323987"/>
          </a:xfrm>
          <a:prstGeom prst="rect">
            <a:avLst/>
          </a:prstGeom>
          <a:noFill/>
        </p:spPr>
        <p:txBody>
          <a:bodyPr wrap="square">
            <a:spAutoFit/>
          </a:bodyPr>
          <a:lstStyle/>
          <a:p>
            <a:r>
              <a:rPr lang="en-US" b="0" i="0" dirty="0">
                <a:effectLst/>
                <a:latin typeface="Arial" panose="020B0604020202020204" pitchFamily="34" charset="0"/>
                <a:cs typeface="Arial" panose="020B0604020202020204" pitchFamily="34" charset="0"/>
                <a:hlinkClick r:id="rId2"/>
              </a:rPr>
              <a:t>According to the </a:t>
            </a:r>
            <a:r>
              <a:rPr lang="en-US" b="1" i="0" dirty="0">
                <a:effectLst/>
                <a:latin typeface="Arial" panose="020B0604020202020204" pitchFamily="34" charset="0"/>
                <a:cs typeface="Arial" panose="020B0604020202020204" pitchFamily="34" charset="0"/>
                <a:hlinkClick r:id="rId2"/>
              </a:rPr>
              <a:t>National Highway Traffic Safety Administration (NHTSA)</a:t>
            </a:r>
            <a:r>
              <a:rPr lang="en-US" b="0" i="0" dirty="0">
                <a:effectLst/>
                <a:latin typeface="Arial" panose="020B0604020202020204" pitchFamily="34" charset="0"/>
                <a:cs typeface="Arial" panose="020B0604020202020204" pitchFamily="34" charset="0"/>
                <a:hlinkClick r:id="rId2"/>
              </a:rPr>
              <a:t>, there were an estimated </a:t>
            </a:r>
            <a:r>
              <a:rPr lang="en-US" b="1" i="0" dirty="0">
                <a:effectLst/>
                <a:latin typeface="Arial" panose="020B0604020202020204" pitchFamily="34" charset="0"/>
                <a:cs typeface="Arial" panose="020B0604020202020204" pitchFamily="34" charset="0"/>
                <a:hlinkClick r:id="rId2"/>
              </a:rPr>
              <a:t>42,915</a:t>
            </a:r>
            <a:r>
              <a:rPr lang="en-US" b="0" i="0" dirty="0">
                <a:effectLst/>
                <a:latin typeface="Arial" panose="020B0604020202020204" pitchFamily="34" charset="0"/>
                <a:cs typeface="Arial" panose="020B0604020202020204" pitchFamily="34" charset="0"/>
                <a:hlinkClick r:id="rId2"/>
              </a:rPr>
              <a:t> deaths in motor vehicle traffic crashes in the United States in 2021, which is a </a:t>
            </a:r>
            <a:r>
              <a:rPr lang="en-US" b="1" i="0" dirty="0">
                <a:effectLst/>
                <a:latin typeface="Arial" panose="020B0604020202020204" pitchFamily="34" charset="0"/>
                <a:cs typeface="Arial" panose="020B0604020202020204" pitchFamily="34" charset="0"/>
                <a:hlinkClick r:id="rId2"/>
              </a:rPr>
              <a:t>10.5% increase</a:t>
            </a:r>
            <a:r>
              <a:rPr lang="en-US" b="0" i="0" dirty="0">
                <a:effectLst/>
                <a:latin typeface="Arial" panose="020B0604020202020204" pitchFamily="34" charset="0"/>
                <a:cs typeface="Arial" panose="020B0604020202020204" pitchFamily="34" charset="0"/>
                <a:hlinkClick r:id="rId2"/>
              </a:rPr>
              <a:t> from the previous year </a:t>
            </a:r>
            <a:r>
              <a:rPr lang="en-US" b="0" i="0" baseline="30000" dirty="0">
                <a:effectLst/>
                <a:latin typeface="Arial" panose="020B0604020202020204" pitchFamily="34" charset="0"/>
                <a:cs typeface="Arial" panose="020B0604020202020204" pitchFamily="34" charset="0"/>
                <a:hlinkClick r:id="rId2"/>
              </a:rPr>
              <a:t>1</a:t>
            </a:r>
            <a:r>
              <a:rPr lang="en-US" b="0" i="0" dirty="0">
                <a:solidFill>
                  <a:srgbClr val="111111"/>
                </a:solidFill>
                <a:effectLst/>
                <a:latin typeface="Arial" panose="020B0604020202020204" pitchFamily="34" charset="0"/>
                <a:cs typeface="Arial" panose="020B0604020202020204" pitchFamily="34" charset="0"/>
              </a:rPr>
              <a:t>. </a:t>
            </a:r>
            <a:r>
              <a:rPr lang="en-US" b="0" i="0" dirty="0">
                <a:effectLst/>
                <a:latin typeface="Arial" panose="020B0604020202020204" pitchFamily="34" charset="0"/>
                <a:cs typeface="Arial" panose="020B0604020202020204" pitchFamily="34" charset="0"/>
                <a:hlinkClick r:id="rId2"/>
              </a:rPr>
              <a:t>This is the highest number of fatalities since 2005 and the largest annual percentage increase in the Fatality Analysis Reporting System’s history</a:t>
            </a:r>
            <a:endParaRPr lang="en-US" b="0" i="0" dirty="0">
              <a:effectLst/>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https://</a:t>
            </a:r>
            <a:r>
              <a:rPr lang="en-US" dirty="0" err="1">
                <a:latin typeface="Arial" panose="020B0604020202020204" pitchFamily="34" charset="0"/>
                <a:cs typeface="Arial" panose="020B0604020202020204" pitchFamily="34" charset="0"/>
              </a:rPr>
              <a:t>www.nhtsa.gov</a:t>
            </a:r>
            <a:r>
              <a:rPr lang="en-US" dirty="0">
                <a:latin typeface="Arial" panose="020B0604020202020204" pitchFamily="34" charset="0"/>
                <a:cs typeface="Arial" panose="020B0604020202020204" pitchFamily="34" charset="0"/>
              </a:rPr>
              <a:t>/press-releases/early-estimate-2021-traffic-fatalities</a:t>
            </a:r>
          </a:p>
          <a:p>
            <a:endParaRPr lang="en-US"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131C102-F3E3-5C93-916E-056FA7D96A82}"/>
              </a:ext>
            </a:extLst>
          </p:cNvPr>
          <p:cNvSpPr txBox="1"/>
          <p:nvPr/>
        </p:nvSpPr>
        <p:spPr>
          <a:xfrm>
            <a:off x="4696691" y="6084723"/>
            <a:ext cx="4572000" cy="738664"/>
          </a:xfrm>
          <a:prstGeom prst="rect">
            <a:avLst/>
          </a:prstGeom>
          <a:noFill/>
        </p:spPr>
        <p:txBody>
          <a:bodyPr wrap="square">
            <a:spAutoFit/>
          </a:bodyPr>
          <a:lstStyle/>
          <a:p>
            <a:r>
              <a:rPr lang="en-US" dirty="0">
                <a:hlinkClick r:id="rId3"/>
              </a:rPr>
              <a:t>U.S. Transportation Secretary Pete Buttigieg Announces Comprehensive National Roadway Safety Strategy | US Department of Transportation</a:t>
            </a:r>
            <a:endParaRPr lang="en-US" dirty="0"/>
          </a:p>
        </p:txBody>
      </p:sp>
      <p:pic>
        <p:nvPicPr>
          <p:cNvPr id="1026" name="Picture 2" descr="This is a circular diagram about the Safe System Approach. On the circumference is a band with six safe system principles: Death and serious injuries are unacceptable, humans make mistakes, humans are vulnerable, responsibility is shared, safety is proactive, and redundancy is crucial. Inside this, the circle is divided into five sections with logos representing each section: Safer vehicles, safer speeds, safer roads, post-crash care, and safer people.">
            <a:extLst>
              <a:ext uri="{FF2B5EF4-FFF2-40B4-BE49-F238E27FC236}">
                <a16:creationId xmlns:a16="http://schemas.microsoft.com/office/drawing/2014/main" id="{74D8A779-2F90-3DF2-8D0D-22BF17F296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6453" y="4202684"/>
            <a:ext cx="2547219" cy="254721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D5900D4-90A6-1387-E7A1-FD94FCBAB3A9}"/>
              </a:ext>
            </a:extLst>
          </p:cNvPr>
          <p:cNvSpPr txBox="1"/>
          <p:nvPr/>
        </p:nvSpPr>
        <p:spPr>
          <a:xfrm>
            <a:off x="4572000" y="4319813"/>
            <a:ext cx="4636654" cy="523220"/>
          </a:xfrm>
          <a:prstGeom prst="rect">
            <a:avLst/>
          </a:prstGeom>
          <a:noFill/>
        </p:spPr>
        <p:txBody>
          <a:bodyPr wrap="square">
            <a:spAutoFit/>
          </a:bodyPr>
          <a:lstStyle/>
          <a:p>
            <a:r>
              <a:rPr lang="en-US" dirty="0">
                <a:hlinkClick r:id="rId5"/>
              </a:rPr>
              <a:t>Implementing the National Roadway Safety Strategy | US Department of Transportation</a:t>
            </a:r>
            <a:endParaRPr lang="en-US" dirty="0"/>
          </a:p>
        </p:txBody>
      </p:sp>
      <p:sp>
        <p:nvSpPr>
          <p:cNvPr id="14" name="TextBox 13">
            <a:extLst>
              <a:ext uri="{FF2B5EF4-FFF2-40B4-BE49-F238E27FC236}">
                <a16:creationId xmlns:a16="http://schemas.microsoft.com/office/drawing/2014/main" id="{2C93AFE8-A8D8-C877-43D2-B8C4FDB37EBF}"/>
              </a:ext>
            </a:extLst>
          </p:cNvPr>
          <p:cNvSpPr txBox="1"/>
          <p:nvPr/>
        </p:nvSpPr>
        <p:spPr>
          <a:xfrm>
            <a:off x="4886036" y="5003884"/>
            <a:ext cx="4636654" cy="307777"/>
          </a:xfrm>
          <a:prstGeom prst="rect">
            <a:avLst/>
          </a:prstGeom>
          <a:noFill/>
        </p:spPr>
        <p:txBody>
          <a:bodyPr wrap="square">
            <a:spAutoFit/>
          </a:bodyPr>
          <a:lstStyle/>
          <a:p>
            <a:r>
              <a:rPr lang="en-US" dirty="0">
                <a:hlinkClick r:id="rId6"/>
              </a:rPr>
              <a:t>Workbook: </a:t>
            </a:r>
            <a:r>
              <a:rPr lang="en-US" dirty="0" err="1">
                <a:hlinkClick r:id="rId6"/>
              </a:rPr>
              <a:t>NRSS</a:t>
            </a:r>
            <a:r>
              <a:rPr lang="en-US" dirty="0">
                <a:hlinkClick r:id="rId6"/>
              </a:rPr>
              <a:t> Dashboard (</a:t>
            </a:r>
            <a:r>
              <a:rPr lang="en-US" dirty="0" err="1">
                <a:hlinkClick r:id="rId6"/>
              </a:rPr>
              <a:t>dot.gov</a:t>
            </a:r>
            <a:r>
              <a:rPr lang="en-US" dirty="0">
                <a:hlinkClick r:id="rId6"/>
              </a:rPr>
              <a:t>)</a:t>
            </a:r>
            <a:endParaRPr lang="en-US" dirty="0"/>
          </a:p>
        </p:txBody>
      </p:sp>
      <p:sp>
        <p:nvSpPr>
          <p:cNvPr id="16" name="TextBox 15">
            <a:extLst>
              <a:ext uri="{FF2B5EF4-FFF2-40B4-BE49-F238E27FC236}">
                <a16:creationId xmlns:a16="http://schemas.microsoft.com/office/drawing/2014/main" id="{5613FB10-0446-F8EE-331B-54A14C92A618}"/>
              </a:ext>
            </a:extLst>
          </p:cNvPr>
          <p:cNvSpPr txBox="1"/>
          <p:nvPr/>
        </p:nvSpPr>
        <p:spPr>
          <a:xfrm>
            <a:off x="5135418" y="5698836"/>
            <a:ext cx="3052439" cy="307777"/>
          </a:xfrm>
          <a:prstGeom prst="rect">
            <a:avLst/>
          </a:prstGeom>
          <a:noFill/>
        </p:spPr>
        <p:txBody>
          <a:bodyPr wrap="none" rtlCol="0">
            <a:spAutoFit/>
          </a:bodyPr>
          <a:lstStyle/>
          <a:p>
            <a:r>
              <a:rPr lang="en-US" dirty="0"/>
              <a:t>43 Action Titles in </a:t>
            </a:r>
            <a:r>
              <a:rPr lang="en-US" dirty="0" err="1"/>
              <a:t>NRSS</a:t>
            </a:r>
            <a:r>
              <a:rPr lang="en-US" dirty="0"/>
              <a:t> 2022-2023</a:t>
            </a:r>
          </a:p>
        </p:txBody>
      </p:sp>
      <p:sp>
        <p:nvSpPr>
          <p:cNvPr id="17" name="TextBox 16">
            <a:extLst>
              <a:ext uri="{FF2B5EF4-FFF2-40B4-BE49-F238E27FC236}">
                <a16:creationId xmlns:a16="http://schemas.microsoft.com/office/drawing/2014/main" id="{BCE4E18E-6074-40F9-E7A8-5285CE022C85}"/>
              </a:ext>
            </a:extLst>
          </p:cNvPr>
          <p:cNvSpPr txBox="1"/>
          <p:nvPr/>
        </p:nvSpPr>
        <p:spPr>
          <a:xfrm>
            <a:off x="82600" y="3736084"/>
            <a:ext cx="4647426" cy="523220"/>
          </a:xfrm>
          <a:prstGeom prst="rect">
            <a:avLst/>
          </a:prstGeom>
          <a:noFill/>
        </p:spPr>
        <p:txBody>
          <a:bodyPr wrap="none" rtlCol="0">
            <a:spAutoFit/>
          </a:bodyPr>
          <a:lstStyle/>
          <a:p>
            <a:r>
              <a:rPr lang="en-US" dirty="0"/>
              <a:t>2022: 42,795 0.3% decrease</a:t>
            </a:r>
          </a:p>
          <a:p>
            <a:r>
              <a:rPr lang="en-US" dirty="0"/>
              <a:t>2023: 1</a:t>
            </a:r>
            <a:r>
              <a:rPr lang="en-US" baseline="30000" dirty="0"/>
              <a:t>st</a:t>
            </a:r>
            <a:r>
              <a:rPr lang="en-US" dirty="0"/>
              <a:t> Half 19,515 estimated (&lt;3.3% from 2022 mark)</a:t>
            </a:r>
          </a:p>
        </p:txBody>
      </p:sp>
      <p:sp>
        <p:nvSpPr>
          <p:cNvPr id="19" name="TextBox 18">
            <a:extLst>
              <a:ext uri="{FF2B5EF4-FFF2-40B4-BE49-F238E27FC236}">
                <a16:creationId xmlns:a16="http://schemas.microsoft.com/office/drawing/2014/main" id="{3046BEC0-2705-CAE2-9398-FDB7DD61D164}"/>
              </a:ext>
            </a:extLst>
          </p:cNvPr>
          <p:cNvSpPr txBox="1"/>
          <p:nvPr/>
        </p:nvSpPr>
        <p:spPr>
          <a:xfrm>
            <a:off x="4730026" y="3710764"/>
            <a:ext cx="4761344" cy="307777"/>
          </a:xfrm>
          <a:prstGeom prst="rect">
            <a:avLst/>
          </a:prstGeom>
          <a:noFill/>
        </p:spPr>
        <p:txBody>
          <a:bodyPr wrap="square">
            <a:spAutoFit/>
          </a:bodyPr>
          <a:lstStyle/>
          <a:p>
            <a:r>
              <a:rPr lang="en-US" dirty="0">
                <a:hlinkClick r:id="rId7"/>
              </a:rPr>
              <a:t>Our Nation's Roadway Safety Crisis (</a:t>
            </a:r>
            <a:r>
              <a:rPr lang="en-US" dirty="0" err="1">
                <a:hlinkClick r:id="rId7"/>
              </a:rPr>
              <a:t>arcgis.com</a:t>
            </a:r>
            <a:r>
              <a:rPr lang="en-US" dirty="0">
                <a:hlinkClick r:id="rId7"/>
              </a:rPr>
              <a:t>)</a:t>
            </a:r>
            <a:endParaRPr lang="en-US" dirty="0"/>
          </a:p>
        </p:txBody>
      </p:sp>
    </p:spTree>
    <p:extLst>
      <p:ext uri="{BB962C8B-B14F-4D97-AF65-F5344CB8AC3E}">
        <p14:creationId xmlns:p14="http://schemas.microsoft.com/office/powerpoint/2010/main" val="3844173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725BB-AE3F-4791-3B4C-5BA405C26252}"/>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38401B73-6948-5C8D-6FD7-6A5506324791}"/>
              </a:ext>
            </a:extLst>
          </p:cNvPr>
          <p:cNvPicPr>
            <a:picLocks noChangeAspect="1"/>
          </p:cNvPicPr>
          <p:nvPr/>
        </p:nvPicPr>
        <p:blipFill>
          <a:blip r:embed="rId2"/>
          <a:stretch>
            <a:fillRect/>
          </a:stretch>
        </p:blipFill>
        <p:spPr>
          <a:xfrm>
            <a:off x="2108077" y="0"/>
            <a:ext cx="4927845" cy="6858000"/>
          </a:xfrm>
          <a:prstGeom prst="rect">
            <a:avLst/>
          </a:prstGeom>
        </p:spPr>
      </p:pic>
    </p:spTree>
    <p:extLst>
      <p:ext uri="{BB962C8B-B14F-4D97-AF65-F5344CB8AC3E}">
        <p14:creationId xmlns:p14="http://schemas.microsoft.com/office/powerpoint/2010/main" val="4042740622"/>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943</Words>
  <Application>Microsoft Office PowerPoint</Application>
  <PresentationFormat>On-screen Show (4:3)</PresentationFormat>
  <Paragraphs>74</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Quattrocento Sans</vt:lpstr>
      <vt:lpstr>Roboto</vt:lpstr>
      <vt:lpstr>Synergy_CF_YNR002</vt:lpstr>
      <vt:lpstr>Problem Statement Worksheet (Hypothesis Formation)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Terry Meyer</cp:lastModifiedBy>
  <cp:revision>4</cp:revision>
  <dcterms:modified xsi:type="dcterms:W3CDTF">2023-12-06T01:46:41Z</dcterms:modified>
</cp:coreProperties>
</file>