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4"/>
  </p:notesMasterIdLst>
  <p:sldIdLst>
    <p:sldId id="256" r:id="rId2"/>
    <p:sldId id="257" r:id="rId3"/>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 roundtripDataSignature="AMtx7mjdo7FECp685JsX7/4pIVeoAktjN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4334" autoAdjust="0"/>
  </p:normalViewPr>
  <p:slideViewPr>
    <p:cSldViewPr snapToGrid="0">
      <p:cViewPr varScale="1">
        <p:scale>
          <a:sx n="78" d="100"/>
          <a:sy n="78" d="100"/>
        </p:scale>
        <p:origin x="4632"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customschemas.google.com/relationships/presentationmetadata" Target="metadata"/><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ableStyles" Target="tableStyles.xml"/><Relationship Id="rId10" Type="http://schemas.openxmlformats.org/officeDocument/2006/relationships/theme" Target="theme/theme1.xml"/><Relationship Id="rId4" Type="http://schemas.openxmlformats.org/officeDocument/2006/relationships/notesMaster" Target="notesMasters/notesMaster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AU"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
        <p:cNvGrpSpPr/>
        <p:nvPr/>
      </p:nvGrpSpPr>
      <p:grpSpPr>
        <a:xfrm>
          <a:off x="0" y="0"/>
          <a:ext cx="0" cy="0"/>
          <a:chOff x="0" y="0"/>
          <a:chExt cx="0" cy="0"/>
        </a:xfrm>
      </p:grpSpPr>
      <p:sp>
        <p:nvSpPr>
          <p:cNvPr id="16" name="Google Shape;16;p1:notes"/>
          <p:cNvSpPr txBox="1">
            <a:spLocks noGrp="1"/>
          </p:cNvSpPr>
          <p:nvPr>
            <p:ph type="sldNum" idx="12"/>
          </p:nvPr>
        </p:nvSpPr>
        <p:spPr>
          <a:xfrm>
            <a:off x="6042320" y="9493393"/>
            <a:ext cx="169918" cy="18466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fld id="{00000000-1234-1234-1234-123412341234}" type="slidenum">
              <a:rPr lang="en-AU" sz="1800" b="0" i="0" u="none" strike="noStrike" cap="none">
                <a:solidFill>
                  <a:srgbClr val="000000"/>
                </a:solidFill>
              </a:rPr>
              <a:t>1</a:t>
            </a:fld>
            <a:endParaRPr sz="1800" b="0" i="0" u="none" strike="noStrike" cap="none">
              <a:solidFill>
                <a:srgbClr val="000000"/>
              </a:solidFill>
            </a:endParaRPr>
          </a:p>
        </p:txBody>
      </p:sp>
      <p:sp>
        <p:nvSpPr>
          <p:cNvPr id="17" name="Google Shape;17;p1:notes"/>
          <p:cNvSpPr>
            <a:spLocks noGrp="1" noRot="1" noChangeAspect="1"/>
          </p:cNvSpPr>
          <p:nvPr>
            <p:ph type="sldImg" idx="2"/>
          </p:nvPr>
        </p:nvSpPr>
        <p:spPr>
          <a:xfrm>
            <a:off x="-2319338" y="1265238"/>
            <a:ext cx="11201401" cy="84010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 name="Google Shape;18;p1:notes"/>
          <p:cNvSpPr txBox="1">
            <a:spLocks noGrp="1"/>
          </p:cNvSpPr>
          <p:nvPr>
            <p:ph type="body" idx="1"/>
          </p:nvPr>
        </p:nvSpPr>
        <p:spPr>
          <a:xfrm>
            <a:off x="789535" y="605318"/>
            <a:ext cx="5470797" cy="24622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b="1" dirty="0"/>
              <a:t>Hypothesis: </a:t>
            </a:r>
            <a:r>
              <a:rPr lang="en-AU" sz="1200" b="0" i="1" u="none" strike="noStrike" cap="none" dirty="0">
                <a:solidFill>
                  <a:srgbClr val="000000"/>
                </a:solidFill>
                <a:latin typeface="Arial"/>
                <a:ea typeface="Arial"/>
                <a:cs typeface="Arial"/>
                <a:sym typeface="Arial"/>
              </a:rPr>
              <a:t>Create a Hypothesis with an emphasis on SMART principles. </a:t>
            </a:r>
            <a:r>
              <a:rPr lang="en-AU" sz="1200" b="1" i="1" u="none" strike="noStrike" cap="none" dirty="0">
                <a:solidFill>
                  <a:srgbClr val="000000"/>
                </a:solidFill>
                <a:latin typeface="Arial"/>
                <a:ea typeface="Arial"/>
                <a:cs typeface="Arial"/>
                <a:sym typeface="Arial"/>
              </a:rPr>
              <a:t>(</a:t>
            </a:r>
            <a:r>
              <a:rPr lang="en-AU" sz="1200" b="1" i="1" dirty="0"/>
              <a:t>S – Specific, M – Measurable, A – Achievable, R – Realistic, T – Timebound). </a:t>
            </a:r>
            <a:r>
              <a:rPr lang="en-AU" sz="1200" b="0" i="0" dirty="0"/>
              <a:t>If you cannot do this, you </a:t>
            </a:r>
            <a:r>
              <a:rPr lang="en-AU" sz="1200" b="1" i="0" dirty="0"/>
              <a:t>do not</a:t>
            </a:r>
            <a:r>
              <a:rPr lang="en-AU" sz="1200" b="0" i="0" dirty="0"/>
              <a:t> have a good grasp on the business problem.</a:t>
            </a:r>
            <a:endParaRPr b="1" dirty="0"/>
          </a:p>
          <a:p>
            <a:pPr marL="0" lvl="0" indent="0" algn="l" rtl="0">
              <a:lnSpc>
                <a:spcPct val="100000"/>
              </a:lnSpc>
              <a:spcBef>
                <a:spcPts val="0"/>
              </a:spcBef>
              <a:spcAft>
                <a:spcPts val="0"/>
              </a:spcAft>
              <a:buSzPts val="1400"/>
              <a:buNone/>
            </a:pPr>
            <a:endParaRPr dirty="0"/>
          </a:p>
          <a:p>
            <a:pPr marL="0" marR="0" lvl="0" indent="0" algn="l" rtl="0">
              <a:lnSpc>
                <a:spcPct val="100000"/>
              </a:lnSpc>
              <a:spcBef>
                <a:spcPts val="0"/>
              </a:spcBef>
              <a:spcAft>
                <a:spcPts val="0"/>
              </a:spcAft>
              <a:buClr>
                <a:srgbClr val="000000"/>
              </a:buClr>
              <a:buSzPts val="1400"/>
              <a:buFont typeface="Arial"/>
              <a:buNone/>
            </a:pPr>
            <a:r>
              <a:rPr lang="en-AU" b="1" dirty="0"/>
              <a:t>Context: </a:t>
            </a:r>
            <a:r>
              <a:rPr lang="en-AU" sz="1200" dirty="0"/>
              <a:t>With context, we have </a:t>
            </a:r>
            <a:r>
              <a:rPr lang="en-AU" sz="1200" b="1" u="sng" dirty="0"/>
              <a:t>clearly identified the problem at hand </a:t>
            </a:r>
            <a:r>
              <a:rPr lang="en-AU" sz="1200" dirty="0"/>
              <a:t>and have elucidated on how our initiative may solve this problem, alongside the commercial implications this will have on the business. </a:t>
            </a:r>
            <a:endParaRPr dirty="0"/>
          </a:p>
          <a:p>
            <a:pPr marL="0" lvl="0" indent="0" algn="l" rtl="0">
              <a:lnSpc>
                <a:spcPct val="100000"/>
              </a:lnSpc>
              <a:spcBef>
                <a:spcPts val="0"/>
              </a:spcBef>
              <a:spcAft>
                <a:spcPts val="0"/>
              </a:spcAft>
              <a:buSzPts val="1400"/>
              <a:buNone/>
            </a:pPr>
            <a:endParaRPr b="1" dirty="0"/>
          </a:p>
          <a:p>
            <a:pPr marL="0" lvl="0" indent="0" algn="l" rtl="0">
              <a:lnSpc>
                <a:spcPct val="100000"/>
              </a:lnSpc>
              <a:spcBef>
                <a:spcPts val="0"/>
              </a:spcBef>
              <a:spcAft>
                <a:spcPts val="0"/>
              </a:spcAft>
              <a:buSzPts val="1400"/>
              <a:buNone/>
            </a:pPr>
            <a:r>
              <a:rPr lang="en-AU" b="1" dirty="0"/>
              <a:t>Criteria for Success</a:t>
            </a:r>
            <a:r>
              <a:rPr lang="en-AU" b="0" dirty="0"/>
              <a:t>: Clearly defining the criteria for success ensures that the scope of your work is clearly defined and understood. Otherwise, if this isn’t defined – your work will never end which will result in mismatched expectations.</a:t>
            </a:r>
            <a:endParaRPr dirty="0"/>
          </a:p>
          <a:p>
            <a:pPr marL="0" lvl="0" indent="0" algn="l" rtl="0">
              <a:lnSpc>
                <a:spcPct val="100000"/>
              </a:lnSpc>
              <a:spcBef>
                <a:spcPts val="0"/>
              </a:spcBef>
              <a:spcAft>
                <a:spcPts val="0"/>
              </a:spcAft>
              <a:buSzPts val="1400"/>
              <a:buNone/>
            </a:pPr>
            <a:endParaRPr b="0" dirty="0"/>
          </a:p>
          <a:p>
            <a:pPr marL="0" lvl="0" indent="0" algn="l" rtl="0">
              <a:lnSpc>
                <a:spcPct val="100000"/>
              </a:lnSpc>
              <a:spcBef>
                <a:spcPts val="0"/>
              </a:spcBef>
              <a:spcAft>
                <a:spcPts val="0"/>
              </a:spcAft>
              <a:buSzPts val="1400"/>
              <a:buNone/>
            </a:pPr>
            <a:r>
              <a:rPr lang="en-AU" b="1" dirty="0"/>
              <a:t>Scope of Solution Space: </a:t>
            </a:r>
            <a:r>
              <a:rPr lang="en-AU" b="0" dirty="0"/>
              <a:t>Scoping out the solution space ensures that the business initiative is SPECIFIC for a certain segment or area. This prevents solutions that have been developed being scaled and applied for all other business units that the solution may not be responsible or scalable for.</a:t>
            </a:r>
            <a:endParaRPr dirty="0"/>
          </a:p>
          <a:p>
            <a:pPr marL="0" lvl="0" indent="0" algn="l" rtl="0">
              <a:lnSpc>
                <a:spcPct val="100000"/>
              </a:lnSpc>
              <a:spcBef>
                <a:spcPts val="0"/>
              </a:spcBef>
              <a:spcAft>
                <a:spcPts val="0"/>
              </a:spcAft>
              <a:buSzPts val="1400"/>
              <a:buNone/>
            </a:pPr>
            <a:endParaRPr b="0" dirty="0"/>
          </a:p>
          <a:p>
            <a:pPr marL="0" lvl="0" indent="0" algn="l" rtl="0">
              <a:lnSpc>
                <a:spcPct val="100000"/>
              </a:lnSpc>
              <a:spcBef>
                <a:spcPts val="0"/>
              </a:spcBef>
              <a:spcAft>
                <a:spcPts val="0"/>
              </a:spcAft>
              <a:buSzPts val="1400"/>
              <a:buNone/>
            </a:pPr>
            <a:r>
              <a:rPr lang="en-AU" b="1" dirty="0"/>
              <a:t>Constraints within Solution Space: </a:t>
            </a:r>
            <a:r>
              <a:rPr lang="en-AU" b="0" dirty="0"/>
              <a:t>Looking forward, what are the foreseeable problems we are likely to encounter? Could this be stakeholder resistance? Could this be we don’t have access to the right data? </a:t>
            </a:r>
            <a:endParaRPr dirty="0"/>
          </a:p>
          <a:p>
            <a:pPr marL="0" lvl="0" indent="0" algn="l" rtl="0">
              <a:lnSpc>
                <a:spcPct val="100000"/>
              </a:lnSpc>
              <a:spcBef>
                <a:spcPts val="0"/>
              </a:spcBef>
              <a:spcAft>
                <a:spcPts val="0"/>
              </a:spcAft>
              <a:buSzPts val="1400"/>
              <a:buNone/>
            </a:pPr>
            <a:endParaRPr b="0" dirty="0"/>
          </a:p>
          <a:p>
            <a:pPr marL="0" lvl="0" indent="0" algn="l" rtl="0">
              <a:lnSpc>
                <a:spcPct val="100000"/>
              </a:lnSpc>
              <a:spcBef>
                <a:spcPts val="0"/>
              </a:spcBef>
              <a:spcAft>
                <a:spcPts val="0"/>
              </a:spcAft>
              <a:buSzPts val="1400"/>
              <a:buNone/>
            </a:pPr>
            <a:r>
              <a:rPr lang="en-AU" b="1" dirty="0"/>
              <a:t>Stakeholders to provide key insight: </a:t>
            </a:r>
            <a:r>
              <a:rPr lang="en-AU" b="0" dirty="0"/>
              <a:t>Who are the people I need to speak to, to get the answers I need for my data analysis?</a:t>
            </a:r>
            <a:endParaRPr dirty="0"/>
          </a:p>
          <a:p>
            <a:pPr marL="0" lvl="0" indent="0" algn="l" rtl="0">
              <a:lnSpc>
                <a:spcPct val="100000"/>
              </a:lnSpc>
              <a:spcBef>
                <a:spcPts val="0"/>
              </a:spcBef>
              <a:spcAft>
                <a:spcPts val="0"/>
              </a:spcAft>
              <a:buSzPts val="1400"/>
              <a:buNone/>
            </a:pPr>
            <a:endParaRPr b="0" dirty="0"/>
          </a:p>
          <a:p>
            <a:pPr marL="0" lvl="0" indent="0" algn="l" rtl="0">
              <a:lnSpc>
                <a:spcPct val="100000"/>
              </a:lnSpc>
              <a:spcBef>
                <a:spcPts val="0"/>
              </a:spcBef>
              <a:spcAft>
                <a:spcPts val="0"/>
              </a:spcAft>
              <a:buSzPts val="1400"/>
              <a:buNone/>
            </a:pPr>
            <a:r>
              <a:rPr lang="en-AU" b="1" dirty="0"/>
              <a:t>What key data sources are required</a:t>
            </a:r>
            <a:r>
              <a:rPr lang="en-AU" b="0" dirty="0"/>
              <a:t>?</a:t>
            </a:r>
            <a:endParaRPr dirty="0"/>
          </a:p>
          <a:p>
            <a:pPr marL="0" lvl="0" indent="0" algn="l" rtl="0">
              <a:lnSpc>
                <a:spcPct val="100000"/>
              </a:lnSpc>
              <a:spcBef>
                <a:spcPts val="0"/>
              </a:spcBef>
              <a:spcAft>
                <a:spcPts val="0"/>
              </a:spcAft>
              <a:buSzPts val="1400"/>
              <a:buNone/>
            </a:pPr>
            <a:r>
              <a:rPr lang="en-AU" b="0" dirty="0"/>
              <a:t>Based off my discussions with the key stakeholders – can we clearly list out all the data sources we need so we can make a highly targeted request as opposed to a scatter-gun approach where we ask for a bit of everything?</a:t>
            </a:r>
            <a:endParaRPr dirty="0"/>
          </a:p>
          <a:p>
            <a:pPr marL="0" lvl="0" indent="0" algn="l" rtl="0">
              <a:lnSpc>
                <a:spcPct val="100000"/>
              </a:lnSpc>
              <a:spcBef>
                <a:spcPts val="0"/>
              </a:spcBef>
              <a:spcAft>
                <a:spcPts val="0"/>
              </a:spcAft>
              <a:buSzPts val="1400"/>
              <a:buNone/>
            </a:pPr>
            <a:endParaRPr b="1" dirty="0"/>
          </a:p>
          <a:p>
            <a:pPr marL="0" lvl="0" indent="0" algn="l" rtl="0">
              <a:lnSpc>
                <a:spcPct val="100000"/>
              </a:lnSpc>
              <a:spcBef>
                <a:spcPts val="0"/>
              </a:spcBef>
              <a:spcAft>
                <a:spcPts val="0"/>
              </a:spcAft>
              <a:buSzPts val="1400"/>
              <a:buNone/>
            </a:pPr>
            <a:endParaRPr b="1"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
          <p:cNvSpPr/>
          <p:nvPr/>
        </p:nvSpPr>
        <p:spPr>
          <a:xfrm>
            <a:off x="8298444" y="37255"/>
            <a:ext cx="670614" cy="12472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000000"/>
              </a:buClr>
              <a:buSzPts val="816"/>
              <a:buFont typeface="Arial"/>
              <a:buNone/>
            </a:pPr>
            <a:endParaRPr sz="816" b="0" i="0" u="none" strike="noStrike" cap="none">
              <a:solidFill>
                <a:srgbClr val="000000"/>
              </a:solidFill>
              <a:latin typeface="Arial"/>
              <a:ea typeface="Arial"/>
              <a:cs typeface="Arial"/>
              <a:sym typeface="Arial"/>
            </a:endParaRPr>
          </a:p>
        </p:txBody>
      </p:sp>
      <p:sp>
        <p:nvSpPr>
          <p:cNvPr id="11" name="Google Shape;11;p2"/>
          <p:cNvSpPr txBox="1">
            <a:spLocks noGrp="1"/>
          </p:cNvSpPr>
          <p:nvPr>
            <p:ph type="body" idx="1"/>
          </p:nvPr>
        </p:nvSpPr>
        <p:spPr>
          <a:xfrm>
            <a:off x="2343099" y="2570857"/>
            <a:ext cx="4389768" cy="1256112"/>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632" b="0" i="0" u="none" strike="noStrike" cap="none">
                <a:solidFill>
                  <a:schemeClr val="dk1"/>
                </a:solidFill>
                <a:latin typeface="Arial"/>
                <a:ea typeface="Arial"/>
                <a:cs typeface="Arial"/>
                <a:sym typeface="Arial"/>
              </a:defRPr>
            </a:lvl1pPr>
            <a:lvl2pPr marL="914400" marR="0" lvl="1" indent="-358140" algn="l" rtl="0">
              <a:lnSpc>
                <a:spcPct val="100000"/>
              </a:lnSpc>
              <a:spcBef>
                <a:spcPts val="0"/>
              </a:spcBef>
              <a:spcAft>
                <a:spcPts val="0"/>
              </a:spcAft>
              <a:buClr>
                <a:schemeClr val="dk2"/>
              </a:buClr>
              <a:buSzPts val="2040"/>
              <a:buFont typeface="Arial"/>
              <a:buChar char="▪"/>
              <a:defRPr sz="1632" b="0" i="0" u="none" strike="noStrike" cap="none">
                <a:solidFill>
                  <a:schemeClr val="dk1"/>
                </a:solidFill>
                <a:latin typeface="Arial"/>
                <a:ea typeface="Arial"/>
                <a:cs typeface="Arial"/>
                <a:sym typeface="Arial"/>
              </a:defRPr>
            </a:lvl2pPr>
            <a:lvl3pPr marL="1371600" marR="0" lvl="2"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3pPr>
            <a:lvl4pPr marL="1828800" marR="0" lvl="3"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4pPr>
            <a:lvl5pPr marL="2286000" marR="0" lvl="4"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5pPr>
            <a:lvl6pPr marL="2743200" marR="0" lvl="5"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6pPr>
            <a:lvl7pPr marL="3200400" marR="0" lvl="6"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7pPr>
            <a:lvl8pPr marL="3657600" marR="0" lvl="7"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8pPr>
            <a:lvl9pPr marL="4114800" marR="0" lvl="8"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9pPr>
          </a:lstStyle>
          <a:p>
            <a:endParaRPr/>
          </a:p>
        </p:txBody>
      </p:sp>
      <p:sp>
        <p:nvSpPr>
          <p:cNvPr id="12" name="Google Shape;12;p2"/>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939"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nhtsa.gov/file-downloads?p=nhtsa/downloads/FARS/"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s://www.basketball-reference.com/about/glossary.html" TargetMode="External"/><Relationship Id="rId4" Type="http://schemas.openxmlformats.org/officeDocument/2006/relationships/hyperlink" Target="https://www.kaggle.com/datasets/sumitrodatta/nba-aba-baa-stats" TargetMode="External"/></Relationships>
</file>

<file path=ppt/slides/_rels/slide2.xml.rels><?xml version="1.0" encoding="UTF-8" standalone="yes"?>
<Relationships xmlns="http://schemas.openxmlformats.org/package/2006/relationships"><Relationship Id="rId2" Type="http://schemas.openxmlformats.org/officeDocument/2006/relationships/hyperlink" Target="https://www.basketball-reference.com/about/glossary.html"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
        <p:cNvGrpSpPr/>
        <p:nvPr/>
      </p:nvGrpSpPr>
      <p:grpSpPr>
        <a:xfrm>
          <a:off x="0" y="0"/>
          <a:ext cx="0" cy="0"/>
          <a:chOff x="0" y="0"/>
          <a:chExt cx="0" cy="0"/>
        </a:xfrm>
      </p:grpSpPr>
      <p:sp>
        <p:nvSpPr>
          <p:cNvPr id="20" name="Google Shape;20;p1"/>
          <p:cNvSpPr/>
          <p:nvPr/>
        </p:nvSpPr>
        <p:spPr>
          <a:xfrm>
            <a:off x="116845" y="1533126"/>
            <a:ext cx="4344156" cy="5114834"/>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1" name="Google Shape;21;p1"/>
          <p:cNvSpPr/>
          <p:nvPr/>
        </p:nvSpPr>
        <p:spPr>
          <a:xfrm>
            <a:off x="4587388" y="1553576"/>
            <a:ext cx="4344156" cy="5114834"/>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lang="en-US" dirty="0">
              <a:hlinkClick r:id="rId3"/>
            </a:endParaRPr>
          </a:p>
          <a:p>
            <a:pPr marL="0" marR="0" lvl="0" indent="0" algn="l" rtl="0">
              <a:lnSpc>
                <a:spcPct val="100000"/>
              </a:lnSpc>
              <a:spcBef>
                <a:spcPts val="0"/>
              </a:spcBef>
              <a:spcAft>
                <a:spcPts val="0"/>
              </a:spcAft>
              <a:buClr>
                <a:srgbClr val="000000"/>
              </a:buClr>
              <a:buSzPts val="1428"/>
              <a:buFont typeface="Arial"/>
              <a:buNone/>
            </a:pPr>
            <a:endParaRPr lang="en-US" dirty="0">
              <a:hlinkClick r:id="rId4"/>
            </a:endParaRPr>
          </a:p>
          <a:p>
            <a:pPr marL="0" marR="0" lvl="0" indent="0" algn="l" rtl="0">
              <a:lnSpc>
                <a:spcPct val="100000"/>
              </a:lnSpc>
              <a:spcBef>
                <a:spcPts val="0"/>
              </a:spcBef>
              <a:spcAft>
                <a:spcPts val="0"/>
              </a:spcAft>
              <a:buClr>
                <a:srgbClr val="000000"/>
              </a:buClr>
              <a:buSzPts val="1428"/>
              <a:buFont typeface="Arial"/>
              <a:buNone/>
            </a:pPr>
            <a:endParaRPr lang="en-US" dirty="0">
              <a:hlinkClick r:id="rId4"/>
            </a:endParaRPr>
          </a:p>
          <a:p>
            <a:pPr marL="0" marR="0" lvl="0" indent="0" algn="l" rtl="0">
              <a:lnSpc>
                <a:spcPct val="100000"/>
              </a:lnSpc>
              <a:spcBef>
                <a:spcPts val="0"/>
              </a:spcBef>
              <a:spcAft>
                <a:spcPts val="0"/>
              </a:spcAft>
              <a:buClr>
                <a:srgbClr val="000000"/>
              </a:buClr>
              <a:buSzPts val="1428"/>
              <a:buFont typeface="Arial"/>
              <a:buNone/>
            </a:pPr>
            <a:endParaRPr lang="en-US" dirty="0">
              <a:hlinkClick r:id="rId4"/>
            </a:endParaRPr>
          </a:p>
          <a:p>
            <a:pPr marL="0" marR="0" lvl="0" indent="0" algn="l" rtl="0">
              <a:lnSpc>
                <a:spcPct val="100000"/>
              </a:lnSpc>
              <a:spcBef>
                <a:spcPts val="0"/>
              </a:spcBef>
              <a:spcAft>
                <a:spcPts val="0"/>
              </a:spcAft>
              <a:buClr>
                <a:srgbClr val="000000"/>
              </a:buClr>
              <a:buSzPts val="1428"/>
              <a:buFont typeface="Arial"/>
              <a:buNone/>
            </a:pPr>
            <a:endParaRPr lang="en-US" dirty="0">
              <a:hlinkClick r:id="rId4"/>
            </a:endParaRPr>
          </a:p>
        </p:txBody>
      </p:sp>
      <p:sp>
        <p:nvSpPr>
          <p:cNvPr id="22" name="Google Shape;22;p1"/>
          <p:cNvSpPr/>
          <p:nvPr/>
        </p:nvSpPr>
        <p:spPr>
          <a:xfrm>
            <a:off x="218936" y="1642728"/>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ctr"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1</a:t>
            </a:r>
            <a:endParaRPr sz="1428" b="0" i="0" u="none" strike="noStrike" cap="none">
              <a:solidFill>
                <a:schemeClr val="lt1"/>
              </a:solidFill>
              <a:latin typeface="Arial"/>
              <a:ea typeface="Arial"/>
              <a:cs typeface="Arial"/>
              <a:sym typeface="Arial"/>
            </a:endParaRPr>
          </a:p>
        </p:txBody>
      </p:sp>
      <p:sp>
        <p:nvSpPr>
          <p:cNvPr id="23" name="Google Shape;23;p1"/>
          <p:cNvSpPr/>
          <p:nvPr/>
        </p:nvSpPr>
        <p:spPr>
          <a:xfrm>
            <a:off x="4657561" y="1642728"/>
            <a:ext cx="266686"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ctr" rtl="0">
              <a:lnSpc>
                <a:spcPct val="100000"/>
              </a:lnSpc>
              <a:spcBef>
                <a:spcPts val="0"/>
              </a:spcBef>
              <a:spcAft>
                <a:spcPts val="0"/>
              </a:spcAft>
              <a:buClr>
                <a:srgbClr val="000000"/>
              </a:buClr>
              <a:buSzPts val="1428"/>
              <a:buFont typeface="Arial"/>
              <a:buNone/>
            </a:pPr>
            <a:r>
              <a:rPr lang="en-AU" sz="1428" b="0" i="0" u="none" strike="noStrike" cap="none" dirty="0">
                <a:solidFill>
                  <a:schemeClr val="lt1"/>
                </a:solidFill>
                <a:latin typeface="Arial"/>
                <a:ea typeface="Arial"/>
                <a:cs typeface="Arial"/>
                <a:sym typeface="Arial"/>
              </a:rPr>
              <a:t>4</a:t>
            </a:r>
            <a:endParaRPr sz="1400" b="0" i="0" u="none" strike="noStrike" cap="none" dirty="0">
              <a:solidFill>
                <a:srgbClr val="000000"/>
              </a:solidFill>
              <a:latin typeface="Arial"/>
              <a:ea typeface="Arial"/>
              <a:cs typeface="Arial"/>
              <a:sym typeface="Arial"/>
            </a:endParaRPr>
          </a:p>
        </p:txBody>
      </p:sp>
      <p:sp>
        <p:nvSpPr>
          <p:cNvPr id="24" name="Google Shape;24;p1"/>
          <p:cNvSpPr/>
          <p:nvPr/>
        </p:nvSpPr>
        <p:spPr>
          <a:xfrm>
            <a:off x="601195" y="1634155"/>
            <a:ext cx="1840448" cy="305461"/>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dk1"/>
                </a:solidFill>
                <a:latin typeface="Arial"/>
                <a:ea typeface="Arial"/>
                <a:cs typeface="Arial"/>
                <a:sym typeface="Arial"/>
              </a:rPr>
              <a:t>Context</a:t>
            </a:r>
            <a:endParaRPr sz="1400" b="0" i="0" u="none" strike="noStrike" cap="none" dirty="0">
              <a:solidFill>
                <a:srgbClr val="000000"/>
              </a:solidFill>
              <a:latin typeface="Arial"/>
              <a:ea typeface="Arial"/>
              <a:cs typeface="Arial"/>
              <a:sym typeface="Arial"/>
            </a:endParaRPr>
          </a:p>
        </p:txBody>
      </p:sp>
      <p:sp>
        <p:nvSpPr>
          <p:cNvPr id="25" name="Google Shape;25;p1"/>
          <p:cNvSpPr/>
          <p:nvPr/>
        </p:nvSpPr>
        <p:spPr>
          <a:xfrm>
            <a:off x="5050634" y="1674784"/>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Constraints within solution space</a:t>
            </a:r>
            <a:endParaRPr sz="1400" b="0" i="0" u="none" strike="noStrike" cap="none">
              <a:solidFill>
                <a:srgbClr val="000000"/>
              </a:solidFill>
              <a:latin typeface="Arial"/>
              <a:ea typeface="Arial"/>
              <a:cs typeface="Arial"/>
              <a:sym typeface="Arial"/>
            </a:endParaRPr>
          </a:p>
        </p:txBody>
      </p:sp>
      <p:sp>
        <p:nvSpPr>
          <p:cNvPr id="26" name="Google Shape;26;p1"/>
          <p:cNvSpPr/>
          <p:nvPr/>
        </p:nvSpPr>
        <p:spPr>
          <a:xfrm>
            <a:off x="4657561" y="3358119"/>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ctr" rtl="0">
              <a:lnSpc>
                <a:spcPct val="100000"/>
              </a:lnSpc>
              <a:spcBef>
                <a:spcPts val="0"/>
              </a:spcBef>
              <a:spcAft>
                <a:spcPts val="0"/>
              </a:spcAft>
              <a:buClr>
                <a:srgbClr val="000000"/>
              </a:buClr>
              <a:buSzPts val="1428"/>
              <a:buFont typeface="Arial"/>
              <a:buNone/>
            </a:pPr>
            <a:r>
              <a:rPr lang="en-AU" sz="1428" b="0" i="0" u="none" strike="noStrike" cap="none" dirty="0">
                <a:solidFill>
                  <a:schemeClr val="lt1"/>
                </a:solidFill>
                <a:latin typeface="Arial"/>
                <a:ea typeface="Arial"/>
                <a:cs typeface="Arial"/>
                <a:sym typeface="Arial"/>
              </a:rPr>
              <a:t>5</a:t>
            </a:r>
            <a:endParaRPr sz="1400" b="0" i="0" u="none" strike="noStrike" cap="none" dirty="0">
              <a:solidFill>
                <a:srgbClr val="000000"/>
              </a:solidFill>
              <a:latin typeface="Arial"/>
              <a:ea typeface="Arial"/>
              <a:cs typeface="Arial"/>
              <a:sym typeface="Arial"/>
            </a:endParaRPr>
          </a:p>
        </p:txBody>
      </p:sp>
      <p:sp>
        <p:nvSpPr>
          <p:cNvPr id="27" name="Google Shape;27;p1"/>
          <p:cNvSpPr/>
          <p:nvPr/>
        </p:nvSpPr>
        <p:spPr>
          <a:xfrm>
            <a:off x="218936" y="3358119"/>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ctr" rtl="0">
              <a:lnSpc>
                <a:spcPct val="100000"/>
              </a:lnSpc>
              <a:spcBef>
                <a:spcPts val="0"/>
              </a:spcBef>
              <a:spcAft>
                <a:spcPts val="0"/>
              </a:spcAft>
              <a:buClr>
                <a:srgbClr val="000000"/>
              </a:buClr>
              <a:buSzPts val="1428"/>
              <a:buFont typeface="Arial"/>
              <a:buNone/>
            </a:pPr>
            <a:r>
              <a:rPr lang="en-AU" sz="1428" b="0" i="0" u="none" strike="noStrike" cap="none" dirty="0">
                <a:solidFill>
                  <a:schemeClr val="lt1"/>
                </a:solidFill>
                <a:latin typeface="Arial"/>
                <a:ea typeface="Arial"/>
                <a:cs typeface="Arial"/>
                <a:sym typeface="Arial"/>
              </a:rPr>
              <a:t>2</a:t>
            </a:r>
            <a:endParaRPr sz="1400" b="0" i="0" u="none" strike="noStrike" cap="none" dirty="0">
              <a:solidFill>
                <a:srgbClr val="000000"/>
              </a:solidFill>
              <a:latin typeface="Arial"/>
              <a:ea typeface="Arial"/>
              <a:cs typeface="Arial"/>
              <a:sym typeface="Arial"/>
            </a:endParaRPr>
          </a:p>
        </p:txBody>
      </p:sp>
      <p:sp>
        <p:nvSpPr>
          <p:cNvPr id="28" name="Google Shape;28;p1"/>
          <p:cNvSpPr/>
          <p:nvPr/>
        </p:nvSpPr>
        <p:spPr>
          <a:xfrm>
            <a:off x="612534" y="3374073"/>
            <a:ext cx="1965296" cy="256406"/>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dk1"/>
                </a:solidFill>
                <a:latin typeface="Arial"/>
                <a:ea typeface="Arial"/>
                <a:cs typeface="Arial"/>
                <a:sym typeface="Arial"/>
              </a:rPr>
              <a:t>Criteria for success</a:t>
            </a:r>
            <a:endParaRPr sz="1400" b="0" i="0" u="none" strike="noStrike" cap="none" dirty="0">
              <a:solidFill>
                <a:srgbClr val="000000"/>
              </a:solidFill>
              <a:latin typeface="Arial"/>
              <a:ea typeface="Arial"/>
              <a:cs typeface="Arial"/>
              <a:sym typeface="Arial"/>
            </a:endParaRPr>
          </a:p>
        </p:txBody>
      </p:sp>
      <p:sp>
        <p:nvSpPr>
          <p:cNvPr id="29" name="Google Shape;29;p1"/>
          <p:cNvSpPr/>
          <p:nvPr/>
        </p:nvSpPr>
        <p:spPr>
          <a:xfrm>
            <a:off x="5050634" y="3390175"/>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dk1"/>
                </a:solidFill>
                <a:latin typeface="Arial"/>
                <a:ea typeface="Arial"/>
                <a:cs typeface="Arial"/>
                <a:sym typeface="Arial"/>
              </a:rPr>
              <a:t>Stakeholders to provide key insight</a:t>
            </a:r>
            <a:endParaRPr sz="1400" b="0" i="0" u="none" strike="noStrike" cap="none" dirty="0">
              <a:solidFill>
                <a:srgbClr val="000000"/>
              </a:solidFill>
              <a:latin typeface="Arial"/>
              <a:ea typeface="Arial"/>
              <a:cs typeface="Arial"/>
              <a:sym typeface="Arial"/>
            </a:endParaRPr>
          </a:p>
        </p:txBody>
      </p:sp>
      <p:sp>
        <p:nvSpPr>
          <p:cNvPr id="30" name="Google Shape;30;p1"/>
          <p:cNvSpPr/>
          <p:nvPr/>
        </p:nvSpPr>
        <p:spPr>
          <a:xfrm>
            <a:off x="218936" y="5354492"/>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ctr" rtl="0">
              <a:lnSpc>
                <a:spcPct val="100000"/>
              </a:lnSpc>
              <a:spcBef>
                <a:spcPts val="0"/>
              </a:spcBef>
              <a:spcAft>
                <a:spcPts val="0"/>
              </a:spcAft>
              <a:buClr>
                <a:srgbClr val="000000"/>
              </a:buClr>
              <a:buSzPts val="1428"/>
              <a:buFont typeface="Arial"/>
              <a:buNone/>
            </a:pPr>
            <a:r>
              <a:rPr lang="en-AU" sz="1428" b="0" i="0" u="none" strike="noStrike" cap="none" dirty="0">
                <a:solidFill>
                  <a:schemeClr val="lt1"/>
                </a:solidFill>
                <a:latin typeface="Arial"/>
                <a:ea typeface="Arial"/>
                <a:cs typeface="Arial"/>
                <a:sym typeface="Arial"/>
              </a:rPr>
              <a:t>3</a:t>
            </a:r>
            <a:endParaRPr sz="1400" b="0" i="0" u="none" strike="noStrike" cap="none" dirty="0">
              <a:solidFill>
                <a:srgbClr val="000000"/>
              </a:solidFill>
              <a:latin typeface="Arial"/>
              <a:ea typeface="Arial"/>
              <a:cs typeface="Arial"/>
              <a:sym typeface="Arial"/>
            </a:endParaRPr>
          </a:p>
        </p:txBody>
      </p:sp>
      <p:sp>
        <p:nvSpPr>
          <p:cNvPr id="31" name="Google Shape;31;p1"/>
          <p:cNvSpPr/>
          <p:nvPr/>
        </p:nvSpPr>
        <p:spPr>
          <a:xfrm>
            <a:off x="4657561" y="5354492"/>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ctr" rtl="0">
              <a:lnSpc>
                <a:spcPct val="100000"/>
              </a:lnSpc>
              <a:spcBef>
                <a:spcPts val="0"/>
              </a:spcBef>
              <a:spcAft>
                <a:spcPts val="0"/>
              </a:spcAft>
              <a:buClr>
                <a:srgbClr val="000000"/>
              </a:buClr>
              <a:buSzPts val="1428"/>
              <a:buFont typeface="Arial"/>
              <a:buNone/>
            </a:pPr>
            <a:r>
              <a:rPr lang="en-AU" sz="1428" b="0" i="0" u="none" strike="noStrike" cap="none" dirty="0">
                <a:solidFill>
                  <a:schemeClr val="lt1"/>
                </a:solidFill>
                <a:latin typeface="Arial"/>
                <a:ea typeface="Arial"/>
                <a:cs typeface="Arial"/>
                <a:sym typeface="Arial"/>
              </a:rPr>
              <a:t>6</a:t>
            </a:r>
            <a:endParaRPr sz="1400" b="0" i="0" u="none" strike="noStrike" cap="none" dirty="0">
              <a:solidFill>
                <a:srgbClr val="000000"/>
              </a:solidFill>
              <a:latin typeface="Arial"/>
              <a:ea typeface="Arial"/>
              <a:cs typeface="Arial"/>
              <a:sym typeface="Arial"/>
            </a:endParaRPr>
          </a:p>
        </p:txBody>
      </p:sp>
      <p:sp>
        <p:nvSpPr>
          <p:cNvPr id="32" name="Google Shape;32;p1"/>
          <p:cNvSpPr/>
          <p:nvPr/>
        </p:nvSpPr>
        <p:spPr>
          <a:xfrm>
            <a:off x="578790" y="5397187"/>
            <a:ext cx="2173637" cy="202924"/>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dk1"/>
                </a:solidFill>
                <a:latin typeface="Arial"/>
                <a:ea typeface="Arial"/>
                <a:cs typeface="Arial"/>
                <a:sym typeface="Arial"/>
              </a:rPr>
              <a:t>Scope of solution space </a:t>
            </a:r>
            <a:endParaRPr sz="1400" b="0" i="0" u="none" strike="noStrike" cap="none" dirty="0">
              <a:solidFill>
                <a:srgbClr val="000000"/>
              </a:solidFill>
              <a:latin typeface="Arial"/>
              <a:ea typeface="Arial"/>
              <a:cs typeface="Arial"/>
              <a:sym typeface="Arial"/>
            </a:endParaRPr>
          </a:p>
        </p:txBody>
      </p:sp>
      <p:sp>
        <p:nvSpPr>
          <p:cNvPr id="33" name="Google Shape;33;p1"/>
          <p:cNvSpPr/>
          <p:nvPr/>
        </p:nvSpPr>
        <p:spPr>
          <a:xfrm>
            <a:off x="5050634" y="5393004"/>
            <a:ext cx="1582703" cy="21129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dirty="0">
                <a:solidFill>
                  <a:schemeClr val="dk1"/>
                </a:solidFill>
              </a:rPr>
              <a:t>Key</a:t>
            </a:r>
            <a:r>
              <a:rPr lang="en-AU" sz="1428" b="0" i="0" u="none" strike="noStrike" cap="none" dirty="0">
                <a:solidFill>
                  <a:schemeClr val="dk1"/>
                </a:solidFill>
                <a:latin typeface="Arial"/>
                <a:ea typeface="Arial"/>
                <a:cs typeface="Arial"/>
                <a:sym typeface="Arial"/>
              </a:rPr>
              <a:t> data sources </a:t>
            </a:r>
            <a:endParaRPr sz="1400" b="0" i="0" u="none" strike="noStrike" cap="none" dirty="0">
              <a:solidFill>
                <a:srgbClr val="000000"/>
              </a:solidFill>
              <a:latin typeface="Arial"/>
              <a:ea typeface="Arial"/>
              <a:cs typeface="Arial"/>
              <a:sym typeface="Arial"/>
            </a:endParaRPr>
          </a:p>
        </p:txBody>
      </p:sp>
      <p:sp>
        <p:nvSpPr>
          <p:cNvPr id="34" name="Google Shape;34;p1"/>
          <p:cNvSpPr txBox="1"/>
          <p:nvPr/>
        </p:nvSpPr>
        <p:spPr>
          <a:xfrm>
            <a:off x="147397" y="1986946"/>
            <a:ext cx="4324418" cy="12458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050" dirty="0"/>
              <a:t>The CEO of Greatest Apparel of All Time (</a:t>
            </a:r>
            <a:r>
              <a:rPr lang="en-US" sz="1050" dirty="0" err="1"/>
              <a:t>GAOT</a:t>
            </a:r>
            <a:r>
              <a:rPr lang="en-US" sz="1050" dirty="0"/>
              <a:t>) sporting gear company is interested in launching a new apparel line around the NBA’s Greatest of All Time (GOAT).  She wants to use publicly available data to save cost and potentially stay closer to the fan base. The company Chief Data Officer has asked the analytics team to segment the data into four GOAT recommendations and pitch the recommendations to the CEO using Tableau.  </a:t>
            </a:r>
            <a:endParaRPr sz="1050" dirty="0"/>
          </a:p>
        </p:txBody>
      </p:sp>
      <p:sp>
        <p:nvSpPr>
          <p:cNvPr id="35" name="Google Shape;35;p1"/>
          <p:cNvSpPr txBox="1"/>
          <p:nvPr/>
        </p:nvSpPr>
        <p:spPr>
          <a:xfrm>
            <a:off x="137949" y="3826515"/>
            <a:ext cx="4324418" cy="1245854"/>
          </a:xfrm>
          <a:prstGeom prst="rect">
            <a:avLst/>
          </a:prstGeom>
          <a:noFill/>
          <a:ln>
            <a:noFill/>
          </a:ln>
        </p:spPr>
        <p:txBody>
          <a:bodyPr spcFirstLastPara="1" wrap="square" lIns="91425" tIns="45700" rIns="91425" bIns="45700" anchor="t" anchorCtr="0">
            <a:noAutofit/>
          </a:bodyPr>
          <a:lstStyle/>
          <a:p>
            <a:pPr marL="171450" marR="0" lvl="0" indent="-171450" algn="l" rtl="0">
              <a:lnSpc>
                <a:spcPct val="100000"/>
              </a:lnSpc>
              <a:spcBef>
                <a:spcPts val="0"/>
              </a:spcBef>
              <a:spcAft>
                <a:spcPts val="0"/>
              </a:spcAft>
              <a:buFont typeface="Arial" panose="020B0604020202020204" pitchFamily="34" charset="0"/>
              <a:buChar char="•"/>
            </a:pPr>
            <a:r>
              <a:rPr lang="en-US" sz="1050" i="0" u="none" strike="noStrike" cap="none" dirty="0">
                <a:solidFill>
                  <a:srgbClr val="000000"/>
                </a:solidFill>
                <a:latin typeface="Arial"/>
                <a:ea typeface="Arial"/>
                <a:cs typeface="Arial"/>
                <a:sym typeface="Arial"/>
              </a:rPr>
              <a:t>Executive level </a:t>
            </a:r>
            <a:r>
              <a:rPr lang="en-US" sz="1050" dirty="0"/>
              <a:t>dashboard using Tableau created</a:t>
            </a:r>
          </a:p>
          <a:p>
            <a:pPr marL="171450" marR="0" lvl="0" indent="-171450" algn="l" rtl="0">
              <a:lnSpc>
                <a:spcPct val="100000"/>
              </a:lnSpc>
              <a:spcBef>
                <a:spcPts val="0"/>
              </a:spcBef>
              <a:spcAft>
                <a:spcPts val="0"/>
              </a:spcAft>
              <a:buFont typeface="Arial" panose="020B0604020202020204" pitchFamily="34" charset="0"/>
              <a:buChar char="•"/>
            </a:pPr>
            <a:r>
              <a:rPr lang="en-US" sz="1050" i="0" u="none" strike="noStrike" cap="none" dirty="0">
                <a:solidFill>
                  <a:srgbClr val="000000"/>
                </a:solidFill>
                <a:latin typeface="Arial"/>
                <a:ea typeface="Arial"/>
                <a:cs typeface="Arial"/>
                <a:sym typeface="Arial"/>
              </a:rPr>
              <a:t>Briefing to CEO using Tableau prepared and presented</a:t>
            </a:r>
          </a:p>
          <a:p>
            <a:pPr marL="171450" marR="0" lvl="0" indent="-171450" algn="l" rtl="0">
              <a:lnSpc>
                <a:spcPct val="100000"/>
              </a:lnSpc>
              <a:spcBef>
                <a:spcPts val="0"/>
              </a:spcBef>
              <a:spcAft>
                <a:spcPts val="0"/>
              </a:spcAft>
              <a:buFont typeface="Arial" panose="020B0604020202020204" pitchFamily="34" charset="0"/>
              <a:buChar char="•"/>
            </a:pPr>
            <a:r>
              <a:rPr lang="en-US" sz="1050" i="0" u="none" strike="noStrike" cap="none" dirty="0">
                <a:solidFill>
                  <a:srgbClr val="000000"/>
                </a:solidFill>
                <a:latin typeface="Arial"/>
                <a:ea typeface="Arial"/>
                <a:cs typeface="Arial"/>
                <a:sym typeface="Arial"/>
              </a:rPr>
              <a:t>Analysis uses a common set of metrics that levels team and player statistics by </a:t>
            </a:r>
            <a:r>
              <a:rPr lang="en-US" sz="1050" dirty="0"/>
              <a:t>accounting for changes to the game of professional basketball (i.e. introduction of the 3-point line, the shot clock, increased season length, average career length, etc.)</a:t>
            </a:r>
          </a:p>
        </p:txBody>
      </p:sp>
      <p:sp>
        <p:nvSpPr>
          <p:cNvPr id="36" name="Google Shape;36;p1"/>
          <p:cNvSpPr txBox="1"/>
          <p:nvPr/>
        </p:nvSpPr>
        <p:spPr>
          <a:xfrm>
            <a:off x="147397" y="5782447"/>
            <a:ext cx="4324418" cy="611129"/>
          </a:xfrm>
          <a:prstGeom prst="rect">
            <a:avLst/>
          </a:prstGeom>
          <a:noFill/>
          <a:ln>
            <a:noFill/>
          </a:ln>
        </p:spPr>
        <p:txBody>
          <a:bodyPr spcFirstLastPara="1" wrap="square" lIns="91425" tIns="45700" rIns="91425" bIns="45700" anchor="t" anchorCtr="0">
            <a:noAutofit/>
          </a:bodyPr>
          <a:lstStyle/>
          <a:p>
            <a:pPr marL="171450" marR="0" lvl="0" indent="-171450" algn="l" rtl="0">
              <a:lnSpc>
                <a:spcPct val="100000"/>
              </a:lnSpc>
              <a:spcBef>
                <a:spcPts val="0"/>
              </a:spcBef>
              <a:spcAft>
                <a:spcPts val="0"/>
              </a:spcAft>
              <a:buFont typeface="Arial" panose="020B0604020202020204" pitchFamily="34" charset="0"/>
              <a:buChar char="•"/>
            </a:pPr>
            <a:r>
              <a:rPr lang="en-AU" sz="1050" b="0" i="0" u="none" strike="noStrike" cap="none" dirty="0">
                <a:solidFill>
                  <a:srgbClr val="000000"/>
                </a:solidFill>
                <a:latin typeface="Arial"/>
                <a:ea typeface="Arial"/>
                <a:cs typeface="Arial"/>
                <a:sym typeface="Arial"/>
              </a:rPr>
              <a:t>Only NBA team and player statistics from 1950-present</a:t>
            </a:r>
            <a:endParaRPr lang="en-AU" sz="1050" dirty="0"/>
          </a:p>
          <a:p>
            <a:pPr marL="171450" marR="0" lvl="0" indent="-171450" algn="l" rtl="0">
              <a:lnSpc>
                <a:spcPct val="100000"/>
              </a:lnSpc>
              <a:spcBef>
                <a:spcPts val="0"/>
              </a:spcBef>
              <a:spcAft>
                <a:spcPts val="0"/>
              </a:spcAft>
              <a:buFont typeface="Arial" panose="020B0604020202020204" pitchFamily="34" charset="0"/>
              <a:buChar char="•"/>
            </a:pPr>
            <a:r>
              <a:rPr lang="en-AU" sz="1050" b="0" i="0" u="none" strike="noStrike" cap="none" dirty="0">
                <a:solidFill>
                  <a:srgbClr val="000000"/>
                </a:solidFill>
                <a:latin typeface="Arial"/>
                <a:ea typeface="Arial"/>
                <a:cs typeface="Arial"/>
                <a:sym typeface="Arial"/>
              </a:rPr>
              <a:t>Only publicly available data</a:t>
            </a:r>
          </a:p>
          <a:p>
            <a:pPr marL="171450" marR="0" lvl="0" indent="-171450" algn="l" rtl="0">
              <a:lnSpc>
                <a:spcPct val="100000"/>
              </a:lnSpc>
              <a:spcBef>
                <a:spcPts val="0"/>
              </a:spcBef>
              <a:spcAft>
                <a:spcPts val="0"/>
              </a:spcAft>
              <a:buFont typeface="Arial" panose="020B0604020202020204" pitchFamily="34" charset="0"/>
              <a:buChar char="•"/>
            </a:pPr>
            <a:r>
              <a:rPr lang="en-AU" sz="1050" b="0" i="0" u="none" strike="noStrike" cap="none" dirty="0">
                <a:solidFill>
                  <a:srgbClr val="000000"/>
                </a:solidFill>
                <a:latin typeface="Arial"/>
                <a:ea typeface="Arial"/>
                <a:cs typeface="Arial"/>
                <a:sym typeface="Arial"/>
              </a:rPr>
              <a:t>Player and Team costs are not a consideration</a:t>
            </a:r>
            <a:endParaRPr sz="1050" b="0" i="0" u="none" strike="noStrike" cap="none" dirty="0">
              <a:solidFill>
                <a:srgbClr val="000000"/>
              </a:solidFill>
              <a:latin typeface="Arial"/>
              <a:ea typeface="Arial"/>
              <a:cs typeface="Arial"/>
              <a:sym typeface="Arial"/>
            </a:endParaRPr>
          </a:p>
        </p:txBody>
      </p:sp>
      <p:sp>
        <p:nvSpPr>
          <p:cNvPr id="37" name="Google Shape;37;p1"/>
          <p:cNvSpPr txBox="1"/>
          <p:nvPr/>
        </p:nvSpPr>
        <p:spPr>
          <a:xfrm>
            <a:off x="4596492" y="1986946"/>
            <a:ext cx="4155946" cy="61130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50" i="0" u="none" strike="noStrike" cap="none" dirty="0">
                <a:solidFill>
                  <a:srgbClr val="000000"/>
                </a:solidFill>
                <a:latin typeface="Arial"/>
                <a:ea typeface="Arial"/>
                <a:cs typeface="Arial"/>
                <a:sym typeface="Arial"/>
              </a:rPr>
              <a:t>Limited to publicly available data.  Some degree of inaccuracy from official NBA data is expected.</a:t>
            </a:r>
            <a:endParaRPr lang="en-AU" sz="1050" dirty="0"/>
          </a:p>
          <a:p>
            <a:pPr marL="0" marR="0" lvl="0" indent="0" algn="l" rtl="0">
              <a:lnSpc>
                <a:spcPct val="100000"/>
              </a:lnSpc>
              <a:spcBef>
                <a:spcPts val="0"/>
              </a:spcBef>
              <a:spcAft>
                <a:spcPts val="0"/>
              </a:spcAft>
              <a:buNone/>
            </a:pPr>
            <a:endParaRPr lang="en-AU" sz="1070" b="1"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070" b="1" i="0" u="none" strike="noStrike" cap="none" dirty="0">
              <a:solidFill>
                <a:srgbClr val="000000"/>
              </a:solidFill>
              <a:latin typeface="Arial"/>
              <a:ea typeface="Arial"/>
              <a:cs typeface="Arial"/>
              <a:sym typeface="Arial"/>
            </a:endParaRPr>
          </a:p>
        </p:txBody>
      </p:sp>
      <p:sp>
        <p:nvSpPr>
          <p:cNvPr id="39" name="Google Shape;39;p1"/>
          <p:cNvSpPr/>
          <p:nvPr/>
        </p:nvSpPr>
        <p:spPr>
          <a:xfrm>
            <a:off x="6633337" y="6561362"/>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0" name="Google Shape;40;p1"/>
          <p:cNvSpPr/>
          <p:nvPr/>
        </p:nvSpPr>
        <p:spPr>
          <a:xfrm>
            <a:off x="7028512" y="6550655"/>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D</a:t>
            </a:r>
            <a:endParaRPr sz="1400" b="0" i="0" u="none" strike="noStrike" cap="none">
              <a:solidFill>
                <a:srgbClr val="000000"/>
              </a:solidFill>
              <a:latin typeface="Arial"/>
              <a:ea typeface="Arial"/>
              <a:cs typeface="Arial"/>
              <a:sym typeface="Arial"/>
            </a:endParaRPr>
          </a:p>
        </p:txBody>
      </p:sp>
      <p:sp>
        <p:nvSpPr>
          <p:cNvPr id="41" name="Google Shape;41;p1"/>
          <p:cNvSpPr/>
          <p:nvPr/>
        </p:nvSpPr>
        <p:spPr>
          <a:xfrm>
            <a:off x="7452320" y="6539948"/>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E</a:t>
            </a:r>
            <a:endParaRPr sz="1400" b="0" i="0" u="none" strike="noStrike" cap="none">
              <a:solidFill>
                <a:srgbClr val="000000"/>
              </a:solidFill>
              <a:latin typeface="Arial"/>
              <a:ea typeface="Arial"/>
              <a:cs typeface="Arial"/>
              <a:sym typeface="Arial"/>
            </a:endParaRPr>
          </a:p>
        </p:txBody>
      </p:sp>
      <p:sp>
        <p:nvSpPr>
          <p:cNvPr id="42" name="Google Shape;42;p1"/>
          <p:cNvSpPr/>
          <p:nvPr/>
        </p:nvSpPr>
        <p:spPr>
          <a:xfrm>
            <a:off x="7846662" y="6545025"/>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I</a:t>
            </a:r>
            <a:endParaRPr sz="1400" b="0" i="0" u="none" strike="noStrike" cap="none">
              <a:solidFill>
                <a:srgbClr val="000000"/>
              </a:solidFill>
              <a:latin typeface="Arial"/>
              <a:ea typeface="Arial"/>
              <a:cs typeface="Arial"/>
              <a:sym typeface="Arial"/>
            </a:endParaRPr>
          </a:p>
        </p:txBody>
      </p:sp>
      <p:sp>
        <p:nvSpPr>
          <p:cNvPr id="43" name="Google Shape;43;p1"/>
          <p:cNvSpPr/>
          <p:nvPr/>
        </p:nvSpPr>
        <p:spPr>
          <a:xfrm>
            <a:off x="8245692" y="6539948"/>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P</a:t>
            </a:r>
            <a:endParaRPr sz="1400" b="0" i="0" u="none" strike="noStrike" cap="none">
              <a:solidFill>
                <a:srgbClr val="000000"/>
              </a:solidFill>
              <a:latin typeface="Arial"/>
              <a:ea typeface="Arial"/>
              <a:cs typeface="Arial"/>
              <a:sym typeface="Arial"/>
            </a:endParaRPr>
          </a:p>
        </p:txBody>
      </p:sp>
      <p:sp>
        <p:nvSpPr>
          <p:cNvPr id="44" name="Google Shape;44;p1"/>
          <p:cNvSpPr/>
          <p:nvPr/>
        </p:nvSpPr>
        <p:spPr>
          <a:xfrm>
            <a:off x="8099130" y="70712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5" name="Google Shape;45;p1"/>
          <p:cNvSpPr/>
          <p:nvPr/>
        </p:nvSpPr>
        <p:spPr>
          <a:xfrm>
            <a:off x="121750" y="116631"/>
            <a:ext cx="7724912" cy="1383863"/>
          </a:xfrm>
          <a:prstGeom prst="wedgeRectCallout">
            <a:avLst>
              <a:gd name="adj1" fmla="val 53513"/>
              <a:gd name="adj2" fmla="val 6588"/>
            </a:avLst>
          </a:prstGeom>
          <a:solidFill>
            <a:srgbClr val="FEF2D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 name="Google Shape;46;p1"/>
          <p:cNvSpPr txBox="1">
            <a:spLocks noGrp="1"/>
          </p:cNvSpPr>
          <p:nvPr>
            <p:ph type="title"/>
          </p:nvPr>
        </p:nvSpPr>
        <p:spPr>
          <a:xfrm>
            <a:off x="184140" y="189590"/>
            <a:ext cx="8793596" cy="30777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AU" sz="2000" dirty="0">
                <a:solidFill>
                  <a:srgbClr val="29748D"/>
                </a:solidFill>
                <a:latin typeface="Quattrocento Sans"/>
                <a:ea typeface="Quattrocento Sans"/>
                <a:cs typeface="Quattrocento Sans"/>
                <a:sym typeface="Quattrocento Sans"/>
              </a:rPr>
              <a:t>Capstone 3 Problem Statement Worksheet (Hypothesis Formation)</a:t>
            </a:r>
            <a:endParaRPr dirty="0"/>
          </a:p>
        </p:txBody>
      </p:sp>
      <p:sp>
        <p:nvSpPr>
          <p:cNvPr id="47" name="Google Shape;47;p1"/>
          <p:cNvSpPr txBox="1"/>
          <p:nvPr/>
        </p:nvSpPr>
        <p:spPr>
          <a:xfrm>
            <a:off x="4657561" y="3826515"/>
            <a:ext cx="2572169" cy="710921"/>
          </a:xfrm>
          <a:prstGeom prst="rect">
            <a:avLst/>
          </a:prstGeom>
          <a:noFill/>
          <a:ln>
            <a:noFill/>
          </a:ln>
        </p:spPr>
        <p:txBody>
          <a:bodyPr spcFirstLastPara="1" wrap="square" lIns="91425" tIns="45700" rIns="91425" bIns="45700" anchor="t" anchorCtr="0">
            <a:noAutofit/>
          </a:bodyPr>
          <a:lstStyle/>
          <a:p>
            <a:pPr marL="171450" marR="0" lvl="0" indent="-171450" algn="l" rtl="0">
              <a:lnSpc>
                <a:spcPct val="100000"/>
              </a:lnSpc>
              <a:spcBef>
                <a:spcPts val="0"/>
              </a:spcBef>
              <a:spcAft>
                <a:spcPts val="0"/>
              </a:spcAft>
              <a:buFont typeface="Arial" panose="020B0604020202020204" pitchFamily="34" charset="0"/>
              <a:buChar char="•"/>
            </a:pPr>
            <a:r>
              <a:rPr lang="en-AU" sz="1050" dirty="0"/>
              <a:t>CEO</a:t>
            </a:r>
          </a:p>
          <a:p>
            <a:pPr marL="171450" marR="0" lvl="0" indent="-171450" algn="l" rtl="0">
              <a:lnSpc>
                <a:spcPct val="100000"/>
              </a:lnSpc>
              <a:spcBef>
                <a:spcPts val="0"/>
              </a:spcBef>
              <a:spcAft>
                <a:spcPts val="0"/>
              </a:spcAft>
              <a:buFont typeface="Arial" panose="020B0604020202020204" pitchFamily="34" charset="0"/>
              <a:buChar char="•"/>
            </a:pPr>
            <a:r>
              <a:rPr lang="en-AU" sz="1050" b="0" i="0" u="none" strike="noStrike" cap="none" dirty="0" err="1">
                <a:solidFill>
                  <a:srgbClr val="000000"/>
                </a:solidFill>
                <a:latin typeface="Arial"/>
                <a:ea typeface="Arial"/>
                <a:cs typeface="Arial"/>
                <a:sym typeface="Arial"/>
              </a:rPr>
              <a:t>CDO</a:t>
            </a:r>
            <a:endParaRPr lang="en-AU" sz="1050" b="0" i="0" u="none" strike="noStrike" cap="none" dirty="0">
              <a:solidFill>
                <a:srgbClr val="000000"/>
              </a:solidFill>
              <a:latin typeface="Arial"/>
              <a:ea typeface="Arial"/>
              <a:cs typeface="Arial"/>
              <a:sym typeface="Arial"/>
            </a:endParaRPr>
          </a:p>
          <a:p>
            <a:pPr marL="171450" marR="0" lvl="0" indent="-171450" algn="l" rtl="0">
              <a:lnSpc>
                <a:spcPct val="100000"/>
              </a:lnSpc>
              <a:spcBef>
                <a:spcPts val="0"/>
              </a:spcBef>
              <a:spcAft>
                <a:spcPts val="0"/>
              </a:spcAft>
              <a:buFont typeface="Arial" panose="020B0604020202020204" pitchFamily="34" charset="0"/>
              <a:buChar char="•"/>
            </a:pPr>
            <a:r>
              <a:rPr lang="en-AU" sz="1050" dirty="0"/>
              <a:t>Fans (future market research)</a:t>
            </a:r>
            <a:endParaRPr sz="1050" b="0" i="0" u="none" strike="noStrike" cap="none" dirty="0">
              <a:solidFill>
                <a:srgbClr val="000000"/>
              </a:solidFill>
              <a:latin typeface="Arial"/>
              <a:ea typeface="Arial"/>
              <a:cs typeface="Arial"/>
              <a:sym typeface="Arial"/>
            </a:endParaRPr>
          </a:p>
        </p:txBody>
      </p:sp>
      <p:sp>
        <p:nvSpPr>
          <p:cNvPr id="48" name="Google Shape;48;p1"/>
          <p:cNvSpPr txBox="1"/>
          <p:nvPr/>
        </p:nvSpPr>
        <p:spPr>
          <a:xfrm>
            <a:off x="184140" y="477052"/>
            <a:ext cx="7662522" cy="49244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b="1" dirty="0">
                <a:solidFill>
                  <a:schemeClr val="tx1"/>
                </a:solidFill>
              </a:rPr>
              <a:t>Provide data visualizations that support NBA sports apparel line decisions for NBA Most Valuable Team, Most Valuable Player, Best Player by Position, and best Fantasy Dream Team of all time using public data from 1950-present day.  </a:t>
            </a:r>
            <a:endParaRPr sz="1400" b="1" i="0" u="none" strike="noStrike" cap="none" dirty="0">
              <a:solidFill>
                <a:schemeClr val="tx1"/>
              </a:solidFill>
              <a:latin typeface="Arial"/>
              <a:ea typeface="Arial"/>
              <a:cs typeface="Arial"/>
              <a:sym typeface="Arial"/>
            </a:endParaRPr>
          </a:p>
        </p:txBody>
      </p:sp>
      <p:sp>
        <p:nvSpPr>
          <p:cNvPr id="5" name="TextBox 4">
            <a:extLst>
              <a:ext uri="{FF2B5EF4-FFF2-40B4-BE49-F238E27FC236}">
                <a16:creationId xmlns:a16="http://schemas.microsoft.com/office/drawing/2014/main" id="{D95DDC9D-15F7-3C82-C0AA-C226C9D8176C}"/>
              </a:ext>
            </a:extLst>
          </p:cNvPr>
          <p:cNvSpPr txBox="1"/>
          <p:nvPr/>
        </p:nvSpPr>
        <p:spPr>
          <a:xfrm>
            <a:off x="4657561" y="5782447"/>
            <a:ext cx="3037018" cy="577081"/>
          </a:xfrm>
          <a:prstGeom prst="rect">
            <a:avLst/>
          </a:prstGeom>
          <a:noFill/>
        </p:spPr>
        <p:txBody>
          <a:bodyPr wrap="square">
            <a:spAutoFit/>
          </a:bodyPr>
          <a:lstStyle/>
          <a:p>
            <a:pPr marL="171450" marR="0" lvl="0" indent="-171450" algn="l" rtl="0">
              <a:lnSpc>
                <a:spcPct val="100000"/>
              </a:lnSpc>
              <a:spcBef>
                <a:spcPts val="0"/>
              </a:spcBef>
              <a:spcAft>
                <a:spcPts val="0"/>
              </a:spcAft>
              <a:buClr>
                <a:srgbClr val="000000"/>
              </a:buClr>
              <a:buSzPts val="1428"/>
              <a:buFont typeface="Arial" panose="020B0604020202020204" pitchFamily="34" charset="0"/>
              <a:buChar char="•"/>
            </a:pPr>
            <a:r>
              <a:rPr lang="en-US" sz="1050" dirty="0">
                <a:hlinkClick r:id="rId4"/>
              </a:rPr>
              <a:t>NBA Stats (1947-present) (</a:t>
            </a:r>
            <a:r>
              <a:rPr lang="en-US" sz="1050" dirty="0" err="1">
                <a:hlinkClick r:id="rId4"/>
              </a:rPr>
              <a:t>kaggle.com</a:t>
            </a:r>
            <a:r>
              <a:rPr lang="en-US" sz="1050" dirty="0">
                <a:hlinkClick r:id="rId4"/>
              </a:rPr>
              <a:t>)</a:t>
            </a:r>
            <a:endParaRPr lang="en-US" sz="1050" dirty="0"/>
          </a:p>
          <a:p>
            <a:pPr marL="171450" marR="0" lvl="0" indent="-171450" algn="l" rtl="0">
              <a:lnSpc>
                <a:spcPct val="100000"/>
              </a:lnSpc>
              <a:spcBef>
                <a:spcPts val="0"/>
              </a:spcBef>
              <a:spcAft>
                <a:spcPts val="0"/>
              </a:spcAft>
              <a:buClr>
                <a:srgbClr val="000000"/>
              </a:buClr>
              <a:buSzPts val="1428"/>
              <a:buFont typeface="Arial" panose="020B0604020202020204" pitchFamily="34" charset="0"/>
              <a:buChar char="•"/>
            </a:pPr>
            <a:r>
              <a:rPr lang="en-US" sz="1050" dirty="0">
                <a:hlinkClick r:id="rId5"/>
              </a:rPr>
              <a:t>Glossary | Basketball-</a:t>
            </a:r>
            <a:r>
              <a:rPr lang="en-US" sz="1050" dirty="0" err="1">
                <a:hlinkClick r:id="rId5"/>
              </a:rPr>
              <a:t>Reference.com</a:t>
            </a:r>
            <a:endParaRPr lang="en-US" sz="1050" dirty="0"/>
          </a:p>
          <a:p>
            <a:pPr marL="171450" marR="0" lvl="0" indent="-171450" algn="l" rtl="0">
              <a:lnSpc>
                <a:spcPct val="100000"/>
              </a:lnSpc>
              <a:spcBef>
                <a:spcPts val="0"/>
              </a:spcBef>
              <a:spcAft>
                <a:spcPts val="0"/>
              </a:spcAft>
              <a:buClr>
                <a:srgbClr val="000000"/>
              </a:buClr>
              <a:buSzPts val="1428"/>
              <a:buFont typeface="Arial" panose="020B0604020202020204" pitchFamily="34" charset="0"/>
              <a:buChar char="•"/>
            </a:pPr>
            <a:r>
              <a:rPr lang="en-US" sz="1050" dirty="0"/>
              <a:t>(potential) fan social media or X</a:t>
            </a:r>
            <a:endParaRPr lang="en-US" sz="1050" b="0" i="0" u="none" strike="noStrike" cap="none" dirty="0">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38AF98F-1A3A-CD80-1687-9F2496F3BB1B}"/>
              </a:ext>
            </a:extLst>
          </p:cNvPr>
          <p:cNvSpPr txBox="1"/>
          <p:nvPr/>
        </p:nvSpPr>
        <p:spPr>
          <a:xfrm>
            <a:off x="272222" y="196126"/>
            <a:ext cx="8625344" cy="6717223"/>
          </a:xfrm>
          <a:prstGeom prst="rect">
            <a:avLst/>
          </a:prstGeom>
          <a:noFill/>
        </p:spPr>
        <p:txBody>
          <a:bodyPr wrap="square">
            <a:spAutoFit/>
          </a:bodyPr>
          <a:lstStyle/>
          <a:p>
            <a:r>
              <a:rPr lang="en-US" sz="1050" dirty="0"/>
              <a:t>About Dataset</a:t>
            </a:r>
          </a:p>
          <a:p>
            <a:r>
              <a:rPr lang="en-US" sz="1050" u="sng" dirty="0"/>
              <a:t>Context</a:t>
            </a:r>
          </a:p>
          <a:p>
            <a:r>
              <a:rPr lang="en-US" sz="1050" dirty="0"/>
              <a:t>When I set out to gather data for my first NBA-related project, I used the </a:t>
            </a:r>
            <a:r>
              <a:rPr lang="en-US" sz="1050" dirty="0" err="1"/>
              <a:t>IMPORTHTML</a:t>
            </a:r>
            <a:r>
              <a:rPr lang="en-US" sz="1050" dirty="0"/>
              <a:t> function from Google Sheets repeatedly on Basketball-Reference's Play Index (now </a:t>
            </a:r>
            <a:r>
              <a:rPr lang="en-US" sz="1050" dirty="0" err="1"/>
              <a:t>Stathead</a:t>
            </a:r>
            <a:r>
              <a:rPr lang="en-US" sz="1050" dirty="0"/>
              <a:t>), which was…not ideal to say the least. So I decided to learn how to web-scrape and compile this historical data for everyone to use (in the mold of </a:t>
            </a:r>
            <a:r>
              <a:rPr lang="en-US" sz="1050" dirty="0" err="1"/>
              <a:t>Lahman's</a:t>
            </a:r>
            <a:r>
              <a:rPr lang="en-US" sz="1050" dirty="0"/>
              <a:t> Baseball Database).</a:t>
            </a:r>
          </a:p>
          <a:p>
            <a:endParaRPr lang="en-US" sz="1050" dirty="0"/>
          </a:p>
          <a:p>
            <a:r>
              <a:rPr lang="en-US" sz="1050" u="sng" dirty="0"/>
              <a:t>Content</a:t>
            </a:r>
          </a:p>
          <a:p>
            <a:r>
              <a:rPr lang="en-US" sz="1050" dirty="0"/>
              <a:t>There are </a:t>
            </a:r>
            <a:r>
              <a:rPr lang="en-US" sz="1050" dirty="0">
                <a:highlight>
                  <a:srgbClr val="FFFF00"/>
                </a:highlight>
              </a:rPr>
              <a:t>3 leagues </a:t>
            </a:r>
            <a:r>
              <a:rPr lang="en-US" sz="1050" dirty="0"/>
              <a:t>represented: the </a:t>
            </a:r>
            <a:r>
              <a:rPr lang="en-US" sz="1050" u="sng" dirty="0"/>
              <a:t>National Basketball Association </a:t>
            </a:r>
            <a:r>
              <a:rPr lang="en-US" sz="1050" dirty="0"/>
              <a:t>(1950-present), the NBA's predecessor in the </a:t>
            </a:r>
            <a:r>
              <a:rPr lang="en-US" sz="1050" u="sng" dirty="0"/>
              <a:t>Basketball Association of America </a:t>
            </a:r>
            <a:r>
              <a:rPr lang="en-US" sz="1050" dirty="0"/>
              <a:t>(1947-1949) and the NBA's past competitor in the </a:t>
            </a:r>
            <a:r>
              <a:rPr lang="en-US" sz="1050" u="sng" dirty="0"/>
              <a:t>American Basketball Association </a:t>
            </a:r>
            <a:r>
              <a:rPr lang="en-US" sz="1050" dirty="0"/>
              <a:t>(1968-1976)</a:t>
            </a:r>
          </a:p>
          <a:p>
            <a:endParaRPr lang="en-US" sz="1050" dirty="0"/>
          </a:p>
          <a:p>
            <a:r>
              <a:rPr lang="en-US" sz="1050" dirty="0"/>
              <a:t>There are </a:t>
            </a:r>
            <a:r>
              <a:rPr lang="en-US" sz="1050" dirty="0">
                <a:highlight>
                  <a:srgbClr val="FFFF00"/>
                </a:highlight>
              </a:rPr>
              <a:t>three informational files</a:t>
            </a:r>
            <a:r>
              <a:rPr lang="en-US" sz="1050" dirty="0"/>
              <a:t>: Player Season Info, Player Career Info &amp; Team </a:t>
            </a:r>
            <a:r>
              <a:rPr lang="en-US" sz="1050" dirty="0" err="1"/>
              <a:t>Abbrevs</a:t>
            </a:r>
            <a:r>
              <a:rPr lang="en-US" sz="1050" dirty="0"/>
              <a:t>. Each player was given a unique player ID to facilitate aggregation into career stats.</a:t>
            </a:r>
          </a:p>
          <a:p>
            <a:endParaRPr lang="en-US" sz="1050" dirty="0"/>
          </a:p>
          <a:p>
            <a:r>
              <a:rPr lang="en-US" sz="1050" dirty="0"/>
              <a:t>On the </a:t>
            </a:r>
            <a:r>
              <a:rPr lang="en-US" sz="1050" dirty="0">
                <a:highlight>
                  <a:srgbClr val="FFFF00"/>
                </a:highlight>
              </a:rPr>
              <a:t>team side</a:t>
            </a:r>
            <a:r>
              <a:rPr lang="en-US" sz="1050" dirty="0"/>
              <a:t>, there are 7 files:</a:t>
            </a:r>
          </a:p>
          <a:p>
            <a:endParaRPr lang="en-US" sz="1050" dirty="0"/>
          </a:p>
          <a:p>
            <a:pPr marL="171450" indent="-171450">
              <a:buFont typeface="Arial" panose="020B0604020202020204" pitchFamily="34" charset="0"/>
              <a:buChar char="•"/>
            </a:pPr>
            <a:r>
              <a:rPr lang="en-US" sz="1050" dirty="0"/>
              <a:t>totals &amp; opponent totals</a:t>
            </a:r>
          </a:p>
          <a:p>
            <a:pPr marL="171450" indent="-171450">
              <a:buFont typeface="Arial" panose="020B0604020202020204" pitchFamily="34" charset="0"/>
              <a:buChar char="•"/>
            </a:pPr>
            <a:r>
              <a:rPr lang="en-US" sz="1050" dirty="0"/>
              <a:t>per game &amp; opponent per game statistics</a:t>
            </a:r>
          </a:p>
          <a:p>
            <a:pPr marL="171450" indent="-171450">
              <a:buFont typeface="Arial" panose="020B0604020202020204" pitchFamily="34" charset="0"/>
              <a:buChar char="•"/>
            </a:pPr>
            <a:r>
              <a:rPr lang="en-US" sz="1050" dirty="0"/>
              <a:t>per 100 possessions &amp; opponent per 100 possessions statistics (starting from 1974)</a:t>
            </a:r>
          </a:p>
          <a:p>
            <a:pPr marL="171450" indent="-171450">
              <a:buFont typeface="Arial" panose="020B0604020202020204" pitchFamily="34" charset="0"/>
              <a:buChar char="•"/>
            </a:pPr>
            <a:r>
              <a:rPr lang="en-US" sz="1050" dirty="0"/>
              <a:t>team summaries</a:t>
            </a:r>
          </a:p>
          <a:p>
            <a:endParaRPr lang="en-US" sz="1050" dirty="0"/>
          </a:p>
          <a:p>
            <a:r>
              <a:rPr lang="en-US" sz="1050" dirty="0"/>
              <a:t>On the </a:t>
            </a:r>
            <a:r>
              <a:rPr lang="en-US" sz="1050" dirty="0">
                <a:highlight>
                  <a:srgbClr val="FFFF00"/>
                </a:highlight>
              </a:rPr>
              <a:t>player side</a:t>
            </a:r>
            <a:r>
              <a:rPr lang="en-US" sz="1050" dirty="0"/>
              <a:t>, there are 10 files:</a:t>
            </a:r>
          </a:p>
          <a:p>
            <a:endParaRPr lang="en-US" sz="1050" dirty="0"/>
          </a:p>
          <a:p>
            <a:pPr marL="171450" indent="-171450">
              <a:buFont typeface="Arial" panose="020B0604020202020204" pitchFamily="34" charset="0"/>
              <a:buChar char="•"/>
            </a:pPr>
            <a:r>
              <a:rPr lang="en-US" sz="1050" dirty="0"/>
              <a:t>player totals</a:t>
            </a:r>
          </a:p>
          <a:p>
            <a:pPr marL="171450" indent="-171450">
              <a:buFont typeface="Arial" panose="020B0604020202020204" pitchFamily="34" charset="0"/>
              <a:buChar char="•"/>
            </a:pPr>
            <a:r>
              <a:rPr lang="en-US" sz="1050" dirty="0"/>
              <a:t>player per game stats</a:t>
            </a:r>
          </a:p>
          <a:p>
            <a:pPr marL="171450" indent="-171450">
              <a:buFont typeface="Arial" panose="020B0604020202020204" pitchFamily="34" charset="0"/>
              <a:buChar char="•"/>
            </a:pPr>
            <a:r>
              <a:rPr lang="en-US" sz="1050" dirty="0"/>
              <a:t>player per 36 minute stats</a:t>
            </a:r>
          </a:p>
          <a:p>
            <a:pPr marL="171450" indent="-171450">
              <a:buFont typeface="Arial" panose="020B0604020202020204" pitchFamily="34" charset="0"/>
              <a:buChar char="•"/>
            </a:pPr>
            <a:r>
              <a:rPr lang="en-US" sz="1050" dirty="0"/>
              <a:t>player per 100 possessions stats (starting from 1974)</a:t>
            </a:r>
          </a:p>
          <a:p>
            <a:pPr marL="171450" indent="-171450">
              <a:buFont typeface="Arial" panose="020B0604020202020204" pitchFamily="34" charset="0"/>
              <a:buChar char="•"/>
            </a:pPr>
            <a:r>
              <a:rPr lang="en-US" sz="1050" dirty="0"/>
              <a:t>player advanced stats</a:t>
            </a:r>
          </a:p>
          <a:p>
            <a:pPr marL="171450" indent="-171450">
              <a:buFont typeface="Arial" panose="020B0604020202020204" pitchFamily="34" charset="0"/>
              <a:buChar char="•"/>
            </a:pPr>
            <a:r>
              <a:rPr lang="en-US" sz="1050" dirty="0"/>
              <a:t>player play by play stats (starting from 1997) - percentage of time spent at different positions, fouls drawn &amp; committed, </a:t>
            </a:r>
            <a:r>
              <a:rPr lang="en-US" sz="1050" dirty="0" err="1"/>
              <a:t>etc</a:t>
            </a:r>
            <a:endParaRPr lang="en-US" sz="1050" dirty="0"/>
          </a:p>
          <a:p>
            <a:pPr marL="171450" indent="-171450">
              <a:buFont typeface="Arial" panose="020B0604020202020204" pitchFamily="34" charset="0"/>
              <a:buChar char="•"/>
            </a:pPr>
            <a:r>
              <a:rPr lang="en-US" sz="1050" dirty="0"/>
              <a:t>player shooting stats (starting from 1997) - success rate and attempt rate from different shot distances</a:t>
            </a:r>
          </a:p>
          <a:p>
            <a:pPr marL="171450" indent="-171450">
              <a:buFont typeface="Arial" panose="020B0604020202020204" pitchFamily="34" charset="0"/>
              <a:buChar char="•"/>
            </a:pPr>
            <a:r>
              <a:rPr lang="en-US" sz="1050" dirty="0"/>
              <a:t>end of season teams (All-Defense, All-Rookie, All-League)</a:t>
            </a:r>
          </a:p>
          <a:p>
            <a:pPr marL="171450" indent="-171450">
              <a:buFont typeface="Arial" panose="020B0604020202020204" pitchFamily="34" charset="0"/>
              <a:buChar char="•"/>
            </a:pPr>
            <a:r>
              <a:rPr lang="en-US" sz="1050" dirty="0"/>
              <a:t>end of season team voting (All-League)</a:t>
            </a:r>
          </a:p>
          <a:p>
            <a:pPr marL="171450" indent="-171450">
              <a:buFont typeface="Arial" panose="020B0604020202020204" pitchFamily="34" charset="0"/>
              <a:buChar char="•"/>
            </a:pPr>
            <a:r>
              <a:rPr lang="en-US" sz="1050" dirty="0"/>
              <a:t>all-star selections</a:t>
            </a:r>
          </a:p>
          <a:p>
            <a:pPr marL="171450" indent="-171450">
              <a:buFont typeface="Arial" panose="020B0604020202020204" pitchFamily="34" charset="0"/>
              <a:buChar char="•"/>
            </a:pPr>
            <a:r>
              <a:rPr lang="en-US" sz="1050" dirty="0"/>
              <a:t>awards voting results (Rookie of the Year, Sixth Man of the Year, Most Valuable Player, Defensive Player of the Year, Most Improved Player)</a:t>
            </a:r>
          </a:p>
          <a:p>
            <a:endParaRPr lang="en-US" sz="1050" dirty="0"/>
          </a:p>
          <a:p>
            <a:r>
              <a:rPr lang="en-US" sz="1050" dirty="0"/>
              <a:t>For explanations about a certain stat, I'd suggest checking out </a:t>
            </a:r>
            <a:r>
              <a:rPr lang="en-US" sz="1050" dirty="0">
                <a:hlinkClick r:id="rId2"/>
              </a:rPr>
              <a:t>Basketball-Reference's glossary</a:t>
            </a:r>
            <a:r>
              <a:rPr lang="en-US" sz="1050" dirty="0"/>
              <a:t>.</a:t>
            </a:r>
          </a:p>
          <a:p>
            <a:endParaRPr lang="en-US" sz="1050" dirty="0"/>
          </a:p>
          <a:p>
            <a:r>
              <a:rPr lang="en-US" sz="1050" u="sng" dirty="0"/>
              <a:t>Acknowledgements</a:t>
            </a:r>
          </a:p>
          <a:p>
            <a:r>
              <a:rPr lang="en-US" sz="1050" dirty="0"/>
              <a:t>Basketball-Reference for being the greatest comprehensive basketball stats site (in my humble opinion)</a:t>
            </a:r>
          </a:p>
          <a:p>
            <a:r>
              <a:rPr lang="en-US" sz="1050" dirty="0"/>
              <a:t>Robert Frey and David Schoch for determining how Basketball-Reference formats its pages</a:t>
            </a:r>
          </a:p>
        </p:txBody>
      </p:sp>
    </p:spTree>
    <p:extLst>
      <p:ext uri="{BB962C8B-B14F-4D97-AF65-F5344CB8AC3E}">
        <p14:creationId xmlns:p14="http://schemas.microsoft.com/office/powerpoint/2010/main" val="1154971952"/>
      </p:ext>
    </p:extLst>
  </p:cSld>
  <p:clrMapOvr>
    <a:masterClrMapping/>
  </p:clrMapOvr>
</p:sld>
</file>

<file path=ppt/theme/theme1.xml><?xml version="1.0" encoding="utf-8"?>
<a:theme xmlns:a="http://schemas.openxmlformats.org/drawingml/2006/main" name="Synergy_CF_YNR002">
  <a:themeElements>
    <a:clrScheme name="Current">
      <a:dk1>
        <a:srgbClr val="002C46"/>
      </a:dk1>
      <a:lt1>
        <a:srgbClr val="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3840</TotalTime>
  <Words>931</Words>
  <Application>Microsoft Office PowerPoint</Application>
  <PresentationFormat>On-screen Show (4:3)</PresentationFormat>
  <Paragraphs>87</Paragraphs>
  <Slides>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Quattrocento Sans</vt:lpstr>
      <vt:lpstr>Synergy_CF_YNR002</vt:lpstr>
      <vt:lpstr>Capstone 3 Problem Statement Worksheet (Hypothesis Formation)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 Worksheet (Hypothesis Formation)</dc:title>
  <dc:creator>Christopher H</dc:creator>
  <cp:lastModifiedBy>Terry Meyer</cp:lastModifiedBy>
  <cp:revision>9</cp:revision>
  <dcterms:modified xsi:type="dcterms:W3CDTF">2024-02-27T03:25:37Z</dcterms:modified>
</cp:coreProperties>
</file>