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38275" y="1173163"/>
            <a:ext cx="4225925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47094" rIns="94213" bIns="47094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1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346719" y="1305515"/>
            <a:ext cx="8443269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>
            <a:cxnSpLocks/>
            <a:stCxn id="63" idx="3"/>
            <a:endCxn id="72" idx="1"/>
          </p:cNvCxnSpPr>
          <p:nvPr/>
        </p:nvCxnSpPr>
        <p:spPr>
          <a:xfrm>
            <a:off x="5035085" y="4573047"/>
            <a:ext cx="462556" cy="5173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>
            <a:cxnSpLocks/>
            <a:stCxn id="54" idx="3"/>
            <a:endCxn id="90" idx="1"/>
          </p:cNvCxnSpPr>
          <p:nvPr/>
        </p:nvCxnSpPr>
        <p:spPr>
          <a:xfrm flipV="1">
            <a:off x="5035085" y="2004656"/>
            <a:ext cx="462556" cy="42899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>
            <a:cxnSpLocks/>
            <a:stCxn id="63" idx="3"/>
            <a:endCxn id="99" idx="1"/>
          </p:cNvCxnSpPr>
          <p:nvPr/>
        </p:nvCxnSpPr>
        <p:spPr>
          <a:xfrm flipV="1">
            <a:off x="5035085" y="4064920"/>
            <a:ext cx="462556" cy="50812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>
            <a:cxnSpLocks/>
            <a:stCxn id="54" idx="3"/>
            <a:endCxn id="81" idx="1"/>
          </p:cNvCxnSpPr>
          <p:nvPr/>
        </p:nvCxnSpPr>
        <p:spPr>
          <a:xfrm>
            <a:off x="5035085" y="2433655"/>
            <a:ext cx="462556" cy="5030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1"/>
          <p:cNvSpPr txBox="1"/>
          <p:nvPr/>
        </p:nvSpPr>
        <p:spPr>
          <a:xfrm>
            <a:off x="4094415" y="3400756"/>
            <a:ext cx="344992" cy="1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C16"/>
              </a:buClr>
              <a:buSzPts val="714"/>
              <a:buFont typeface="Arial"/>
              <a:buNone/>
            </a:pPr>
            <a:r>
              <a:rPr lang="en-US" sz="714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($)</a:t>
            </a:r>
            <a:endParaRPr/>
          </a:p>
        </p:txBody>
      </p:sp>
      <p:grpSp>
        <p:nvGrpSpPr>
          <p:cNvPr id="32" name="Google Shape;32;p1"/>
          <p:cNvGrpSpPr/>
          <p:nvPr/>
        </p:nvGrpSpPr>
        <p:grpSpPr>
          <a:xfrm>
            <a:off x="1891473" y="3377463"/>
            <a:ext cx="1183540" cy="425774"/>
            <a:chOff x="4934192" y="1056229"/>
            <a:chExt cx="1131757" cy="444628"/>
          </a:xfrm>
        </p:grpSpPr>
        <p:sp>
          <p:nvSpPr>
            <p:cNvPr id="33" name="Google Shape;33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dirty="0">
                <a:solidFill>
                  <a:srgbClr val="002C46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$/ton </a:t>
              </a: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>
              <a:off x="5095666" y="1131077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Production Cost</a:t>
              </a:r>
              <a:endParaRPr dirty="0"/>
            </a:p>
          </p:txBody>
        </p:sp>
      </p:grpSp>
      <p:cxnSp>
        <p:nvCxnSpPr>
          <p:cNvPr id="37" name="Google Shape;37;p1"/>
          <p:cNvCxnSpPr>
            <a:cxnSpLocks/>
            <a:stCxn id="33" idx="3"/>
            <a:endCxn id="63" idx="1"/>
          </p:cNvCxnSpPr>
          <p:nvPr/>
        </p:nvCxnSpPr>
        <p:spPr>
          <a:xfrm>
            <a:off x="3075013" y="3590350"/>
            <a:ext cx="776532" cy="9826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cxnSpLocks/>
            <a:stCxn id="33" idx="3"/>
            <a:endCxn id="54" idx="1"/>
          </p:cNvCxnSpPr>
          <p:nvPr/>
        </p:nvCxnSpPr>
        <p:spPr>
          <a:xfrm flipV="1">
            <a:off x="3075013" y="2433655"/>
            <a:ext cx="776532" cy="11566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Google Shape;39;p1"/>
          <p:cNvGrpSpPr/>
          <p:nvPr/>
        </p:nvGrpSpPr>
        <p:grpSpPr>
          <a:xfrm>
            <a:off x="3385392" y="3510254"/>
            <a:ext cx="155774" cy="155774"/>
            <a:chOff x="4283114" y="-597224"/>
            <a:chExt cx="170332" cy="170332"/>
          </a:xfrm>
        </p:grpSpPr>
        <p:sp>
          <p:nvSpPr>
            <p:cNvPr id="40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1"/>
          <p:cNvGrpSpPr/>
          <p:nvPr/>
        </p:nvGrpSpPr>
        <p:grpSpPr>
          <a:xfrm>
            <a:off x="5184271" y="2352040"/>
            <a:ext cx="155774" cy="155774"/>
            <a:chOff x="4283114" y="-597224"/>
            <a:chExt cx="170332" cy="170332"/>
          </a:xfrm>
        </p:grpSpPr>
        <p:sp>
          <p:nvSpPr>
            <p:cNvPr id="43" name="Google Shape;43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"/>
          <p:cNvGrpSpPr/>
          <p:nvPr/>
        </p:nvGrpSpPr>
        <p:grpSpPr>
          <a:xfrm>
            <a:off x="3851545" y="2307030"/>
            <a:ext cx="1183540" cy="497299"/>
            <a:chOff x="4934192" y="1056229"/>
            <a:chExt cx="1131757" cy="519320"/>
          </a:xfrm>
        </p:grpSpPr>
        <p:sp>
          <p:nvSpPr>
            <p:cNvPr id="53" name="Google Shape;53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 txBox="1"/>
            <p:nvPr/>
          </p:nvSpPr>
          <p:spPr>
            <a:xfrm>
              <a:off x="5151330" y="1114574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Operational Costs</a:t>
              </a:r>
              <a:endParaRPr dirty="0"/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5352484" y="1346012"/>
              <a:ext cx="329898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$	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oogle Shape;61;p1"/>
          <p:cNvGrpSpPr/>
          <p:nvPr/>
        </p:nvGrpSpPr>
        <p:grpSpPr>
          <a:xfrm>
            <a:off x="3851545" y="4446422"/>
            <a:ext cx="1183540" cy="425774"/>
            <a:chOff x="4934192" y="1056229"/>
            <a:chExt cx="1131757" cy="444628"/>
          </a:xfrm>
        </p:grpSpPr>
        <p:sp>
          <p:nvSpPr>
            <p:cNvPr id="62" name="Google Shape;62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5115333" y="1076891"/>
              <a:ext cx="769475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Tons of Iron Ore Produced</a:t>
              </a:r>
              <a:endParaRPr dirty="0"/>
            </a:p>
          </p:txBody>
        </p:sp>
        <p:sp>
          <p:nvSpPr>
            <p:cNvPr id="65" name="Google Shape;65;p1"/>
            <p:cNvSpPr txBox="1"/>
            <p:nvPr/>
          </p:nvSpPr>
          <p:spPr>
            <a:xfrm>
              <a:off x="5412722" y="1346012"/>
              <a:ext cx="329898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tons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oogle Shape;70;p1"/>
          <p:cNvGrpSpPr/>
          <p:nvPr/>
        </p:nvGrpSpPr>
        <p:grpSpPr>
          <a:xfrm>
            <a:off x="5497641" y="4963781"/>
            <a:ext cx="1183540" cy="425774"/>
            <a:chOff x="4934192" y="1056229"/>
            <a:chExt cx="1131757" cy="444628"/>
          </a:xfrm>
        </p:grpSpPr>
        <p:sp>
          <p:nvSpPr>
            <p:cNvPr id="71" name="Google Shape;71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5229692" y="1125315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Rock Available</a:t>
              </a:r>
              <a:endParaRPr dirty="0"/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5354100" y="1352225"/>
              <a:ext cx="329898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t</a:t>
              </a:r>
              <a:r>
                <a:rPr lang="en-US" sz="714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oogle Shape;79;p1"/>
          <p:cNvGrpSpPr/>
          <p:nvPr/>
        </p:nvGrpSpPr>
        <p:grpSpPr>
          <a:xfrm>
            <a:off x="5497641" y="2810033"/>
            <a:ext cx="1183540" cy="425774"/>
            <a:chOff x="4934192" y="1056229"/>
            <a:chExt cx="1131757" cy="444628"/>
          </a:xfrm>
        </p:grpSpPr>
        <p:sp>
          <p:nvSpPr>
            <p:cNvPr id="80" name="Google Shape;80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5157574" y="1119249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Fixed Costs</a:t>
              </a:r>
              <a:endParaRPr dirty="0"/>
            </a:p>
          </p:txBody>
        </p:sp>
        <p:sp>
          <p:nvSpPr>
            <p:cNvPr id="83" name="Google Shape;83;p1"/>
            <p:cNvSpPr txBox="1"/>
            <p:nvPr/>
          </p:nvSpPr>
          <p:spPr>
            <a:xfrm>
              <a:off x="5377363" y="1340815"/>
              <a:ext cx="329898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$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5497641" y="1878031"/>
            <a:ext cx="1183540" cy="425774"/>
            <a:chOff x="4934192" y="1056229"/>
            <a:chExt cx="1131757" cy="444628"/>
          </a:xfrm>
        </p:grpSpPr>
        <p:sp>
          <p:nvSpPr>
            <p:cNvPr id="89" name="Google Shape;89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5134312" y="1121745"/>
              <a:ext cx="769475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Variable Costs</a:t>
              </a:r>
              <a:endParaRPr dirty="0"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5394409" y="1344069"/>
              <a:ext cx="329898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$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5497641" y="3938295"/>
            <a:ext cx="1183540" cy="425774"/>
            <a:chOff x="4934192" y="1056229"/>
            <a:chExt cx="1131757" cy="444628"/>
          </a:xfrm>
        </p:grpSpPr>
        <p:sp>
          <p:nvSpPr>
            <p:cNvPr id="98" name="Google Shape;98;p1"/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5146812" y="1114323"/>
              <a:ext cx="769475" cy="114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0" b="1" dirty="0">
                  <a:solidFill>
                    <a:schemeClr val="bg1"/>
                  </a:solidFill>
                </a:rPr>
                <a:t>Rock Crushed</a:t>
              </a:r>
              <a:endParaRPr sz="71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5282588" y="1346915"/>
              <a:ext cx="457990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ton/</a:t>
              </a:r>
              <a:r>
                <a:rPr lang="en-US" sz="714" b="1" dirty="0" err="1">
                  <a:solidFill>
                    <a:schemeClr val="tx1"/>
                  </a:solidFill>
                </a:rPr>
                <a:t>hr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Haffer XH"/>
              </a:rPr>
              <a:t>Monalco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affer XH"/>
              </a:rPr>
              <a:t> Value Driver Tree [Terry Meyer]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25510" y="4939879"/>
            <a:ext cx="298332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sz="7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sz="700"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sz="700" dirty="0"/>
          </a:p>
        </p:txBody>
      </p:sp>
      <p:sp>
        <p:nvSpPr>
          <p:cNvPr id="110" name="Google Shape;110;p1"/>
          <p:cNvSpPr/>
          <p:nvPr/>
        </p:nvSpPr>
        <p:spPr>
          <a:xfrm>
            <a:off x="1114752" y="4621085"/>
            <a:ext cx="1368491" cy="164787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 sz="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55D878-DE69-F746-4518-014822E20099}"/>
              </a:ext>
            </a:extLst>
          </p:cNvPr>
          <p:cNvGrpSpPr/>
          <p:nvPr/>
        </p:nvGrpSpPr>
        <p:grpSpPr>
          <a:xfrm>
            <a:off x="5196670" y="4495160"/>
            <a:ext cx="155774" cy="155774"/>
            <a:chOff x="5361897" y="4814150"/>
            <a:chExt cx="155774" cy="155774"/>
          </a:xfrm>
        </p:grpSpPr>
        <p:sp>
          <p:nvSpPr>
            <p:cNvPr id="46" name="Google Shape;46;p1"/>
            <p:cNvSpPr/>
            <p:nvPr/>
          </p:nvSpPr>
          <p:spPr>
            <a:xfrm rot="2831463">
              <a:off x="5361897" y="4814150"/>
              <a:ext cx="155774" cy="155774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Division Sign 17">
              <a:extLst>
                <a:ext uri="{FF2B5EF4-FFF2-40B4-BE49-F238E27FC236}">
                  <a16:creationId xmlns:a16="http://schemas.microsoft.com/office/drawing/2014/main" id="{540952BD-FC93-3D9F-1BDB-435EC6AAA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76" y="4828329"/>
              <a:ext cx="127417" cy="127417"/>
            </a:xfrm>
            <a:prstGeom prst="mathDivid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cxnSp>
        <p:nvCxnSpPr>
          <p:cNvPr id="111" name="Google Shape;26;p1">
            <a:extLst>
              <a:ext uri="{FF2B5EF4-FFF2-40B4-BE49-F238E27FC236}">
                <a16:creationId xmlns:a16="http://schemas.microsoft.com/office/drawing/2014/main" id="{62E08BE6-1BE0-B95F-C29B-1503CA835FF7}"/>
              </a:ext>
            </a:extLst>
          </p:cNvPr>
          <p:cNvCxnSpPr>
            <a:cxnSpLocks/>
            <a:stCxn id="99" idx="3"/>
            <a:endCxn id="117" idx="1"/>
          </p:cNvCxnSpPr>
          <p:nvPr/>
        </p:nvCxnSpPr>
        <p:spPr>
          <a:xfrm flipV="1">
            <a:off x="6681181" y="3572018"/>
            <a:ext cx="539140" cy="49290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5" name="Google Shape;97;p1">
            <a:extLst>
              <a:ext uri="{FF2B5EF4-FFF2-40B4-BE49-F238E27FC236}">
                <a16:creationId xmlns:a16="http://schemas.microsoft.com/office/drawing/2014/main" id="{B63A2F20-1CF2-846B-B53A-F1F92FC17C6C}"/>
              </a:ext>
            </a:extLst>
          </p:cNvPr>
          <p:cNvGrpSpPr/>
          <p:nvPr/>
        </p:nvGrpSpPr>
        <p:grpSpPr>
          <a:xfrm>
            <a:off x="7220321" y="3445393"/>
            <a:ext cx="1183540" cy="425774"/>
            <a:chOff x="4934192" y="1056229"/>
            <a:chExt cx="1131757" cy="444628"/>
          </a:xfrm>
        </p:grpSpPr>
        <p:sp>
          <p:nvSpPr>
            <p:cNvPr id="116" name="Google Shape;98;p1">
              <a:extLst>
                <a:ext uri="{FF2B5EF4-FFF2-40B4-BE49-F238E27FC236}">
                  <a16:creationId xmlns:a16="http://schemas.microsoft.com/office/drawing/2014/main" id="{90ABF853-04B9-9BE9-DF5E-0739ADCAEC73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99;p1">
              <a:extLst>
                <a:ext uri="{FF2B5EF4-FFF2-40B4-BE49-F238E27FC236}">
                  <a16:creationId xmlns:a16="http://schemas.microsoft.com/office/drawing/2014/main" id="{279322BD-55FD-3DBF-B2D5-CB22740391CA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00;p1">
              <a:extLst>
                <a:ext uri="{FF2B5EF4-FFF2-40B4-BE49-F238E27FC236}">
                  <a16:creationId xmlns:a16="http://schemas.microsoft.com/office/drawing/2014/main" id="{4FE15979-1598-61BF-42F8-8C4C808A0970}"/>
                </a:ext>
              </a:extLst>
            </p:cNvPr>
            <p:cNvSpPr txBox="1"/>
            <p:nvPr/>
          </p:nvSpPr>
          <p:spPr>
            <a:xfrm>
              <a:off x="5146812" y="1114323"/>
              <a:ext cx="769475" cy="114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0" b="1" dirty="0">
                  <a:solidFill>
                    <a:schemeClr val="bg1"/>
                  </a:solidFill>
                </a:rPr>
                <a:t>Crusher Operating</a:t>
              </a:r>
              <a:endParaRPr sz="71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Google Shape;101;p1">
              <a:extLst>
                <a:ext uri="{FF2B5EF4-FFF2-40B4-BE49-F238E27FC236}">
                  <a16:creationId xmlns:a16="http://schemas.microsoft.com/office/drawing/2014/main" id="{D610DEBB-E10A-06F0-F840-B761C983B0D1}"/>
                </a:ext>
              </a:extLst>
            </p:cNvPr>
            <p:cNvSpPr txBox="1"/>
            <p:nvPr/>
          </p:nvSpPr>
          <p:spPr>
            <a:xfrm>
              <a:off x="5282588" y="1346915"/>
              <a:ext cx="457990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ton/</a:t>
              </a:r>
              <a:r>
                <a:rPr lang="en-US" sz="714" b="1" dirty="0" err="1">
                  <a:solidFill>
                    <a:schemeClr val="tx1"/>
                  </a:solidFill>
                </a:rPr>
                <a:t>hr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oogle Shape;97;p1">
            <a:extLst>
              <a:ext uri="{FF2B5EF4-FFF2-40B4-BE49-F238E27FC236}">
                <a16:creationId xmlns:a16="http://schemas.microsoft.com/office/drawing/2014/main" id="{A387D748-A9AF-61AF-0ED2-1DD093398E08}"/>
              </a:ext>
            </a:extLst>
          </p:cNvPr>
          <p:cNvGrpSpPr/>
          <p:nvPr/>
        </p:nvGrpSpPr>
        <p:grpSpPr>
          <a:xfrm>
            <a:off x="7220321" y="4330585"/>
            <a:ext cx="1183540" cy="425774"/>
            <a:chOff x="4934192" y="1056229"/>
            <a:chExt cx="1131757" cy="444628"/>
          </a:xfrm>
        </p:grpSpPr>
        <p:sp>
          <p:nvSpPr>
            <p:cNvPr id="126" name="Google Shape;98;p1">
              <a:extLst>
                <a:ext uri="{FF2B5EF4-FFF2-40B4-BE49-F238E27FC236}">
                  <a16:creationId xmlns:a16="http://schemas.microsoft.com/office/drawing/2014/main" id="{9F3BBAC7-3D7B-894B-AE5A-6CFB32F7F1ED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99;p1">
              <a:extLst>
                <a:ext uri="{FF2B5EF4-FFF2-40B4-BE49-F238E27FC236}">
                  <a16:creationId xmlns:a16="http://schemas.microsoft.com/office/drawing/2014/main" id="{E3591E79-C5E2-B5C1-0AA5-F3F3A7F20E9E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00;p1">
              <a:extLst>
                <a:ext uri="{FF2B5EF4-FFF2-40B4-BE49-F238E27FC236}">
                  <a16:creationId xmlns:a16="http://schemas.microsoft.com/office/drawing/2014/main" id="{EB638D9B-60A8-187E-E18A-02E95FCE9505}"/>
                </a:ext>
              </a:extLst>
            </p:cNvPr>
            <p:cNvSpPr txBox="1"/>
            <p:nvPr/>
          </p:nvSpPr>
          <p:spPr>
            <a:xfrm>
              <a:off x="5109639" y="1074223"/>
              <a:ext cx="769475" cy="2281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0" b="1" dirty="0">
                  <a:solidFill>
                    <a:schemeClr val="bg1"/>
                  </a:solidFill>
                </a:rPr>
                <a:t>Crusher Not Operating</a:t>
              </a:r>
              <a:endParaRPr sz="71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Google Shape;101;p1">
              <a:extLst>
                <a:ext uri="{FF2B5EF4-FFF2-40B4-BE49-F238E27FC236}">
                  <a16:creationId xmlns:a16="http://schemas.microsoft.com/office/drawing/2014/main" id="{70DDC160-447E-1EF6-1FD8-E00BF1B6422E}"/>
                </a:ext>
              </a:extLst>
            </p:cNvPr>
            <p:cNvSpPr txBox="1"/>
            <p:nvPr/>
          </p:nvSpPr>
          <p:spPr>
            <a:xfrm>
              <a:off x="5282588" y="1346915"/>
              <a:ext cx="457990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ton/</a:t>
              </a:r>
              <a:r>
                <a:rPr lang="en-US" sz="714" b="1" dirty="0" err="1">
                  <a:solidFill>
                    <a:schemeClr val="tx1"/>
                  </a:solidFill>
                </a:rPr>
                <a:t>hr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Google Shape;26;p1">
            <a:extLst>
              <a:ext uri="{FF2B5EF4-FFF2-40B4-BE49-F238E27FC236}">
                <a16:creationId xmlns:a16="http://schemas.microsoft.com/office/drawing/2014/main" id="{FCEFC33B-CF7F-08B6-CC37-B5D193BDA8FC}"/>
              </a:ext>
            </a:extLst>
          </p:cNvPr>
          <p:cNvCxnSpPr>
            <a:cxnSpLocks/>
            <a:stCxn id="99" idx="3"/>
            <a:endCxn id="127" idx="1"/>
          </p:cNvCxnSpPr>
          <p:nvPr/>
        </p:nvCxnSpPr>
        <p:spPr>
          <a:xfrm>
            <a:off x="6681181" y="4064920"/>
            <a:ext cx="539140" cy="3922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9413BD8-09EC-0222-2BA9-40E846A39D91}"/>
              </a:ext>
            </a:extLst>
          </p:cNvPr>
          <p:cNvGrpSpPr/>
          <p:nvPr/>
        </p:nvGrpSpPr>
        <p:grpSpPr>
          <a:xfrm>
            <a:off x="6867977" y="3980833"/>
            <a:ext cx="155774" cy="155774"/>
            <a:chOff x="5703599" y="4151870"/>
            <a:chExt cx="155774" cy="155774"/>
          </a:xfrm>
        </p:grpSpPr>
        <p:sp>
          <p:nvSpPr>
            <p:cNvPr id="136" name="Google Shape;46;p1">
              <a:extLst>
                <a:ext uri="{FF2B5EF4-FFF2-40B4-BE49-F238E27FC236}">
                  <a16:creationId xmlns:a16="http://schemas.microsoft.com/office/drawing/2014/main" id="{483B3A04-777B-DB8D-569C-2D0D9F8D3141}"/>
                </a:ext>
              </a:extLst>
            </p:cNvPr>
            <p:cNvSpPr/>
            <p:nvPr/>
          </p:nvSpPr>
          <p:spPr>
            <a:xfrm rot="2831463">
              <a:off x="5703599" y="4151870"/>
              <a:ext cx="155774" cy="155774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Minus Sign 137">
              <a:extLst>
                <a:ext uri="{FF2B5EF4-FFF2-40B4-BE49-F238E27FC236}">
                  <a16:creationId xmlns:a16="http://schemas.microsoft.com/office/drawing/2014/main" id="{AB3B4BA5-1787-8382-474D-64D50912D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0175" y="4180092"/>
              <a:ext cx="102622" cy="102622"/>
            </a:xfrm>
            <a:prstGeom prst="mathMinu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cxnSp>
        <p:nvCxnSpPr>
          <p:cNvPr id="140" name="Google Shape;25;p1">
            <a:extLst>
              <a:ext uri="{FF2B5EF4-FFF2-40B4-BE49-F238E27FC236}">
                <a16:creationId xmlns:a16="http://schemas.microsoft.com/office/drawing/2014/main" id="{BAFB7127-A26A-8237-8001-21A4B417D88E}"/>
              </a:ext>
            </a:extLst>
          </p:cNvPr>
          <p:cNvCxnSpPr>
            <a:cxnSpLocks/>
            <a:stCxn id="90" idx="3"/>
            <a:endCxn id="158" idx="1"/>
          </p:cNvCxnSpPr>
          <p:nvPr/>
        </p:nvCxnSpPr>
        <p:spPr>
          <a:xfrm>
            <a:off x="6681181" y="2004656"/>
            <a:ext cx="586750" cy="41375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27;p1">
            <a:extLst>
              <a:ext uri="{FF2B5EF4-FFF2-40B4-BE49-F238E27FC236}">
                <a16:creationId xmlns:a16="http://schemas.microsoft.com/office/drawing/2014/main" id="{D6301A18-C999-D03C-8C39-9BC736038E70}"/>
              </a:ext>
            </a:extLst>
          </p:cNvPr>
          <p:cNvCxnSpPr>
            <a:cxnSpLocks/>
            <a:stCxn id="90" idx="3"/>
            <a:endCxn id="149" idx="1"/>
          </p:cNvCxnSpPr>
          <p:nvPr/>
        </p:nvCxnSpPr>
        <p:spPr>
          <a:xfrm flipV="1">
            <a:off x="6681181" y="1610716"/>
            <a:ext cx="591998" cy="3939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2" name="Google Shape;42;p1">
            <a:extLst>
              <a:ext uri="{FF2B5EF4-FFF2-40B4-BE49-F238E27FC236}">
                <a16:creationId xmlns:a16="http://schemas.microsoft.com/office/drawing/2014/main" id="{BC47ADB4-FFB1-44D0-568D-AF9B7A2E494E}"/>
              </a:ext>
            </a:extLst>
          </p:cNvPr>
          <p:cNvGrpSpPr/>
          <p:nvPr/>
        </p:nvGrpSpPr>
        <p:grpSpPr>
          <a:xfrm>
            <a:off x="6890457" y="1927568"/>
            <a:ext cx="155774" cy="155774"/>
            <a:chOff x="4283114" y="-597224"/>
            <a:chExt cx="170332" cy="170332"/>
          </a:xfrm>
        </p:grpSpPr>
        <p:sp>
          <p:nvSpPr>
            <p:cNvPr id="143" name="Google Shape;43;p1">
              <a:extLst>
                <a:ext uri="{FF2B5EF4-FFF2-40B4-BE49-F238E27FC236}">
                  <a16:creationId xmlns:a16="http://schemas.microsoft.com/office/drawing/2014/main" id="{23C38459-5449-068F-0F69-B1AFF6F5CE4A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44;p1">
              <a:extLst>
                <a:ext uri="{FF2B5EF4-FFF2-40B4-BE49-F238E27FC236}">
                  <a16:creationId xmlns:a16="http://schemas.microsoft.com/office/drawing/2014/main" id="{63660252-6A24-9D70-3279-B2FE9A205603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79;p1">
            <a:extLst>
              <a:ext uri="{FF2B5EF4-FFF2-40B4-BE49-F238E27FC236}">
                <a16:creationId xmlns:a16="http://schemas.microsoft.com/office/drawing/2014/main" id="{CC317EE1-5763-AFB8-9F61-B1C1454A79A9}"/>
              </a:ext>
            </a:extLst>
          </p:cNvPr>
          <p:cNvGrpSpPr/>
          <p:nvPr/>
        </p:nvGrpSpPr>
        <p:grpSpPr>
          <a:xfrm>
            <a:off x="7273179" y="1484091"/>
            <a:ext cx="1183540" cy="425774"/>
            <a:chOff x="4934192" y="1056229"/>
            <a:chExt cx="1131757" cy="444628"/>
          </a:xfrm>
        </p:grpSpPr>
        <p:sp>
          <p:nvSpPr>
            <p:cNvPr id="148" name="Google Shape;80;p1">
              <a:extLst>
                <a:ext uri="{FF2B5EF4-FFF2-40B4-BE49-F238E27FC236}">
                  <a16:creationId xmlns:a16="http://schemas.microsoft.com/office/drawing/2014/main" id="{E11D5B2A-C35D-8ED6-F189-517C0AB8C586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81;p1">
              <a:extLst>
                <a:ext uri="{FF2B5EF4-FFF2-40B4-BE49-F238E27FC236}">
                  <a16:creationId xmlns:a16="http://schemas.microsoft.com/office/drawing/2014/main" id="{CE2F60CC-A6ED-5F70-B71D-7167A59842F6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82;p1">
              <a:extLst>
                <a:ext uri="{FF2B5EF4-FFF2-40B4-BE49-F238E27FC236}">
                  <a16:creationId xmlns:a16="http://schemas.microsoft.com/office/drawing/2014/main" id="{BE486BA2-A7E0-7E4C-63E5-6E5E36EA8A6E}"/>
                </a:ext>
              </a:extLst>
            </p:cNvPr>
            <p:cNvSpPr txBox="1"/>
            <p:nvPr/>
          </p:nvSpPr>
          <p:spPr>
            <a:xfrm>
              <a:off x="5125393" y="1068211"/>
              <a:ext cx="769475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rgbClr val="FFFFFF"/>
                  </a:solidFill>
                </a:rPr>
                <a:t>Scheduled Maintenance</a:t>
              </a:r>
              <a:endParaRPr dirty="0"/>
            </a:p>
          </p:txBody>
        </p:sp>
        <p:sp>
          <p:nvSpPr>
            <p:cNvPr id="151" name="Google Shape;83;p1">
              <a:extLst>
                <a:ext uri="{FF2B5EF4-FFF2-40B4-BE49-F238E27FC236}">
                  <a16:creationId xmlns:a16="http://schemas.microsoft.com/office/drawing/2014/main" id="{5B61DA3C-9CAB-F11C-AF09-DC980B9C33F9}"/>
                </a:ext>
              </a:extLst>
            </p:cNvPr>
            <p:cNvSpPr txBox="1"/>
            <p:nvPr/>
          </p:nvSpPr>
          <p:spPr>
            <a:xfrm>
              <a:off x="5377363" y="1362541"/>
              <a:ext cx="329898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$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Google Shape;88;p1">
            <a:extLst>
              <a:ext uri="{FF2B5EF4-FFF2-40B4-BE49-F238E27FC236}">
                <a16:creationId xmlns:a16="http://schemas.microsoft.com/office/drawing/2014/main" id="{4687DE67-D933-54E7-6FA2-772854AF0F23}"/>
              </a:ext>
            </a:extLst>
          </p:cNvPr>
          <p:cNvGrpSpPr/>
          <p:nvPr/>
        </p:nvGrpSpPr>
        <p:grpSpPr>
          <a:xfrm>
            <a:off x="7267931" y="2291783"/>
            <a:ext cx="1183540" cy="425774"/>
            <a:chOff x="4934192" y="1056229"/>
            <a:chExt cx="1131757" cy="444628"/>
          </a:xfrm>
        </p:grpSpPr>
        <p:sp>
          <p:nvSpPr>
            <p:cNvPr id="157" name="Google Shape;89;p1">
              <a:extLst>
                <a:ext uri="{FF2B5EF4-FFF2-40B4-BE49-F238E27FC236}">
                  <a16:creationId xmlns:a16="http://schemas.microsoft.com/office/drawing/2014/main" id="{A6F30FBB-9465-95DA-7D73-6AF108D8B1C1}"/>
                </a:ext>
              </a:extLst>
            </p:cNvPr>
            <p:cNvSpPr/>
            <p:nvPr/>
          </p:nvSpPr>
          <p:spPr>
            <a:xfrm>
              <a:off x="4934192" y="1056229"/>
              <a:ext cx="1131757" cy="4446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90;p1">
              <a:extLst>
                <a:ext uri="{FF2B5EF4-FFF2-40B4-BE49-F238E27FC236}">
                  <a16:creationId xmlns:a16="http://schemas.microsoft.com/office/drawing/2014/main" id="{59434F34-08A1-9788-AB6E-53A5357C374F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91;p1">
              <a:extLst>
                <a:ext uri="{FF2B5EF4-FFF2-40B4-BE49-F238E27FC236}">
                  <a16:creationId xmlns:a16="http://schemas.microsoft.com/office/drawing/2014/main" id="{983354D8-0010-1E0C-EFDF-ACEB8DD4ECC9}"/>
                </a:ext>
              </a:extLst>
            </p:cNvPr>
            <p:cNvSpPr txBox="1"/>
            <p:nvPr/>
          </p:nvSpPr>
          <p:spPr>
            <a:xfrm>
              <a:off x="5142415" y="1072641"/>
              <a:ext cx="769475" cy="229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Unscheduled Maintenance</a:t>
              </a:r>
              <a:endParaRPr dirty="0"/>
            </a:p>
          </p:txBody>
        </p:sp>
        <p:sp>
          <p:nvSpPr>
            <p:cNvPr id="160" name="Google Shape;92;p1">
              <a:extLst>
                <a:ext uri="{FF2B5EF4-FFF2-40B4-BE49-F238E27FC236}">
                  <a16:creationId xmlns:a16="http://schemas.microsoft.com/office/drawing/2014/main" id="{D532A68C-C202-B31F-8B12-AA06E16E1A5A}"/>
                </a:ext>
              </a:extLst>
            </p:cNvPr>
            <p:cNvSpPr txBox="1"/>
            <p:nvPr/>
          </p:nvSpPr>
          <p:spPr>
            <a:xfrm>
              <a:off x="5382381" y="1351845"/>
              <a:ext cx="329898" cy="114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714" b="1" dirty="0">
                  <a:solidFill>
                    <a:schemeClr val="tx1"/>
                  </a:solidFill>
                </a:rPr>
                <a:t>$</a:t>
              </a:r>
              <a:endParaRPr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130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Haffer XH</vt:lpstr>
      <vt:lpstr>Quattrocento Sans</vt:lpstr>
      <vt:lpstr>Wingdings</vt:lpstr>
      <vt:lpstr>Synergy_CF_YNR002</vt:lpstr>
      <vt:lpstr>Monalco Value Driver Tree [Terry Meyer]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Value Driver Tree [Terry Meyer]</dc:title>
  <dc:creator>Hui, Chris</dc:creator>
  <cp:lastModifiedBy>Terry Meyer</cp:lastModifiedBy>
  <cp:revision>3</cp:revision>
  <cp:lastPrinted>2024-01-13T19:54:13Z</cp:lastPrinted>
  <dcterms:created xsi:type="dcterms:W3CDTF">2019-05-15T15:57:18Z</dcterms:created>
  <dcterms:modified xsi:type="dcterms:W3CDTF">2024-01-13T19:54:16Z</dcterms:modified>
</cp:coreProperties>
</file>