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55" r:id="rId2"/>
    <p:sldId id="351" r:id="rId3"/>
    <p:sldId id="352" r:id="rId4"/>
    <p:sldId id="329" r:id="rId5"/>
    <p:sldId id="333" r:id="rId6"/>
    <p:sldId id="332" r:id="rId7"/>
    <p:sldId id="331" r:id="rId8"/>
    <p:sldId id="354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0028"/>
  </p:normalViewPr>
  <p:slideViewPr>
    <p:cSldViewPr snapToGrid="0" snapToObjects="1">
      <p:cViewPr>
        <p:scale>
          <a:sx n="110" d="100"/>
          <a:sy n="11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C6B9F-8FB6-5F48-90B3-1C7B4ED8CBA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06E8-C196-AA47-9F80-AF3AC1D5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A9A3-14EE-8346-ADD3-7811F3CA7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52FD-4AF7-AA47-94D1-07DD29E86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73CE-112C-874D-A784-EE58384B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C46D-78D3-4E49-BD76-587B4A42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8197-4DD0-9B46-9580-5E288622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08CF-3EB8-9642-8302-6EEA7FED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D39B9-1E23-CB43-86D0-5C4DEFB4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08AB-E1BD-3F47-8132-752CF392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34AD-CDD3-454C-8E52-8A32C4E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ABD0-A988-F04F-A5D4-BAEB2454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96747-6913-0146-98C1-0468E2C5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9670-44C6-5444-B13D-C6ED6592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856B-E628-E348-B64A-FE10DA4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A63A-544F-8343-90AD-4ABCF3A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BE62-4C7D-554F-8B60-169E99C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0586-D910-3347-BDE8-24FFB1A8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0C45-56BC-F44F-8B0D-2DD24C4A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51ED-B62C-5749-9683-429A9CC1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90B8-6C2A-4F42-9760-86D44C7E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BE8C-2587-5C4A-BEB7-92022F61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8AC0-9DC6-0C4E-8023-BC01A1CD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FD6D-D4CE-1243-9A75-B5416F67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3A04-E9C2-8E4E-9E23-74E7C2E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7683-6605-FF4B-A62B-D081DC84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9C15-A78C-D84E-848E-064AF1F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2984-849C-724E-A593-D2F73516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F743-8B57-A640-809F-2386A287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D9F9C-7CFB-EB4D-9236-A22F379F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97CEB-0897-714E-BADC-4676AC10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CEB7-624E-F94D-B160-8D1B208C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3010-2638-9C4B-8202-735F6790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2BE-73DE-EA4F-9B37-E4736B95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73B3-4C60-E94F-86E8-DBC1333D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1F57-A7CA-AA47-BB4B-8BF6A6FC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AD8A2-91E3-DC43-B825-DF3A0335A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2956-14E4-854B-9859-9BA8EF02C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36A4C-5976-AD40-B289-0742065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F5846-9870-B24F-8BC1-67CF798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4C621-52F5-A14B-9A47-EF4B910C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018D-547B-4A4C-A7C3-E6D7F24E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047F7-6697-4843-80BE-94018840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A7724-DFD3-6A44-A2D2-34E79D3D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4332-4183-844F-B0F6-F89F8D96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53E22-907E-484C-AC53-530C30EA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BFD34-6C5F-AD4D-91BD-8D95B29A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D241-1F2C-204D-BDD0-C80A17D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211C-EEC3-7E4C-9F9F-28387904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066-9288-024F-B556-9DA894E7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B4D6-09A3-9A47-9515-74FF3FD3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6A55F-91CB-6846-8F62-5F953535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3FDB-003F-4348-B54C-CFD5662D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51AA5-4137-DC47-986C-6C04B85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EF35-2B31-8249-BB9F-B6E2AD8B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6044C-D034-0B4D-8BDB-69619E6FD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A8EE3-6C75-3849-A38D-384BA7B2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8318-0995-5245-AF5E-F7539A61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AEE06-F157-2747-B478-AF8876CB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31A0-432D-6446-BBD5-BBB80C4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6F1C3-46FD-404D-8A33-33169ECA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C66-DF83-F545-BBBA-942CC1A9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D2B8-97F1-824A-8C69-E78526BD0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2F21-A219-1541-BCB9-ED47FC12382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F38D-5DF3-114C-9AF3-5B006093C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294D-06D9-DE49-86C4-38AC5678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4747-AC72-A94D-9743-C1E5F4E6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crlabs.com/the-cannabis-review/terpen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BC48-D907-5D45-96E3-97F816AE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1" y="842057"/>
            <a:ext cx="3576578" cy="33798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7200" b="1" dirty="0"/>
              <a:t>Terpene Strain</a:t>
            </a:r>
            <a:br>
              <a:rPr lang="en-US" sz="7200" b="1" dirty="0"/>
            </a:br>
            <a:r>
              <a:rPr lang="en-US" sz="7200" b="1" dirty="0"/>
              <a:t>Hunt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165A9-9064-C140-ABC9-80D2C3C8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80" y="104172"/>
            <a:ext cx="4694291" cy="666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B44B53-12B4-1B40-AC11-77F215A6AAE2}"/>
              </a:ext>
            </a:extLst>
          </p:cNvPr>
          <p:cNvSpPr/>
          <p:nvPr/>
        </p:nvSpPr>
        <p:spPr>
          <a:xfrm>
            <a:off x="104172" y="6441322"/>
            <a:ext cx="2478692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Link to extensive terpene info...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01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047738" y="219920"/>
            <a:ext cx="3398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Caryophyllene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83578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mr_bud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mayweather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death_star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sunset_sherbert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sour_banana_sherbert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sour_cookies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blueberry_cheesecake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hawaiian_snow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3d_crack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twilight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girl_scout_cookies_forum_cut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the_void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space_candy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hawaiian_rush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cheese_quake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7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229167" y="219920"/>
            <a:ext cx="30359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Humulene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95408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619_diesel_og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jagermeister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gorilla_glue_4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dawg_waltz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royal_humbolt_kush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captain_cook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secret_recipe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gorilla_glue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guard_dog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blackwater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monster_cookies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pink_og_kush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yeehaw_og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epoxy_og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precious_og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sherkle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5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252411" y="219920"/>
            <a:ext cx="29894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Limonene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95704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critical_jack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golden_goat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panama_treat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lime_chernobyl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golden_pineapple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lemon_cheesecake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afghani_bullrider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west_seattle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plushberry_kush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alien_treat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middle_fork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ghost_og_kush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ripped_bubba_kush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purple_thai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maui_skunk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6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351798" y="219920"/>
            <a:ext cx="27907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Linalool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86297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golden_pineapple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lambs_bread_mango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oregon_trainwreck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buddhas_on_moonshine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illmatic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x_men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willy_nelson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burmese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sweet_black_angel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game_warden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white_siberian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purple_god_bud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green_love_potion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glindas_tonic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big_wreck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335063" y="219920"/>
            <a:ext cx="28241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</a:t>
            </a:r>
            <a:r>
              <a:rPr lang="en-US" dirty="0" err="1"/>
              <a:t>Myrcine</a:t>
            </a:r>
            <a:r>
              <a:rPr lang="en-US" dirty="0"/>
              <a:t>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1867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red_og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blue_thai_haze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juanita_la_lagrimosa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4_corners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buddhas_on_moonshine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black_84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og_purple_kush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alien_on_moonshine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purple_dog_shit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violet_delight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lunch_box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wonder_woman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alien_moonshine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pink_panther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mean_green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atomic_blueberry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doctors_choice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white_domina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162487" y="219920"/>
            <a:ext cx="3169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Terpinolene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57910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906567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nevilles_haze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willy_wonka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chernobyl_golden_ticket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euro_sour_diesel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bubba_76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lemon_dutch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burn_out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island_sweet_skunk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bull_rider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hawaiian_frost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super_cookies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golden_goat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1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29692-DA76-CC4D-B88C-C0CF3779B512}"/>
              </a:ext>
            </a:extLst>
          </p:cNvPr>
          <p:cNvSpPr txBox="1"/>
          <p:nvPr/>
        </p:nvSpPr>
        <p:spPr>
          <a:xfrm>
            <a:off x="3020991" y="2963120"/>
            <a:ext cx="632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Relative Terpene Percent Profiles</a:t>
            </a:r>
          </a:p>
        </p:txBody>
      </p:sp>
    </p:spTree>
    <p:extLst>
      <p:ext uri="{BB962C8B-B14F-4D97-AF65-F5344CB8AC3E}">
        <p14:creationId xmlns:p14="http://schemas.microsoft.com/office/powerpoint/2010/main" val="388323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132161" y="219920"/>
            <a:ext cx="32299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Alpha-Pinene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08680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crippled_rhino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mindscape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university_of_washington_purple_kush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girl_scout_cookies_cbd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yoda_og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radiant_og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tora_bora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killer_skunk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purple_chemdawg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chernobyl_golden_ticket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white_romulan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sensiberry_wonder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humboldt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super_bud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purple_nepal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5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103980" y="219920"/>
            <a:ext cx="32863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Caryophyllene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89529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stoney_starfighter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mt_rainier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hawk_eye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manna_from_heaven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the_void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chocolate_fondue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pink_haze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mint_chocolate_chip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mr_bud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cream_crack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fireboldt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mayweather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black_spirit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holy_ole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cookies_and_cream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strawberry_haze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space_bomb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blue_chemberry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5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271625" y="219920"/>
            <a:ext cx="29510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Humulene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65493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golden_panda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blue_power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amherst_sour_diesel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sage_chemdawg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smelliot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underdog_og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south_county_kush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alien_cake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captain_cook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grand_fire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las_vegas_purple_kush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extreme_og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great_white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seattle_sour_diesel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og_skunk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stink_bomb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yeehaw_og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jacks_dragon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purple_master_kush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dj_short_f_13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E202A-BAE0-C74C-9F70-0F97231D53C8}"/>
              </a:ext>
            </a:extLst>
          </p:cNvPr>
          <p:cNvSpPr txBox="1"/>
          <p:nvPr/>
        </p:nvSpPr>
        <p:spPr>
          <a:xfrm>
            <a:off x="1238491" y="775505"/>
            <a:ext cx="975745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Terpene Analysis Results			Oct 30, 2018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By programming a web scraper in python, I checked each web page in the Analytical360 archive for lab reports that included terpene analysis (500k web pages total)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After editing the raw data and removing repeat data, extracts, edibles, and nonsense, the resulting data set contained 14491 terpene profiles from 3354 distinct strains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Box plots showing the distribution and outliers of all the samples within a strain are obtained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mean and median for both the absolute (dry weight) total and individual terpene % as well as the relative individual terpene % for all samples of the same strain are obtained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While both median and mean are obtained, median is the preferred metric to avoid influence of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avoid superfluous strains that will be “difficult” to procure and to minimize the effects of bad samples, I only show results for strains having 3 or more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 only show the top 20 results for each category but if none of those are able to be found, the data exists for the subsequent results</a:t>
            </a:r>
          </a:p>
        </p:txBody>
      </p:sp>
    </p:spTree>
    <p:extLst>
      <p:ext uri="{BB962C8B-B14F-4D97-AF65-F5344CB8AC3E}">
        <p14:creationId xmlns:p14="http://schemas.microsoft.com/office/powerpoint/2010/main" val="168104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294869" y="219920"/>
            <a:ext cx="29045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Limonene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44425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golden_goat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lime_chernobyl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afghani_bullrider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alien_treat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purple_thai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critical_jack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panama_treat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lemon_cheesecake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dutch_thunder_fuck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middle_fork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golden_pineapple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west_seattle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renegade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head_wreck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unicorn_horn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plushberry_kush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ghost_og_kush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4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394257" y="219920"/>
            <a:ext cx="2705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Linalool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21827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illmatic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x_men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white_siberian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lambs_bread_mango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planet_rock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willy_nelson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oregon_trainwreck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green_love_potion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kali_mist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devils_trainwreck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mystery_machine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sweet_and_sour_widow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sweet_black_angel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purple_god_bud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glindas_tonic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beaver_dawg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mango_haze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cascadia_crush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55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346262" y="219920"/>
            <a:ext cx="28017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Myrcene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45995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blue_thai_haze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ak_buddha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herbie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g_force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og_purple_kush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grape_krush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purple_dog_shit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scoobie_doobie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gigabud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satori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tsunami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golden_star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white_urkle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cherry_bomb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aliens_on_moonshine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blue_bastard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69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204943" y="219920"/>
            <a:ext cx="30844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Relative Terpinolene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8290"/>
              </p:ext>
            </p:extLst>
          </p:nvPr>
        </p:nvGraphicFramePr>
        <p:xfrm>
          <a:off x="451867" y="1591920"/>
          <a:ext cx="10403300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07485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790169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euro_sour_diesel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nevilles_haze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lemon_dutch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bubba_76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burn_out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critical_haze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sasquatch_kush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conquest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black_velvet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willy_wonka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golden_star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super_cookies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ak_lemon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chernobyl_golden_ticket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oregon_sunshine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38.37%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15.46%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fat_albert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19.35%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2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C86A4-13CA-B14B-A9C9-74C3AAAC18F8}"/>
              </a:ext>
            </a:extLst>
          </p:cNvPr>
          <p:cNvSpPr txBox="1"/>
          <p:nvPr/>
        </p:nvSpPr>
        <p:spPr>
          <a:xfrm>
            <a:off x="1852831" y="896157"/>
            <a:ext cx="7986531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Compile a list of strains from the 3354 analytical360 results that can be found in the MCR laboratory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Obtain all terpene profiles (including terpenes not found in the analytical360 database) from the MCR database and edit as before obtaining the absolute and relative means and medians.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Join the two database results for final results and pick strains to be purchased</a:t>
            </a:r>
          </a:p>
        </p:txBody>
      </p:sp>
    </p:spTree>
    <p:extLst>
      <p:ext uri="{BB962C8B-B14F-4D97-AF65-F5344CB8AC3E}">
        <p14:creationId xmlns:p14="http://schemas.microsoft.com/office/powerpoint/2010/main" val="47750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9C04C-B87A-E245-AE8E-210570CA2D10}"/>
              </a:ext>
            </a:extLst>
          </p:cNvPr>
          <p:cNvSpPr txBox="1"/>
          <p:nvPr/>
        </p:nvSpPr>
        <p:spPr>
          <a:xfrm>
            <a:off x="844952" y="661688"/>
            <a:ext cx="10127847" cy="5386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There are three ways to potentially take advantage of the terpene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Breed the plants to maximize </a:t>
            </a:r>
            <a:r>
              <a:rPr lang="en-US" sz="2400" b="1" u="sng" dirty="0"/>
              <a:t>total</a:t>
            </a:r>
            <a:r>
              <a:rPr lang="en-US" sz="2400" dirty="0"/>
              <a:t> dry weight terpene %, regardless of the specific terpene.  There is a possibility that the loci for total terpene % is independent from the loci for the specific terpenes.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to how the loci for </a:t>
            </a:r>
            <a:r>
              <a:rPr lang="en-US" sz="2000" dirty="0" err="1"/>
              <a:t>thc</a:t>
            </a:r>
            <a:r>
              <a:rPr lang="en-US" sz="2000" dirty="0"/>
              <a:t> % and total cannabinoid % are independent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Breed the plants to maximize </a:t>
            </a:r>
            <a:r>
              <a:rPr lang="en-US" sz="2400" b="1" u="sng" dirty="0"/>
              <a:t>absolute</a:t>
            </a:r>
            <a:r>
              <a:rPr lang="en-US" sz="2400" dirty="0"/>
              <a:t> dry weight terpene % for each specific terpene, even if the total terpene % is not the highest.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give us the strongest terpene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Breed the plants to maximize </a:t>
            </a:r>
            <a:r>
              <a:rPr lang="en-US" sz="2400" b="1" u="sng" dirty="0"/>
              <a:t>relative</a:t>
            </a:r>
            <a:r>
              <a:rPr lang="en-US" sz="2400" dirty="0"/>
              <a:t> terpene % for each specific terpene, even if the dry weight % is not that high.  There is a possibility that terpenes are not expressed independently within a terpene profile in a strain.  Thus, by focusing on the high relative %, we are selecting for independence.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give us the purest terpene expression</a:t>
            </a:r>
          </a:p>
        </p:txBody>
      </p:sp>
    </p:spTree>
    <p:extLst>
      <p:ext uri="{BB962C8B-B14F-4D97-AF65-F5344CB8AC3E}">
        <p14:creationId xmlns:p14="http://schemas.microsoft.com/office/powerpoint/2010/main" val="73073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986199" y="219920"/>
            <a:ext cx="15218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Top # Samples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88798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607026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607026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blue_dream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dutch_treat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girl_scout_cookies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harlequin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cinex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og_kush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green_crack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grand_daddy_purple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platinum_cookies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blackberry_kush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sour_diesel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blueberry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tahoe_og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jack_herer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pineapple_express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white_widow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bubba_kush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super_lemon_haze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grape_ape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chernobyl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085184" y="219920"/>
            <a:ext cx="3323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Total Terpene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4596"/>
              </p:ext>
            </p:extLst>
          </p:nvPr>
        </p:nvGraphicFramePr>
        <p:xfrm>
          <a:off x="127776" y="1429874"/>
          <a:ext cx="11258424" cy="4193547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607026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607026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619_diesel_og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8.29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buddhas_on_moonshine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7.82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jacks_haze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7.54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golden_pineapple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7.35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dragon_lady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plushberry_kush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red_diesel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7.115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red_og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critical_jack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death_star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7.02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lemon_wreck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6.94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precious_og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6.93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ghost_og_kush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6.67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lemon_drop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6.54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burmese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6.53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dawg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6.53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jagermeister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black_water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6.43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deep_purple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2D6C9-796F-0E45-B238-D13739DC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47" y="0"/>
            <a:ext cx="719130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42CF0F-D543-664F-A7CD-3888E958A777}"/>
              </a:ext>
            </a:extLst>
          </p:cNvPr>
          <p:cNvSpPr/>
          <p:nvPr/>
        </p:nvSpPr>
        <p:spPr>
          <a:xfrm>
            <a:off x="5447872" y="578872"/>
            <a:ext cx="1382109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2000" dirty="0"/>
              <a:t>Death Star</a:t>
            </a:r>
          </a:p>
          <a:p>
            <a:pPr algn="ctr" fontAlgn="b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(7 samples)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D22A-375F-8745-85AF-D1886C3370F3}"/>
              </a:ext>
            </a:extLst>
          </p:cNvPr>
          <p:cNvSpPr txBox="1"/>
          <p:nvPr/>
        </p:nvSpPr>
        <p:spPr>
          <a:xfrm>
            <a:off x="8378681" y="2118621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mean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817EF6-4A5E-F948-A810-BE964D315C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829445" y="2234037"/>
            <a:ext cx="33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193EC0-6E4C-E346-A2B9-9B4D4F30C118}"/>
              </a:ext>
            </a:extLst>
          </p:cNvPr>
          <p:cNvSpPr txBox="1"/>
          <p:nvPr/>
        </p:nvSpPr>
        <p:spPr>
          <a:xfrm>
            <a:off x="8173497" y="122274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</a:t>
            </a:r>
            <a:r>
              <a:rPr lang="en-US" sz="900" baseline="30000" dirty="0">
                <a:solidFill>
                  <a:srgbClr val="FF0000"/>
                </a:solidFill>
              </a:rPr>
              <a:t>rd</a:t>
            </a:r>
            <a:r>
              <a:rPr lang="en-US" sz="900" dirty="0">
                <a:solidFill>
                  <a:srgbClr val="FF0000"/>
                </a:solidFill>
              </a:rPr>
              <a:t> quartile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EA3E76-12C9-8144-AF7F-58B09B5D2192}"/>
              </a:ext>
            </a:extLst>
          </p:cNvPr>
          <p:cNvCxnSpPr>
            <a:cxnSpLocks/>
          </p:cNvCxnSpPr>
          <p:nvPr/>
        </p:nvCxnSpPr>
        <p:spPr>
          <a:xfrm>
            <a:off x="8829445" y="1317501"/>
            <a:ext cx="308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558952-073C-8C43-812C-892433DD8F08}"/>
              </a:ext>
            </a:extLst>
          </p:cNvPr>
          <p:cNvSpPr txBox="1"/>
          <p:nvPr/>
        </p:nvSpPr>
        <p:spPr>
          <a:xfrm>
            <a:off x="8233434" y="2836739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</a:t>
            </a:r>
            <a:r>
              <a:rPr lang="en-US" sz="900" baseline="30000" dirty="0">
                <a:solidFill>
                  <a:srgbClr val="FF0000"/>
                </a:solidFill>
              </a:rPr>
              <a:t>st</a:t>
            </a:r>
            <a:r>
              <a:rPr lang="en-US" sz="900" dirty="0">
                <a:solidFill>
                  <a:srgbClr val="FF0000"/>
                </a:solidFill>
              </a:rPr>
              <a:t> quartile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7E8CB-FC7E-814D-A5DF-C8BE23CB138C}"/>
              </a:ext>
            </a:extLst>
          </p:cNvPr>
          <p:cNvCxnSpPr>
            <a:cxnSpLocks/>
          </p:cNvCxnSpPr>
          <p:nvPr/>
        </p:nvCxnSpPr>
        <p:spPr>
          <a:xfrm>
            <a:off x="8857697" y="2952155"/>
            <a:ext cx="29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8CFE11-1646-6D4C-991A-7BC35A03266B}"/>
              </a:ext>
            </a:extLst>
          </p:cNvPr>
          <p:cNvSpPr txBox="1"/>
          <p:nvPr/>
        </p:nvSpPr>
        <p:spPr>
          <a:xfrm>
            <a:off x="8378681" y="1908861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median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29AF1-ADC0-5A46-8B86-A3502C5C2F0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917611" y="2024277"/>
            <a:ext cx="24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80564-9D76-5544-9F41-483E13DFC38E}"/>
              </a:ext>
            </a:extLst>
          </p:cNvPr>
          <p:cNvSpPr txBox="1"/>
          <p:nvPr/>
        </p:nvSpPr>
        <p:spPr>
          <a:xfrm>
            <a:off x="3389992" y="2481233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outlier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C57283-A7E1-7F42-B092-7D28916DA2F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7244" y="2596649"/>
            <a:ext cx="51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46EEC2-7774-F044-9CCC-736842FF8A3A}"/>
              </a:ext>
            </a:extLst>
          </p:cNvPr>
          <p:cNvSpPr txBox="1"/>
          <p:nvPr/>
        </p:nvSpPr>
        <p:spPr>
          <a:xfrm>
            <a:off x="8200748" y="695795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maximum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D07191-521F-D546-BFC9-762577D953B5}"/>
              </a:ext>
            </a:extLst>
          </p:cNvPr>
          <p:cNvCxnSpPr>
            <a:cxnSpLocks/>
          </p:cNvCxnSpPr>
          <p:nvPr/>
        </p:nvCxnSpPr>
        <p:spPr>
          <a:xfrm>
            <a:off x="8798822" y="811211"/>
            <a:ext cx="35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048F14-AED6-0F4D-974A-0BAABAA6FC39}"/>
              </a:ext>
            </a:extLst>
          </p:cNvPr>
          <p:cNvSpPr txBox="1"/>
          <p:nvPr/>
        </p:nvSpPr>
        <p:spPr>
          <a:xfrm>
            <a:off x="8216108" y="4105874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minimum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C91889-1D20-C549-94CA-1625D9DFE66C}"/>
              </a:ext>
            </a:extLst>
          </p:cNvPr>
          <p:cNvCxnSpPr>
            <a:cxnSpLocks/>
          </p:cNvCxnSpPr>
          <p:nvPr/>
        </p:nvCxnSpPr>
        <p:spPr>
          <a:xfrm>
            <a:off x="8802315" y="4221290"/>
            <a:ext cx="35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FA6688-C9DA-804F-894A-262285851B73}"/>
              </a:ext>
            </a:extLst>
          </p:cNvPr>
          <p:cNvSpPr txBox="1"/>
          <p:nvPr/>
        </p:nvSpPr>
        <p:spPr>
          <a:xfrm>
            <a:off x="192412" y="279257"/>
            <a:ext cx="192883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Typical boxplot showing distribution of samples within a strain</a:t>
            </a:r>
          </a:p>
        </p:txBody>
      </p:sp>
    </p:spTree>
    <p:extLst>
      <p:ext uri="{BB962C8B-B14F-4D97-AF65-F5344CB8AC3E}">
        <p14:creationId xmlns:p14="http://schemas.microsoft.com/office/powerpoint/2010/main" val="209491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6B7E5-AD58-BC4A-ADB0-4A78C732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31" y="0"/>
            <a:ext cx="73145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246AAE-8697-4F48-8BD3-84F1C9EDDC41}"/>
              </a:ext>
            </a:extLst>
          </p:cNvPr>
          <p:cNvSpPr/>
          <p:nvPr/>
        </p:nvSpPr>
        <p:spPr>
          <a:xfrm>
            <a:off x="5382950" y="578872"/>
            <a:ext cx="151195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2000" dirty="0"/>
              <a:t>Deep Purple</a:t>
            </a:r>
          </a:p>
          <a:p>
            <a:pPr algn="ctr" fontAlgn="b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(15 samples)</a:t>
            </a:r>
          </a:p>
        </p:txBody>
      </p:sp>
    </p:spTree>
    <p:extLst>
      <p:ext uri="{BB962C8B-B14F-4D97-AF65-F5344CB8AC3E}">
        <p14:creationId xmlns:p14="http://schemas.microsoft.com/office/powerpoint/2010/main" val="130331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DA0D1-06F6-6E45-A20B-DB3B5450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48" y="0"/>
            <a:ext cx="731330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47988C-D63A-9841-A2F1-5E0FD2B9933A}"/>
              </a:ext>
            </a:extLst>
          </p:cNvPr>
          <p:cNvSpPr/>
          <p:nvPr/>
        </p:nvSpPr>
        <p:spPr>
          <a:xfrm>
            <a:off x="5188186" y="578872"/>
            <a:ext cx="190148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2000" dirty="0"/>
              <a:t>All the Data…</a:t>
            </a:r>
          </a:p>
          <a:p>
            <a:pPr algn="ctr" fontAlgn="b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(14491 samples)</a:t>
            </a:r>
          </a:p>
        </p:txBody>
      </p:sp>
    </p:spTree>
    <p:extLst>
      <p:ext uri="{BB962C8B-B14F-4D97-AF65-F5344CB8AC3E}">
        <p14:creationId xmlns:p14="http://schemas.microsoft.com/office/powerpoint/2010/main" val="513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25326-97DA-434F-8AC8-C6A8392CACC2}"/>
              </a:ext>
            </a:extLst>
          </p:cNvPr>
          <p:cNvSpPr txBox="1"/>
          <p:nvPr/>
        </p:nvSpPr>
        <p:spPr>
          <a:xfrm>
            <a:off x="4089704" y="219920"/>
            <a:ext cx="33148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Analytical360</a:t>
            </a:r>
          </a:p>
          <a:p>
            <a:pPr algn="ctr"/>
            <a:r>
              <a:rPr lang="en-US" dirty="0"/>
              <a:t>Absolute Alpha-Pinene % Median</a:t>
            </a:r>
          </a:p>
          <a:p>
            <a:pPr algn="ctr"/>
            <a:r>
              <a:rPr lang="en-US" dirty="0"/>
              <a:t>(&gt;2 Samples)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60F1D2-39B2-5C45-B489-D2A4FF41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34834"/>
              </p:ext>
            </p:extLst>
          </p:nvPr>
        </p:nvGraphicFramePr>
        <p:xfrm>
          <a:off x="127776" y="1429874"/>
          <a:ext cx="11258424" cy="419375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607026">
                  <a:extLst>
                    <a:ext uri="{9D8B030D-6E8A-4147-A177-3AD203B41FA5}">
                      <a16:colId xmlns:a16="http://schemas.microsoft.com/office/drawing/2014/main" val="3650874805"/>
                    </a:ext>
                  </a:extLst>
                </a:gridCol>
                <a:gridCol w="1607026">
                  <a:extLst>
                    <a:ext uri="{9D8B030D-6E8A-4147-A177-3AD203B41FA5}">
                      <a16:colId xmlns:a16="http://schemas.microsoft.com/office/drawing/2014/main" val="4011400989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2783292484"/>
                    </a:ext>
                  </a:extLst>
                </a:gridCol>
                <a:gridCol w="1017654">
                  <a:extLst>
                    <a:ext uri="{9D8B030D-6E8A-4147-A177-3AD203B41FA5}">
                      <a16:colId xmlns:a16="http://schemas.microsoft.com/office/drawing/2014/main" val="892941408"/>
                    </a:ext>
                  </a:extLst>
                </a:gridCol>
                <a:gridCol w="1082388">
                  <a:extLst>
                    <a:ext uri="{9D8B030D-6E8A-4147-A177-3AD203B41FA5}">
                      <a16:colId xmlns:a16="http://schemas.microsoft.com/office/drawing/2014/main" val="3610013557"/>
                    </a:ext>
                  </a:extLst>
                </a:gridCol>
                <a:gridCol w="796468">
                  <a:extLst>
                    <a:ext uri="{9D8B030D-6E8A-4147-A177-3AD203B41FA5}">
                      <a16:colId xmlns:a16="http://schemas.microsoft.com/office/drawing/2014/main" val="4269397450"/>
                    </a:ext>
                  </a:extLst>
                </a:gridCol>
                <a:gridCol w="744263">
                  <a:extLst>
                    <a:ext uri="{9D8B030D-6E8A-4147-A177-3AD203B41FA5}">
                      <a16:colId xmlns:a16="http://schemas.microsoft.com/office/drawing/2014/main" val="1560398680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3861242404"/>
                    </a:ext>
                  </a:extLst>
                </a:gridCol>
                <a:gridCol w="685023">
                  <a:extLst>
                    <a:ext uri="{9D8B030D-6E8A-4147-A177-3AD203B41FA5}">
                      <a16:colId xmlns:a16="http://schemas.microsoft.com/office/drawing/2014/main" val="2329615205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303372897"/>
                    </a:ext>
                  </a:extLst>
                </a:gridCol>
                <a:gridCol w="1107854">
                  <a:extLst>
                    <a:ext uri="{9D8B030D-6E8A-4147-A177-3AD203B41FA5}">
                      <a16:colId xmlns:a16="http://schemas.microsoft.com/office/drawing/2014/main" val="1288626062"/>
                    </a:ext>
                  </a:extLst>
                </a:gridCol>
              </a:tblGrid>
              <a:tr h="19887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alpha-pinene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caryophyllene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humulene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limonene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linalool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myrcene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terpinolene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2" marR="9322" marT="9322" marB="0" anchor="ctr"/>
                </a:tc>
                <a:extLst>
                  <a:ext uri="{0D108BD9-81ED-4DB2-BD59-A6C34878D82A}">
                    <a16:rowId xmlns:a16="http://schemas.microsoft.com/office/drawing/2014/main" val="298232791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3258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jagermeister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671850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47175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green_dragon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8206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black_water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9973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sensiberry_wonder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567491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tora_bora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46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strawberry_ice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42016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mindscape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2065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yoda_og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45469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pink_og_kush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26074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maple_leaf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6826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cherry_cookies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59423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precious_og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43403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royal_humbolt_kush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080378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the_gump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289002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love_triangle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9653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royal_chem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58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stardawg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65077"/>
                  </a:ext>
                </a:extLst>
              </a:tr>
              <a:tr h="19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22" marR="9322" marT="93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sherkle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47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10993</TotalTime>
  <Words>5599</Words>
  <Application>Microsoft Macintosh PowerPoint</Application>
  <PresentationFormat>Widescreen</PresentationFormat>
  <Paragraphs>3616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Terpene Strain Hunt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Terpene ynthase</dc:title>
  <dc:creator>Rabinowitz, Terry</dc:creator>
  <cp:lastModifiedBy>Rabinowitz, Terry</cp:lastModifiedBy>
  <cp:revision>387</cp:revision>
  <dcterms:created xsi:type="dcterms:W3CDTF">2018-07-19T23:19:23Z</dcterms:created>
  <dcterms:modified xsi:type="dcterms:W3CDTF">2018-10-31T15:03:34Z</dcterms:modified>
</cp:coreProperties>
</file>