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C04"/>
    <a:srgbClr val="FD7026"/>
    <a:srgbClr val="2F2F2F"/>
    <a:srgbClr val="FFFFFF"/>
    <a:srgbClr val="5BC8AC"/>
    <a:srgbClr val="F28D9F"/>
    <a:srgbClr val="6E829E"/>
    <a:srgbClr val="99DCC7"/>
    <a:srgbClr val="BE3D09"/>
    <a:srgbClr val="E76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>
      <p:cViewPr>
        <p:scale>
          <a:sx n="60" d="100"/>
          <a:sy n="60" d="100"/>
        </p:scale>
        <p:origin x="3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2F01-26E5-CE7C-F797-F73783DE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B1174-E609-E9D4-9EE7-BD89FB4F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1A1B-8278-3136-24FF-347A19F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74FF-C997-F287-C49F-19490E3D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99B3-FDAA-AA2A-9C5F-EBA4EF8B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40AE-CE69-520D-45C1-BB18CE8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5DDFB-FB8D-0BF8-B6BC-696D3C98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B58A-3077-95BA-2A92-795A04A8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1286-46B2-56FA-EE08-1573BD02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67D5-B0E6-C5C8-F3E5-403E771A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D8C4D-B576-0068-A861-ACD2929F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1377-1A0C-2497-3BD1-F5E89D9E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CEE-7F67-37E7-04E1-A9D7E511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8389-374B-EB5A-3B60-2223DAA1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D0A2-B2E7-D66D-CE64-1C948F7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E51F-FE3F-5CA6-8665-69B8B167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967C-72CD-9704-B23B-9336B672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DEE1-017E-1467-595A-F1CE8C9F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0BFA-E32E-AB12-4A45-BF815366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BF99-79A9-C2C1-9B2B-CB9C4608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F73-29D0-0F72-A2AF-05478A03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4B8D-C67C-5D62-29B1-5D6CC3AE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F731-44E8-BD9E-B139-9871749E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0EB-CEB3-18D7-9155-7B6CBEFD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3FB9-8A74-190F-7F54-D21E81E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D3A1-B1E3-8FF1-155B-7ECCDBD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829B-8EE5-9CA7-DF5E-AD7FDDE3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488A8-5921-E84A-4727-1DAC78B8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EEBA-45CB-EDE4-1A54-22E7A29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7E19-AEFE-E8CC-E7DB-329265FA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2DBB-7D40-774D-EB75-CBD6B108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BB7-71EE-BED2-5B34-5F1FE35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6561-DAFA-50A0-4A55-BC493407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E68B-BFB1-01B8-C9D4-FF558C9F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922AF-14BB-1C88-7A9E-59A56837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7055-95E6-832E-E180-B4B7FA51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D1B01-E661-DF50-BEC5-C24B080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3D148-4CE8-95BB-EE4F-893C4B12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D659-6572-5B98-B39A-B892B42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4E3C-9931-042E-37F0-42D9EBD9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FC57E-4445-1C04-0F2A-89DFCF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68B5D-514A-8E47-7C70-A977285E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5E423-F678-80E4-39A2-5A15AA8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FA30F-B97F-EF64-11A4-B0D6BC07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113-0C60-E235-CA68-5BD8E374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C52F-C86B-B41E-BF4D-6D92A29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7BD-8A23-4F1C-A7AF-DA2F93B9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365F-4843-8A8E-6020-80F96431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814A-3248-5CDA-588F-441BBD26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9D40-2FA1-2CFC-2615-90DF14FA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CB29-F290-D992-1D5A-5F3A2062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BD45-9DDD-94C6-4B1B-9C09C72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2A3-AE29-D5EF-8B43-6F8E2236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A001-10F3-DFDD-C5BB-735C11785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1E6F-7748-C494-5DE1-313F3EFF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5547-5E5D-B712-09F1-F310F4FA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2994-74B7-8747-3EC8-909B8857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6B89-23F0-4C34-CC72-8596D567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7B87-C046-0340-1DEC-61A77DB0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3804-B3BF-EBD5-B612-B1C125BC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C7CB-4A22-E0A3-C8F9-258F188F4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5D6-9B44-6A46-939C-3E867215D69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4C4F-73C3-CD9A-2F06-F35ABED1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61BA-9395-EC4E-8551-7C481E4C3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3739-4280-80FC-7D5E-840E655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2489200"/>
            <a:ext cx="12253913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Evaluate the performance of each method on African population, </a:t>
            </a:r>
            <a:br>
              <a:rPr lang="en-US" sz="3200" b="1" dirty="0"/>
            </a:br>
            <a:r>
              <a:rPr lang="en-US" sz="3200" b="1" dirty="0"/>
              <a:t>without complication of parameter tuning procedures.</a:t>
            </a:r>
          </a:p>
        </p:txBody>
      </p:sp>
    </p:spTree>
    <p:extLst>
      <p:ext uri="{BB962C8B-B14F-4D97-AF65-F5344CB8AC3E}">
        <p14:creationId xmlns:p14="http://schemas.microsoft.com/office/powerpoint/2010/main" val="370259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CD7AD88-0917-2724-7DEF-F04F170585AC}"/>
              </a:ext>
            </a:extLst>
          </p:cNvPr>
          <p:cNvGrpSpPr/>
          <p:nvPr/>
        </p:nvGrpSpPr>
        <p:grpSpPr>
          <a:xfrm>
            <a:off x="3183736" y="442910"/>
            <a:ext cx="1900237" cy="1400175"/>
            <a:chOff x="7767637" y="442911"/>
            <a:chExt cx="1900237" cy="1400175"/>
          </a:xfrm>
        </p:grpSpPr>
        <p:sp>
          <p:nvSpPr>
            <p:cNvPr id="11" name="Terminator 10">
              <a:extLst>
                <a:ext uri="{FF2B5EF4-FFF2-40B4-BE49-F238E27FC236}">
                  <a16:creationId xmlns:a16="http://schemas.microsoft.com/office/drawing/2014/main" id="{393DDFAE-80CC-3624-9138-257B8189FDB5}"/>
                </a:ext>
              </a:extLst>
            </p:cNvPr>
            <p:cNvSpPr/>
            <p:nvPr/>
          </p:nvSpPr>
          <p:spPr>
            <a:xfrm>
              <a:off x="7767637" y="442911"/>
              <a:ext cx="1900237" cy="1400175"/>
            </a:xfrm>
            <a:prstGeom prst="flowChartTerminator">
              <a:avLst/>
            </a:prstGeom>
            <a:solidFill>
              <a:srgbClr val="2F2F2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E67E4E-13D9-6684-523C-ADA2FE7850D9}"/>
                </a:ext>
              </a:extLst>
            </p:cNvPr>
            <p:cNvSpPr txBox="1"/>
            <p:nvPr/>
          </p:nvSpPr>
          <p:spPr>
            <a:xfrm>
              <a:off x="7940282" y="642760"/>
              <a:ext cx="1669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GWAS statistics of European population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801DE-8E40-7806-334F-E4439A330930}"/>
              </a:ext>
            </a:extLst>
          </p:cNvPr>
          <p:cNvGrpSpPr/>
          <p:nvPr/>
        </p:nvGrpSpPr>
        <p:grpSpPr>
          <a:xfrm>
            <a:off x="985836" y="442911"/>
            <a:ext cx="1900237" cy="1400175"/>
            <a:chOff x="985836" y="442911"/>
            <a:chExt cx="1900237" cy="1400175"/>
          </a:xfrm>
        </p:grpSpPr>
        <p:sp>
          <p:nvSpPr>
            <p:cNvPr id="5" name="Terminator 4">
              <a:extLst>
                <a:ext uri="{FF2B5EF4-FFF2-40B4-BE49-F238E27FC236}">
                  <a16:creationId xmlns:a16="http://schemas.microsoft.com/office/drawing/2014/main" id="{C77E9CA3-E528-9BD5-05B3-D9F8A7BD074B}"/>
                </a:ext>
              </a:extLst>
            </p:cNvPr>
            <p:cNvSpPr/>
            <p:nvPr/>
          </p:nvSpPr>
          <p:spPr>
            <a:xfrm>
              <a:off x="985836" y="442911"/>
              <a:ext cx="1900237" cy="1400175"/>
            </a:xfrm>
            <a:prstGeom prst="flowChartTerminator">
              <a:avLst/>
            </a:prstGeom>
            <a:solidFill>
              <a:srgbClr val="2F2F2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173F0-49DE-D416-1869-F33123894D89}"/>
                </a:ext>
              </a:extLst>
            </p:cNvPr>
            <p:cNvSpPr txBox="1"/>
            <p:nvPr/>
          </p:nvSpPr>
          <p:spPr>
            <a:xfrm>
              <a:off x="1133481" y="639366"/>
              <a:ext cx="1669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GWAS statistics of African population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BA5C07-89AF-53CE-BBAB-22E9D622CCC3}"/>
              </a:ext>
            </a:extLst>
          </p:cNvPr>
          <p:cNvGrpSpPr/>
          <p:nvPr/>
        </p:nvGrpSpPr>
        <p:grpSpPr>
          <a:xfrm>
            <a:off x="985836" y="3004747"/>
            <a:ext cx="2557463" cy="1200329"/>
            <a:chOff x="3890962" y="542744"/>
            <a:chExt cx="2557463" cy="1200329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B4E42D6-8D2B-76A1-539D-45AD9545391F}"/>
                </a:ext>
              </a:extLst>
            </p:cNvPr>
            <p:cNvSpPr/>
            <p:nvPr/>
          </p:nvSpPr>
          <p:spPr>
            <a:xfrm>
              <a:off x="3890962" y="542923"/>
              <a:ext cx="2557463" cy="1200150"/>
            </a:xfrm>
            <a:prstGeom prst="hexagon">
              <a:avLst/>
            </a:prstGeom>
            <a:solidFill>
              <a:srgbClr val="FE702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80F498-3B4D-3352-BF69-8359A09DF88F}"/>
                </a:ext>
              </a:extLst>
            </p:cNvPr>
            <p:cNvSpPr txBox="1"/>
            <p:nvPr/>
          </p:nvSpPr>
          <p:spPr>
            <a:xfrm>
              <a:off x="4335067" y="542744"/>
              <a:ext cx="1900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Train Joint Lassosum, using several hyper-parameters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0F64B-1C31-B07D-0364-87FED044F914}"/>
              </a:ext>
            </a:extLst>
          </p:cNvPr>
          <p:cNvGrpSpPr/>
          <p:nvPr/>
        </p:nvGrpSpPr>
        <p:grpSpPr>
          <a:xfrm>
            <a:off x="6049166" y="442909"/>
            <a:ext cx="1900237" cy="1400175"/>
            <a:chOff x="985836" y="2428874"/>
            <a:chExt cx="1900237" cy="1400175"/>
          </a:xfrm>
        </p:grpSpPr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24C41414-E288-4BDF-B3E3-D1785F1F6F13}"/>
                </a:ext>
              </a:extLst>
            </p:cNvPr>
            <p:cNvSpPr/>
            <p:nvPr/>
          </p:nvSpPr>
          <p:spPr>
            <a:xfrm>
              <a:off x="985836" y="2428874"/>
              <a:ext cx="1900237" cy="1400175"/>
            </a:xfrm>
            <a:prstGeom prst="flowChartTerminator">
              <a:avLst/>
            </a:prstGeom>
            <a:solidFill>
              <a:srgbClr val="2F2F2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F194-7B36-B044-BBD5-F88BB4F8A158}"/>
                </a:ext>
              </a:extLst>
            </p:cNvPr>
            <p:cNvSpPr txBox="1"/>
            <p:nvPr/>
          </p:nvSpPr>
          <p:spPr>
            <a:xfrm>
              <a:off x="1133481" y="2542993"/>
              <a:ext cx="16692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Individua-level African population clinical data (I)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E6A813-8E1D-7990-F0F6-3370EB0B9265}"/>
              </a:ext>
            </a:extLst>
          </p:cNvPr>
          <p:cNvGrpSpPr/>
          <p:nvPr/>
        </p:nvGrpSpPr>
        <p:grpSpPr>
          <a:xfrm>
            <a:off x="4905120" y="3004747"/>
            <a:ext cx="2557463" cy="1200150"/>
            <a:chOff x="3890962" y="2528886"/>
            <a:chExt cx="2557463" cy="120015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376182E4-0852-F83B-D3F8-9D7D7BB45351}"/>
                </a:ext>
              </a:extLst>
            </p:cNvPr>
            <p:cNvSpPr/>
            <p:nvPr/>
          </p:nvSpPr>
          <p:spPr>
            <a:xfrm>
              <a:off x="3890962" y="2528886"/>
              <a:ext cx="2557463" cy="1200150"/>
            </a:xfrm>
            <a:prstGeom prst="hexagon">
              <a:avLst/>
            </a:prstGeom>
            <a:solidFill>
              <a:srgbClr val="FE702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CC4320-5079-B365-F271-3439732301B3}"/>
                </a:ext>
              </a:extLst>
            </p:cNvPr>
            <p:cNvSpPr txBox="1"/>
            <p:nvPr/>
          </p:nvSpPr>
          <p:spPr>
            <a:xfrm>
              <a:off x="4214814" y="2667296"/>
              <a:ext cx="2140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the model with the best prediction accuracy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2DA474-CE3E-A50D-3771-B8591E637E84}"/>
              </a:ext>
            </a:extLst>
          </p:cNvPr>
          <p:cNvGrpSpPr/>
          <p:nvPr/>
        </p:nvGrpSpPr>
        <p:grpSpPr>
          <a:xfrm>
            <a:off x="8902002" y="442909"/>
            <a:ext cx="1900237" cy="1400175"/>
            <a:chOff x="985836" y="2428874"/>
            <a:chExt cx="1900237" cy="1400175"/>
          </a:xfrm>
        </p:grpSpPr>
        <p:sp>
          <p:nvSpPr>
            <p:cNvPr id="53" name="Terminator 52">
              <a:extLst>
                <a:ext uri="{FF2B5EF4-FFF2-40B4-BE49-F238E27FC236}">
                  <a16:creationId xmlns:a16="http://schemas.microsoft.com/office/drawing/2014/main" id="{3CF73AFC-5673-F340-8845-A9DF1E5A172F}"/>
                </a:ext>
              </a:extLst>
            </p:cNvPr>
            <p:cNvSpPr/>
            <p:nvPr/>
          </p:nvSpPr>
          <p:spPr>
            <a:xfrm>
              <a:off x="985836" y="2428874"/>
              <a:ext cx="1900237" cy="1400175"/>
            </a:xfrm>
            <a:prstGeom prst="flowChartTerminator">
              <a:avLst/>
            </a:prstGeom>
            <a:solidFill>
              <a:srgbClr val="2F2F2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64A180-E5C9-6715-71FC-9466358D68EF}"/>
                </a:ext>
              </a:extLst>
            </p:cNvPr>
            <p:cNvSpPr txBox="1"/>
            <p:nvPr/>
          </p:nvSpPr>
          <p:spPr>
            <a:xfrm>
              <a:off x="1133481" y="2542993"/>
              <a:ext cx="16692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Individua-level African population clinical data (II)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24FC00-0D71-4CD8-C24A-3455DA785076}"/>
              </a:ext>
            </a:extLst>
          </p:cNvPr>
          <p:cNvGrpSpPr/>
          <p:nvPr/>
        </p:nvGrpSpPr>
        <p:grpSpPr>
          <a:xfrm>
            <a:off x="8573390" y="3004747"/>
            <a:ext cx="2769986" cy="1200150"/>
            <a:chOff x="8558218" y="2543172"/>
            <a:chExt cx="2769986" cy="120015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2094B5D9-181F-F025-7BDA-BD9C3DB3CB83}"/>
                </a:ext>
              </a:extLst>
            </p:cNvPr>
            <p:cNvSpPr/>
            <p:nvPr/>
          </p:nvSpPr>
          <p:spPr>
            <a:xfrm>
              <a:off x="8558218" y="2543172"/>
              <a:ext cx="2557463" cy="1200150"/>
            </a:xfrm>
            <a:prstGeom prst="hexagon">
              <a:avLst/>
            </a:prstGeom>
            <a:solidFill>
              <a:srgbClr val="FE702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5D3790-7355-3FE0-2CF1-57F738DF4CBC}"/>
                </a:ext>
              </a:extLst>
            </p:cNvPr>
            <p:cNvSpPr txBox="1"/>
            <p:nvPr/>
          </p:nvSpPr>
          <p:spPr>
            <a:xfrm>
              <a:off x="8770741" y="2684253"/>
              <a:ext cx="25574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Assess the prognostic power on an independent dataset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9A50BF-1BDA-431A-9A7D-45EF015B61A0}"/>
              </a:ext>
            </a:extLst>
          </p:cNvPr>
          <p:cNvGrpSpPr/>
          <p:nvPr/>
        </p:nvGrpSpPr>
        <p:grpSpPr>
          <a:xfrm>
            <a:off x="2496011" y="1972327"/>
            <a:ext cx="3469711" cy="1643239"/>
            <a:chOff x="2082554" y="1902737"/>
            <a:chExt cx="3469711" cy="16432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C2E9ECA-3939-B735-8A27-75B6EAFB98A9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1985963"/>
              <a:ext cx="0" cy="894678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C4C8B1FB-B359-C48D-158E-CD23043335BB}"/>
                </a:ext>
              </a:extLst>
            </p:cNvPr>
            <p:cNvSpPr/>
            <p:nvPr/>
          </p:nvSpPr>
          <p:spPr>
            <a:xfrm flipH="1">
              <a:off x="2082554" y="1902737"/>
              <a:ext cx="3469711" cy="1643239"/>
            </a:xfrm>
            <a:prstGeom prst="arc">
              <a:avLst>
                <a:gd name="adj1" fmla="val 19098561"/>
                <a:gd name="adj2" fmla="val 21456859"/>
              </a:avLst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329844-28E1-0FDD-5B3F-D2A170E3D5D8}"/>
              </a:ext>
            </a:extLst>
          </p:cNvPr>
          <p:cNvCxnSpPr>
            <a:cxnSpLocks/>
          </p:cNvCxnSpPr>
          <p:nvPr/>
        </p:nvCxnSpPr>
        <p:spPr>
          <a:xfrm>
            <a:off x="6574748" y="2055553"/>
            <a:ext cx="0" cy="894678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  <a:alpha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7555089-3A5A-7CF0-C2A1-4D5CC3504890}"/>
              </a:ext>
            </a:extLst>
          </p:cNvPr>
          <p:cNvCxnSpPr>
            <a:cxnSpLocks/>
          </p:cNvCxnSpPr>
          <p:nvPr/>
        </p:nvCxnSpPr>
        <p:spPr>
          <a:xfrm>
            <a:off x="9352347" y="2055553"/>
            <a:ext cx="0" cy="894678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  <a:alpha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18E546A-2834-28DE-E558-9029B8309128}"/>
              </a:ext>
            </a:extLst>
          </p:cNvPr>
          <p:cNvSpPr txBox="1"/>
          <p:nvPr/>
        </p:nvSpPr>
        <p:spPr>
          <a:xfrm>
            <a:off x="2802733" y="2283807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F3550F-1B3E-97B9-C861-0FAB532F116B}"/>
              </a:ext>
            </a:extLst>
          </p:cNvPr>
          <p:cNvSpPr txBox="1"/>
          <p:nvPr/>
        </p:nvSpPr>
        <p:spPr>
          <a:xfrm>
            <a:off x="6618790" y="2280457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731863-9B1D-26C1-630D-98B3054D9D10}"/>
              </a:ext>
            </a:extLst>
          </p:cNvPr>
          <p:cNvSpPr txBox="1"/>
          <p:nvPr/>
        </p:nvSpPr>
        <p:spPr>
          <a:xfrm>
            <a:off x="9394877" y="2280457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2CF012-0852-3DBD-4389-0F3477CF8EEF}"/>
              </a:ext>
            </a:extLst>
          </p:cNvPr>
          <p:cNvCxnSpPr>
            <a:cxnSpLocks/>
          </p:cNvCxnSpPr>
          <p:nvPr/>
        </p:nvCxnSpPr>
        <p:spPr>
          <a:xfrm>
            <a:off x="3761657" y="3604822"/>
            <a:ext cx="941312" cy="10744"/>
          </a:xfrm>
          <a:prstGeom prst="straightConnector1">
            <a:avLst/>
          </a:prstGeom>
          <a:ln w="50800">
            <a:solidFill>
              <a:srgbClr val="FD7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2ADF68A-7180-3DCD-D952-8D22E0322B62}"/>
              </a:ext>
            </a:extLst>
          </p:cNvPr>
          <p:cNvCxnSpPr>
            <a:cxnSpLocks/>
          </p:cNvCxnSpPr>
          <p:nvPr/>
        </p:nvCxnSpPr>
        <p:spPr>
          <a:xfrm>
            <a:off x="7572538" y="3598118"/>
            <a:ext cx="858699" cy="0"/>
          </a:xfrm>
          <a:prstGeom prst="straightConnector1">
            <a:avLst/>
          </a:prstGeom>
          <a:ln w="50800">
            <a:solidFill>
              <a:srgbClr val="FD7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801DE-8E40-7806-334F-E4439A330930}"/>
              </a:ext>
            </a:extLst>
          </p:cNvPr>
          <p:cNvGrpSpPr/>
          <p:nvPr/>
        </p:nvGrpSpPr>
        <p:grpSpPr>
          <a:xfrm>
            <a:off x="1563888" y="393667"/>
            <a:ext cx="2557268" cy="1400175"/>
            <a:chOff x="972930" y="393667"/>
            <a:chExt cx="1900237" cy="1400175"/>
          </a:xfrm>
          <a:solidFill>
            <a:srgbClr val="2F2F2F"/>
          </a:solidFill>
        </p:grpSpPr>
        <p:sp>
          <p:nvSpPr>
            <p:cNvPr id="5" name="Terminator 4">
              <a:extLst>
                <a:ext uri="{FF2B5EF4-FFF2-40B4-BE49-F238E27FC236}">
                  <a16:creationId xmlns:a16="http://schemas.microsoft.com/office/drawing/2014/main" id="{C77E9CA3-E528-9BD5-05B3-D9F8A7BD074B}"/>
                </a:ext>
              </a:extLst>
            </p:cNvPr>
            <p:cNvSpPr/>
            <p:nvPr/>
          </p:nvSpPr>
          <p:spPr>
            <a:xfrm>
              <a:off x="972930" y="393667"/>
              <a:ext cx="1900237" cy="1400175"/>
            </a:xfrm>
            <a:prstGeom prst="flowChartTerminator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173F0-49DE-D416-1869-F33123894D89}"/>
                </a:ext>
              </a:extLst>
            </p:cNvPr>
            <p:cNvSpPr txBox="1"/>
            <p:nvPr/>
          </p:nvSpPr>
          <p:spPr>
            <a:xfrm>
              <a:off x="1184470" y="606651"/>
              <a:ext cx="149551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GWAS statistics of source and target populations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BA5C07-89AF-53CE-BBAB-22E9D622CCC3}"/>
              </a:ext>
            </a:extLst>
          </p:cNvPr>
          <p:cNvGrpSpPr/>
          <p:nvPr/>
        </p:nvGrpSpPr>
        <p:grpSpPr>
          <a:xfrm>
            <a:off x="1284795" y="2431265"/>
            <a:ext cx="2763202" cy="1275026"/>
            <a:chOff x="3890962" y="542923"/>
            <a:chExt cx="2763202" cy="1200150"/>
          </a:xfrm>
          <a:solidFill>
            <a:srgbClr val="FD7026"/>
          </a:solidFill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B4E42D6-8D2B-76A1-539D-45AD9545391F}"/>
                </a:ext>
              </a:extLst>
            </p:cNvPr>
            <p:cNvSpPr/>
            <p:nvPr/>
          </p:nvSpPr>
          <p:spPr>
            <a:xfrm>
              <a:off x="3890962" y="542923"/>
              <a:ext cx="2557463" cy="1200150"/>
            </a:xfrm>
            <a:prstGeom prst="hexagon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80F498-3B4D-3352-BF69-8359A09DF88F}"/>
                </a:ext>
              </a:extLst>
            </p:cNvPr>
            <p:cNvSpPr txBox="1"/>
            <p:nvPr/>
          </p:nvSpPr>
          <p:spPr>
            <a:xfrm>
              <a:off x="4096701" y="673108"/>
              <a:ext cx="2557463" cy="8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Train Joint Lassosum, using several hyper-parameters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A318C4-4761-899B-2E85-96442F2E5901}"/>
              </a:ext>
            </a:extLst>
          </p:cNvPr>
          <p:cNvGrpSpPr/>
          <p:nvPr/>
        </p:nvGrpSpPr>
        <p:grpSpPr>
          <a:xfrm>
            <a:off x="8005236" y="2412649"/>
            <a:ext cx="3387074" cy="2143173"/>
            <a:chOff x="3890962" y="542922"/>
            <a:chExt cx="2557463" cy="2017615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14469F2E-E0B7-E244-541B-D11A4E9046F1}"/>
                </a:ext>
              </a:extLst>
            </p:cNvPr>
            <p:cNvSpPr/>
            <p:nvPr/>
          </p:nvSpPr>
          <p:spPr>
            <a:xfrm>
              <a:off x="3890962" y="542922"/>
              <a:ext cx="2557463" cy="2017615"/>
            </a:xfrm>
            <a:prstGeom prst="hexagon">
              <a:avLst/>
            </a:prstGeom>
            <a:solidFill>
              <a:srgbClr val="FE702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E32074-203E-F169-D242-EACFD01797C0}"/>
                </a:ext>
              </a:extLst>
            </p:cNvPr>
            <p:cNvSpPr txBox="1"/>
            <p:nvPr/>
          </p:nvSpPr>
          <p:spPr>
            <a:xfrm>
              <a:off x="4335553" y="595569"/>
              <a:ext cx="1900236" cy="191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Train JL using 80% of synthetic data (with the same hyper-parameters candidates  as earlier ). Assess prediction accuracy on the other 20%.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D9B7E8-F469-3C11-BCCA-8F0A3730B4B5}"/>
              </a:ext>
            </a:extLst>
          </p:cNvPr>
          <p:cNvGrpSpPr/>
          <p:nvPr/>
        </p:nvGrpSpPr>
        <p:grpSpPr>
          <a:xfrm>
            <a:off x="4776133" y="442911"/>
            <a:ext cx="2522419" cy="1400175"/>
            <a:chOff x="651300" y="442911"/>
            <a:chExt cx="2522419" cy="1400175"/>
          </a:xfrm>
          <a:solidFill>
            <a:srgbClr val="2F2F2F"/>
          </a:solidFill>
        </p:grpSpPr>
        <p:sp>
          <p:nvSpPr>
            <p:cNvPr id="51" name="Terminator 50">
              <a:extLst>
                <a:ext uri="{FF2B5EF4-FFF2-40B4-BE49-F238E27FC236}">
                  <a16:creationId xmlns:a16="http://schemas.microsoft.com/office/drawing/2014/main" id="{49E219DF-76EA-3015-D9D4-A28B5D29719F}"/>
                </a:ext>
              </a:extLst>
            </p:cNvPr>
            <p:cNvSpPr/>
            <p:nvPr/>
          </p:nvSpPr>
          <p:spPr>
            <a:xfrm>
              <a:off x="651300" y="442911"/>
              <a:ext cx="2522419" cy="1400175"/>
            </a:xfrm>
            <a:prstGeom prst="flowChartTerminator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F35546-AFB0-B905-0B9C-F2FFDA3A1258}"/>
                </a:ext>
              </a:extLst>
            </p:cNvPr>
            <p:cNvSpPr txBox="1"/>
            <p:nvPr/>
          </p:nvSpPr>
          <p:spPr>
            <a:xfrm>
              <a:off x="1016499" y="606651"/>
              <a:ext cx="1920495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Genotype data of the source and target populations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E59749-157B-C984-B1C0-0EFE5F2FA9D7}"/>
              </a:ext>
            </a:extLst>
          </p:cNvPr>
          <p:cNvGrpSpPr/>
          <p:nvPr/>
        </p:nvGrpSpPr>
        <p:grpSpPr>
          <a:xfrm>
            <a:off x="4582059" y="2438496"/>
            <a:ext cx="2923258" cy="1280398"/>
            <a:chOff x="3890962" y="537867"/>
            <a:chExt cx="2557463" cy="1205206"/>
          </a:xfrm>
          <a:solidFill>
            <a:srgbClr val="FD7026"/>
          </a:solidFill>
        </p:grpSpPr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084493D3-CAE7-3EAC-AD55-16456C3344DD}"/>
                </a:ext>
              </a:extLst>
            </p:cNvPr>
            <p:cNvSpPr/>
            <p:nvPr/>
          </p:nvSpPr>
          <p:spPr>
            <a:xfrm>
              <a:off x="3890962" y="542923"/>
              <a:ext cx="2557463" cy="1200150"/>
            </a:xfrm>
            <a:prstGeom prst="hexagon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39284-DD0E-2A61-3904-7598D2CE0637}"/>
                </a:ext>
              </a:extLst>
            </p:cNvPr>
            <p:cNvSpPr txBox="1"/>
            <p:nvPr/>
          </p:nvSpPr>
          <p:spPr>
            <a:xfrm>
              <a:off x="4237108" y="537867"/>
              <a:ext cx="2043469" cy="112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Generate synthetic data, matching the GWAS study design, noise level, etc.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6B6157-07F6-9FB0-513F-6B2BF611B911}"/>
              </a:ext>
            </a:extLst>
          </p:cNvPr>
          <p:cNvGrpSpPr/>
          <p:nvPr/>
        </p:nvGrpSpPr>
        <p:grpSpPr>
          <a:xfrm>
            <a:off x="1581256" y="4280962"/>
            <a:ext cx="2083669" cy="1580996"/>
            <a:chOff x="985836" y="4280961"/>
            <a:chExt cx="2083669" cy="1613653"/>
          </a:xfrm>
        </p:grpSpPr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A767773B-013E-1E7E-E055-5FC3641C85BF}"/>
                </a:ext>
              </a:extLst>
            </p:cNvPr>
            <p:cNvSpPr/>
            <p:nvPr/>
          </p:nvSpPr>
          <p:spPr>
            <a:xfrm>
              <a:off x="985836" y="4280961"/>
              <a:ext cx="2047880" cy="1613653"/>
            </a:xfrm>
            <a:prstGeom prst="flowChartDocument">
              <a:avLst/>
            </a:prstGeom>
            <a:solidFill>
              <a:srgbClr val="F7AC0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FFD668-AC5E-1851-74BF-CC6EFB529A15}"/>
                </a:ext>
              </a:extLst>
            </p:cNvPr>
            <p:cNvSpPr txBox="1"/>
            <p:nvPr/>
          </p:nvSpPr>
          <p:spPr>
            <a:xfrm>
              <a:off x="1021624" y="4313800"/>
              <a:ext cx="2047881" cy="122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Several JL models, each corresponds to one candidate hyper-parameter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DED42E-3AE5-4776-2257-1FF70F2CF836}"/>
              </a:ext>
            </a:extLst>
          </p:cNvPr>
          <p:cNvGrpSpPr/>
          <p:nvPr/>
        </p:nvGrpSpPr>
        <p:grpSpPr>
          <a:xfrm>
            <a:off x="5308492" y="4319675"/>
            <a:ext cx="2083669" cy="1400175"/>
            <a:chOff x="985836" y="4280961"/>
            <a:chExt cx="2083669" cy="1400175"/>
          </a:xfrm>
        </p:grpSpPr>
        <p:sp>
          <p:nvSpPr>
            <p:cNvPr id="66" name="Document 65">
              <a:extLst>
                <a:ext uri="{FF2B5EF4-FFF2-40B4-BE49-F238E27FC236}">
                  <a16:creationId xmlns:a16="http://schemas.microsoft.com/office/drawing/2014/main" id="{7CD0D758-B385-E8DF-839A-8E30729BAAF9}"/>
                </a:ext>
              </a:extLst>
            </p:cNvPr>
            <p:cNvSpPr/>
            <p:nvPr/>
          </p:nvSpPr>
          <p:spPr>
            <a:xfrm>
              <a:off x="985836" y="4280961"/>
              <a:ext cx="2047880" cy="1400175"/>
            </a:xfrm>
            <a:prstGeom prst="flowChartDocument">
              <a:avLst/>
            </a:prstGeom>
            <a:solidFill>
              <a:srgbClr val="F7AC0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84FF15-2282-1626-52D6-0D13B5576569}"/>
                </a:ext>
              </a:extLst>
            </p:cNvPr>
            <p:cNvSpPr txBox="1"/>
            <p:nvPr/>
          </p:nvSpPr>
          <p:spPr>
            <a:xfrm>
              <a:off x="1021624" y="4313800"/>
              <a:ext cx="20478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Choose the best model based on synthetic data performance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880B2C-3B39-18E4-3671-A35BBFB6578F}"/>
              </a:ext>
            </a:extLst>
          </p:cNvPr>
          <p:cNvCxnSpPr>
            <a:cxnSpLocks/>
          </p:cNvCxnSpPr>
          <p:nvPr/>
        </p:nvCxnSpPr>
        <p:spPr>
          <a:xfrm>
            <a:off x="2531374" y="3804636"/>
            <a:ext cx="0" cy="439254"/>
          </a:xfrm>
          <a:prstGeom prst="straightConnector1">
            <a:avLst/>
          </a:prstGeom>
          <a:ln w="50800">
            <a:solidFill>
              <a:srgbClr val="FD702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86AC0B-9F42-FA8F-27D6-118B1628AABA}"/>
              </a:ext>
            </a:extLst>
          </p:cNvPr>
          <p:cNvCxnSpPr>
            <a:cxnSpLocks/>
          </p:cNvCxnSpPr>
          <p:nvPr/>
        </p:nvCxnSpPr>
        <p:spPr>
          <a:xfrm>
            <a:off x="3782834" y="5013886"/>
            <a:ext cx="1358498" cy="0"/>
          </a:xfrm>
          <a:prstGeom prst="straightConnector1">
            <a:avLst/>
          </a:prstGeom>
          <a:ln w="50800">
            <a:solidFill>
              <a:srgbClr val="F7AC0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ED3075-9C0D-C649-7F34-FD735CCBE06D}"/>
              </a:ext>
            </a:extLst>
          </p:cNvPr>
          <p:cNvCxnSpPr>
            <a:cxnSpLocks/>
          </p:cNvCxnSpPr>
          <p:nvPr/>
        </p:nvCxnSpPr>
        <p:spPr>
          <a:xfrm>
            <a:off x="9555022" y="1863859"/>
            <a:ext cx="0" cy="478897"/>
          </a:xfrm>
          <a:prstGeom prst="straightConnector1">
            <a:avLst/>
          </a:prstGeom>
          <a:ln w="50800">
            <a:solidFill>
              <a:srgbClr val="FD7026">
                <a:alpha val="9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1CAB68-5748-E3F9-846B-3786B8A4E9CC}"/>
              </a:ext>
            </a:extLst>
          </p:cNvPr>
          <p:cNvCxnSpPr>
            <a:cxnSpLocks/>
          </p:cNvCxnSpPr>
          <p:nvPr/>
        </p:nvCxnSpPr>
        <p:spPr>
          <a:xfrm>
            <a:off x="2531374" y="1915297"/>
            <a:ext cx="0" cy="478897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  <a:alpha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0615F70-2508-5272-7946-A7A38C743415}"/>
              </a:ext>
            </a:extLst>
          </p:cNvPr>
          <p:cNvCxnSpPr>
            <a:cxnSpLocks/>
          </p:cNvCxnSpPr>
          <p:nvPr/>
        </p:nvCxnSpPr>
        <p:spPr>
          <a:xfrm>
            <a:off x="5995385" y="1915297"/>
            <a:ext cx="0" cy="478897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  <a:alpha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BB66BB-2748-D4BB-B306-35EA3B122F2B}"/>
              </a:ext>
            </a:extLst>
          </p:cNvPr>
          <p:cNvGrpSpPr/>
          <p:nvPr/>
        </p:nvGrpSpPr>
        <p:grpSpPr>
          <a:xfrm>
            <a:off x="7657944" y="998715"/>
            <a:ext cx="787442" cy="2095211"/>
            <a:chOff x="6807383" y="985111"/>
            <a:chExt cx="787442" cy="209521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EA344A-5696-3148-6A57-D3A0208BAF32}"/>
                </a:ext>
              </a:extLst>
            </p:cNvPr>
            <p:cNvGrpSpPr/>
            <p:nvPr/>
          </p:nvGrpSpPr>
          <p:grpSpPr>
            <a:xfrm flipV="1">
              <a:off x="6807383" y="2641069"/>
              <a:ext cx="333733" cy="439253"/>
              <a:chOff x="8568967" y="4280961"/>
              <a:chExt cx="333733" cy="362221"/>
            </a:xfrm>
          </p:grpSpPr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2C0D9822-49C2-FA1A-C7CB-1BE2FEF3DA74}"/>
                  </a:ext>
                </a:extLst>
              </p:cNvPr>
              <p:cNvSpPr/>
              <p:nvPr/>
            </p:nvSpPr>
            <p:spPr>
              <a:xfrm>
                <a:off x="8568967" y="4280962"/>
                <a:ext cx="333733" cy="362220"/>
              </a:xfrm>
              <a:prstGeom prst="arc">
                <a:avLst>
                  <a:gd name="adj1" fmla="val 15975364"/>
                  <a:gd name="adj2" fmla="val 214998"/>
                </a:avLst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C0BB7FB-49CE-CCC4-82B1-E35EB18A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386" y="4280961"/>
                <a:ext cx="82575" cy="0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2091732-B061-5F2D-6DBA-14EA520E7B8D}"/>
                </a:ext>
              </a:extLst>
            </p:cNvPr>
            <p:cNvGrpSpPr/>
            <p:nvPr/>
          </p:nvGrpSpPr>
          <p:grpSpPr>
            <a:xfrm flipH="1">
              <a:off x="7141116" y="985111"/>
              <a:ext cx="378534" cy="577585"/>
              <a:chOff x="8568967" y="4280961"/>
              <a:chExt cx="333733" cy="362221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9DB2658A-7586-FB69-A64B-B5EF381EB84A}"/>
                  </a:ext>
                </a:extLst>
              </p:cNvPr>
              <p:cNvSpPr/>
              <p:nvPr/>
            </p:nvSpPr>
            <p:spPr>
              <a:xfrm>
                <a:off x="8568967" y="4280962"/>
                <a:ext cx="333733" cy="362220"/>
              </a:xfrm>
              <a:prstGeom prst="arc">
                <a:avLst>
                  <a:gd name="adj1" fmla="val 16169004"/>
                  <a:gd name="adj2" fmla="val 21569148"/>
                </a:avLst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413F5BF-F3D1-995C-3C5C-71A9996FE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1822" y="4280961"/>
                <a:ext cx="82575" cy="0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1294675-91D5-0838-DB53-1794D1676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0924" y="1267588"/>
              <a:ext cx="195" cy="1616877"/>
            </a:xfrm>
            <a:prstGeom prst="line">
              <a:avLst/>
            </a:prstGeom>
            <a:ln w="50800">
              <a:solidFill>
                <a:srgbClr val="FD70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034243-1DF5-E8C3-1B6B-55784072FBAF}"/>
                </a:ext>
              </a:extLst>
            </p:cNvPr>
            <p:cNvCxnSpPr/>
            <p:nvPr/>
          </p:nvCxnSpPr>
          <p:spPr>
            <a:xfrm>
              <a:off x="7405432" y="985111"/>
              <a:ext cx="189393" cy="0"/>
            </a:xfrm>
            <a:prstGeom prst="line">
              <a:avLst/>
            </a:prstGeom>
            <a:ln w="50800">
              <a:solidFill>
                <a:srgbClr val="FD70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5BA565-2CC6-A764-FFA6-DAF7A786695B}"/>
              </a:ext>
            </a:extLst>
          </p:cNvPr>
          <p:cNvGrpSpPr/>
          <p:nvPr/>
        </p:nvGrpSpPr>
        <p:grpSpPr>
          <a:xfrm flipV="1">
            <a:off x="9288620" y="4574634"/>
            <a:ext cx="333733" cy="439253"/>
            <a:chOff x="8568967" y="4280961"/>
            <a:chExt cx="333733" cy="362221"/>
          </a:xfrm>
        </p:grpSpPr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CD38AF5B-5DDD-F480-BA1B-C8AF320054F7}"/>
                </a:ext>
              </a:extLst>
            </p:cNvPr>
            <p:cNvSpPr/>
            <p:nvPr/>
          </p:nvSpPr>
          <p:spPr>
            <a:xfrm>
              <a:off x="8568967" y="4280962"/>
              <a:ext cx="333733" cy="362220"/>
            </a:xfrm>
            <a:prstGeom prst="arc">
              <a:avLst>
                <a:gd name="adj1" fmla="val 15975364"/>
                <a:gd name="adj2" fmla="val 21569148"/>
              </a:avLst>
            </a:prstGeom>
            <a:ln w="50800">
              <a:solidFill>
                <a:srgbClr val="F7A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333A5DA-666A-96E2-C236-1728FD032547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86" y="4280961"/>
              <a:ext cx="82575" cy="0"/>
            </a:xfrm>
            <a:prstGeom prst="line">
              <a:avLst/>
            </a:prstGeom>
            <a:ln w="50800">
              <a:solidFill>
                <a:srgbClr val="F7A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65DCC3-46F6-B3DE-A206-7D5E2C02FC74}"/>
              </a:ext>
            </a:extLst>
          </p:cNvPr>
          <p:cNvCxnSpPr>
            <a:cxnSpLocks/>
          </p:cNvCxnSpPr>
          <p:nvPr/>
        </p:nvCxnSpPr>
        <p:spPr>
          <a:xfrm>
            <a:off x="9622353" y="4676503"/>
            <a:ext cx="0" cy="139863"/>
          </a:xfrm>
          <a:prstGeom prst="line">
            <a:avLst/>
          </a:prstGeom>
          <a:ln w="50800">
            <a:solidFill>
              <a:srgbClr val="F7A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8742203-0BB8-0B41-43E1-F6C71B0B94C4}"/>
              </a:ext>
            </a:extLst>
          </p:cNvPr>
          <p:cNvCxnSpPr>
            <a:cxnSpLocks/>
          </p:cNvCxnSpPr>
          <p:nvPr/>
        </p:nvCxnSpPr>
        <p:spPr>
          <a:xfrm flipH="1">
            <a:off x="7663067" y="5013886"/>
            <a:ext cx="1756142" cy="0"/>
          </a:xfrm>
          <a:prstGeom prst="line">
            <a:avLst/>
          </a:prstGeom>
          <a:ln w="50800">
            <a:solidFill>
              <a:srgbClr val="F7A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D854E53-3206-2927-AF2F-86C0B69F0874}"/>
              </a:ext>
            </a:extLst>
          </p:cNvPr>
          <p:cNvGrpSpPr/>
          <p:nvPr/>
        </p:nvGrpSpPr>
        <p:grpSpPr>
          <a:xfrm>
            <a:off x="3700713" y="3097443"/>
            <a:ext cx="787442" cy="1494310"/>
            <a:chOff x="6807383" y="985111"/>
            <a:chExt cx="787442" cy="209521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CEA47DE-8825-5065-CDE3-E8FFB2C58358}"/>
                </a:ext>
              </a:extLst>
            </p:cNvPr>
            <p:cNvGrpSpPr/>
            <p:nvPr/>
          </p:nvGrpSpPr>
          <p:grpSpPr>
            <a:xfrm flipV="1">
              <a:off x="6807383" y="2641069"/>
              <a:ext cx="333733" cy="439253"/>
              <a:chOff x="8568967" y="4280961"/>
              <a:chExt cx="333733" cy="362221"/>
            </a:xfrm>
          </p:grpSpPr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9A0F64AE-EA31-C8AE-64C2-48B611965CB8}"/>
                  </a:ext>
                </a:extLst>
              </p:cNvPr>
              <p:cNvSpPr/>
              <p:nvPr/>
            </p:nvSpPr>
            <p:spPr>
              <a:xfrm>
                <a:off x="8568967" y="4280962"/>
                <a:ext cx="333733" cy="362220"/>
              </a:xfrm>
              <a:prstGeom prst="arc">
                <a:avLst>
                  <a:gd name="adj1" fmla="val 15975364"/>
                  <a:gd name="adj2" fmla="val 214998"/>
                </a:avLst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25E6427-5F0F-D01B-EAFE-0A2DB2D0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386" y="4280961"/>
                <a:ext cx="82575" cy="0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080956E-67F3-BB8B-F4E5-FB3DEC8698D0}"/>
                </a:ext>
              </a:extLst>
            </p:cNvPr>
            <p:cNvGrpSpPr/>
            <p:nvPr/>
          </p:nvGrpSpPr>
          <p:grpSpPr>
            <a:xfrm flipH="1">
              <a:off x="7141116" y="985111"/>
              <a:ext cx="378534" cy="577585"/>
              <a:chOff x="8568967" y="4280961"/>
              <a:chExt cx="333733" cy="362221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C366415-586A-67B9-76FC-82132C1F30CE}"/>
                  </a:ext>
                </a:extLst>
              </p:cNvPr>
              <p:cNvSpPr/>
              <p:nvPr/>
            </p:nvSpPr>
            <p:spPr>
              <a:xfrm>
                <a:off x="8568967" y="4280962"/>
                <a:ext cx="333733" cy="362220"/>
              </a:xfrm>
              <a:prstGeom prst="arc">
                <a:avLst>
                  <a:gd name="adj1" fmla="val 16169004"/>
                  <a:gd name="adj2" fmla="val 21569148"/>
                </a:avLst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7DC1C33-EB18-479B-16CE-1D05A472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1822" y="4280961"/>
                <a:ext cx="82575" cy="0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8AD77ED-1BB5-27CE-DA26-EA2495623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0924" y="1267588"/>
              <a:ext cx="195" cy="1616877"/>
            </a:xfrm>
            <a:prstGeom prst="line">
              <a:avLst/>
            </a:prstGeom>
            <a:ln w="50800">
              <a:solidFill>
                <a:srgbClr val="FD70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184982-E054-609C-5913-E5E026E1D5D3}"/>
                </a:ext>
              </a:extLst>
            </p:cNvPr>
            <p:cNvCxnSpPr/>
            <p:nvPr/>
          </p:nvCxnSpPr>
          <p:spPr>
            <a:xfrm>
              <a:off x="7405432" y="985111"/>
              <a:ext cx="189393" cy="0"/>
            </a:xfrm>
            <a:prstGeom prst="line">
              <a:avLst/>
            </a:prstGeom>
            <a:ln w="50800">
              <a:solidFill>
                <a:srgbClr val="FD70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29D118AA-7126-ABE1-09D8-84266E00B4F7}"/>
              </a:ext>
            </a:extLst>
          </p:cNvPr>
          <p:cNvSpPr txBox="1"/>
          <p:nvPr/>
        </p:nvSpPr>
        <p:spPr>
          <a:xfrm>
            <a:off x="3926042" y="4653164"/>
            <a:ext cx="12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Final step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92AF4F0-9646-7995-C08C-1345F0C13EF9}"/>
              </a:ext>
            </a:extLst>
          </p:cNvPr>
          <p:cNvSpPr txBox="1"/>
          <p:nvPr/>
        </p:nvSpPr>
        <p:spPr>
          <a:xfrm>
            <a:off x="8001489" y="4634246"/>
            <a:ext cx="12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Final step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C80372-85C8-CA88-5170-F819B77CE9EB}"/>
              </a:ext>
            </a:extLst>
          </p:cNvPr>
          <p:cNvSpPr txBox="1"/>
          <p:nvPr/>
        </p:nvSpPr>
        <p:spPr>
          <a:xfrm>
            <a:off x="2681210" y="1904964"/>
            <a:ext cx="12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Input data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B32E20-5D23-3630-65EA-DDAF2BCC1A48}"/>
              </a:ext>
            </a:extLst>
          </p:cNvPr>
          <p:cNvSpPr txBox="1"/>
          <p:nvPr/>
        </p:nvSpPr>
        <p:spPr>
          <a:xfrm>
            <a:off x="6101193" y="1927654"/>
            <a:ext cx="12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Input data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CE7AD0A-91CE-4D13-201E-0F4C09582B6A}"/>
              </a:ext>
            </a:extLst>
          </p:cNvPr>
          <p:cNvCxnSpPr/>
          <p:nvPr/>
        </p:nvCxnSpPr>
        <p:spPr>
          <a:xfrm>
            <a:off x="340242" y="3051395"/>
            <a:ext cx="786809" cy="0"/>
          </a:xfrm>
          <a:prstGeom prst="line">
            <a:avLst/>
          </a:prstGeom>
          <a:ln w="50800">
            <a:solidFill>
              <a:srgbClr val="FD7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9E5071C-4464-B853-D209-7FC84DD1228A}"/>
              </a:ext>
            </a:extLst>
          </p:cNvPr>
          <p:cNvSpPr txBox="1"/>
          <p:nvPr/>
        </p:nvSpPr>
        <p:spPr>
          <a:xfrm>
            <a:off x="399418" y="2655440"/>
            <a:ext cx="12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Start</a:t>
            </a:r>
          </a:p>
        </p:txBody>
      </p:sp>
      <p:sp>
        <p:nvSpPr>
          <p:cNvPr id="161" name="Document 160">
            <a:extLst>
              <a:ext uri="{FF2B5EF4-FFF2-40B4-BE49-F238E27FC236}">
                <a16:creationId xmlns:a16="http://schemas.microsoft.com/office/drawing/2014/main" id="{B31E79F7-E3FA-A6EE-4C10-D4E9F68FC5C4}"/>
              </a:ext>
            </a:extLst>
          </p:cNvPr>
          <p:cNvSpPr/>
          <p:nvPr/>
        </p:nvSpPr>
        <p:spPr>
          <a:xfrm>
            <a:off x="8626596" y="442911"/>
            <a:ext cx="2347152" cy="1350931"/>
          </a:xfrm>
          <a:prstGeom prst="flowChartDocument">
            <a:avLst/>
          </a:prstGeom>
          <a:solidFill>
            <a:srgbClr val="F7AC0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3EE46B7-6F5B-0CD2-AF59-C0A7DB1BE243}"/>
              </a:ext>
            </a:extLst>
          </p:cNvPr>
          <p:cNvSpPr txBox="1"/>
          <p:nvPr/>
        </p:nvSpPr>
        <p:spPr>
          <a:xfrm>
            <a:off x="8789693" y="488631"/>
            <a:ext cx="202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Synthetic data of both source and target populations</a:t>
            </a:r>
          </a:p>
        </p:txBody>
      </p:sp>
    </p:spTree>
    <p:extLst>
      <p:ext uri="{BB962C8B-B14F-4D97-AF65-F5344CB8AC3E}">
        <p14:creationId xmlns:p14="http://schemas.microsoft.com/office/powerpoint/2010/main" val="633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0800">
          <a:solidFill>
            <a:srgbClr val="FD702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0800">
          <a:solidFill>
            <a:srgbClr val="FD7026">
              <a:alpha val="90000"/>
            </a:srgb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171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Evaluate the performance of each method on African population,  without complication of parameter tuning procedures.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performance of each method on African population,  without complication of parameter tuning procedures.</dc:title>
  <dc:creator>TIANYU ZHANG</dc:creator>
  <cp:lastModifiedBy>TIANYU ZHANG</cp:lastModifiedBy>
  <cp:revision>42</cp:revision>
  <dcterms:created xsi:type="dcterms:W3CDTF">2022-12-09T15:36:58Z</dcterms:created>
  <dcterms:modified xsi:type="dcterms:W3CDTF">2023-01-31T21:07:41Z</dcterms:modified>
</cp:coreProperties>
</file>