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972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C04"/>
    <a:srgbClr val="FD7026"/>
    <a:srgbClr val="2F2F2F"/>
    <a:srgbClr val="FFFFFF"/>
    <a:srgbClr val="5BC8AC"/>
    <a:srgbClr val="F28D9F"/>
    <a:srgbClr val="6E829E"/>
    <a:srgbClr val="99DCC7"/>
    <a:srgbClr val="BE3D09"/>
    <a:srgbClr val="E76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75"/>
  </p:normalViewPr>
  <p:slideViewPr>
    <p:cSldViewPr snapToGrid="0">
      <p:cViewPr varScale="1">
        <p:scale>
          <a:sx n="107" d="100"/>
          <a:sy n="107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6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3417"/>
            <a:ext cx="236601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3417"/>
            <a:ext cx="696087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0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7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7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5D6-9B44-6A46-939C-3E867215D69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F370E1B-2C93-69D2-2DEF-DEA5592400EA}"/>
              </a:ext>
            </a:extLst>
          </p:cNvPr>
          <p:cNvGrpSpPr/>
          <p:nvPr/>
        </p:nvGrpSpPr>
        <p:grpSpPr>
          <a:xfrm>
            <a:off x="537449" y="546674"/>
            <a:ext cx="10396035" cy="3783778"/>
            <a:chOff x="985836" y="442909"/>
            <a:chExt cx="10396035" cy="378377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D7AD88-0917-2724-7DEF-F04F170585AC}"/>
                </a:ext>
              </a:extLst>
            </p:cNvPr>
            <p:cNvGrpSpPr/>
            <p:nvPr/>
          </p:nvGrpSpPr>
          <p:grpSpPr>
            <a:xfrm>
              <a:off x="3183736" y="442910"/>
              <a:ext cx="1900237" cy="1400175"/>
              <a:chOff x="7767637" y="442911"/>
              <a:chExt cx="1900237" cy="1400175"/>
            </a:xfrm>
          </p:grpSpPr>
          <p:sp>
            <p:nvSpPr>
              <p:cNvPr id="11" name="Terminator 10">
                <a:extLst>
                  <a:ext uri="{FF2B5EF4-FFF2-40B4-BE49-F238E27FC236}">
                    <a16:creationId xmlns:a16="http://schemas.microsoft.com/office/drawing/2014/main" id="{393DDFAE-80CC-3624-9138-257B8189FDB5}"/>
                  </a:ext>
                </a:extLst>
              </p:cNvPr>
              <p:cNvSpPr/>
              <p:nvPr/>
            </p:nvSpPr>
            <p:spPr>
              <a:xfrm>
                <a:off x="7767637" y="442911"/>
                <a:ext cx="1900237" cy="1400175"/>
              </a:xfrm>
              <a:prstGeom prst="flowChartTerminator">
                <a:avLst/>
              </a:prstGeom>
              <a:solidFill>
                <a:srgbClr val="2F2F2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E67E4E-13D9-6684-523C-ADA2FE7850D9}"/>
                  </a:ext>
                </a:extLst>
              </p:cNvPr>
              <p:cNvSpPr txBox="1"/>
              <p:nvPr/>
            </p:nvSpPr>
            <p:spPr>
              <a:xfrm>
                <a:off x="7940282" y="642760"/>
                <a:ext cx="16692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GWAS statistics of source population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F801DE-8E40-7806-334F-E4439A330930}"/>
                </a:ext>
              </a:extLst>
            </p:cNvPr>
            <p:cNvGrpSpPr/>
            <p:nvPr/>
          </p:nvGrpSpPr>
          <p:grpSpPr>
            <a:xfrm>
              <a:off x="985836" y="442911"/>
              <a:ext cx="1900237" cy="1400175"/>
              <a:chOff x="985836" y="442911"/>
              <a:chExt cx="1900237" cy="1400175"/>
            </a:xfrm>
          </p:grpSpPr>
          <p:sp>
            <p:nvSpPr>
              <p:cNvPr id="5" name="Terminator 4">
                <a:extLst>
                  <a:ext uri="{FF2B5EF4-FFF2-40B4-BE49-F238E27FC236}">
                    <a16:creationId xmlns:a16="http://schemas.microsoft.com/office/drawing/2014/main" id="{C77E9CA3-E528-9BD5-05B3-D9F8A7BD074B}"/>
                  </a:ext>
                </a:extLst>
              </p:cNvPr>
              <p:cNvSpPr/>
              <p:nvPr/>
            </p:nvSpPr>
            <p:spPr>
              <a:xfrm>
                <a:off x="985836" y="442911"/>
                <a:ext cx="1900237" cy="1400175"/>
              </a:xfrm>
              <a:prstGeom prst="flowChartTerminator">
                <a:avLst/>
              </a:prstGeom>
              <a:solidFill>
                <a:srgbClr val="2F2F2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8173F0-49DE-D416-1869-F33123894D89}"/>
                  </a:ext>
                </a:extLst>
              </p:cNvPr>
              <p:cNvSpPr txBox="1"/>
              <p:nvPr/>
            </p:nvSpPr>
            <p:spPr>
              <a:xfrm>
                <a:off x="1133481" y="639366"/>
                <a:ext cx="16692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GWAS statistics of target population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A5C07-89AF-53CE-BBAB-22E9D622CCC3}"/>
                </a:ext>
              </a:extLst>
            </p:cNvPr>
            <p:cNvGrpSpPr/>
            <p:nvPr/>
          </p:nvGrpSpPr>
          <p:grpSpPr>
            <a:xfrm>
              <a:off x="985836" y="3004926"/>
              <a:ext cx="2557463" cy="1200150"/>
              <a:chOff x="3890962" y="542923"/>
              <a:chExt cx="2557463" cy="1200150"/>
            </a:xfrm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CB4E42D6-8D2B-76A1-539D-45AD9545391F}"/>
                  </a:ext>
                </a:extLst>
              </p:cNvPr>
              <p:cNvSpPr/>
              <p:nvPr/>
            </p:nvSpPr>
            <p:spPr>
              <a:xfrm>
                <a:off x="3890962" y="542923"/>
                <a:ext cx="2557463" cy="1200150"/>
              </a:xfrm>
              <a:prstGeom prst="hexagon">
                <a:avLst/>
              </a:prstGeom>
              <a:solidFill>
                <a:srgbClr val="FE702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80F498-3B4D-3352-BF69-8359A09DF88F}"/>
                  </a:ext>
                </a:extLst>
              </p:cNvPr>
              <p:cNvSpPr txBox="1"/>
              <p:nvPr/>
            </p:nvSpPr>
            <p:spPr>
              <a:xfrm>
                <a:off x="4300068" y="674450"/>
                <a:ext cx="19002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Train JLS, using several hyper-parameters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A30F64B-1C31-B07D-0364-87FED044F914}"/>
                </a:ext>
              </a:extLst>
            </p:cNvPr>
            <p:cNvGrpSpPr/>
            <p:nvPr/>
          </p:nvGrpSpPr>
          <p:grpSpPr>
            <a:xfrm>
              <a:off x="6049166" y="442909"/>
              <a:ext cx="1900237" cy="1400175"/>
              <a:chOff x="985836" y="2428874"/>
              <a:chExt cx="1900237" cy="1400175"/>
            </a:xfrm>
          </p:grpSpPr>
          <p:sp>
            <p:nvSpPr>
              <p:cNvPr id="10" name="Terminator 9">
                <a:extLst>
                  <a:ext uri="{FF2B5EF4-FFF2-40B4-BE49-F238E27FC236}">
                    <a16:creationId xmlns:a16="http://schemas.microsoft.com/office/drawing/2014/main" id="{24C41414-E288-4BDF-B3E3-D1785F1F6F13}"/>
                  </a:ext>
                </a:extLst>
              </p:cNvPr>
              <p:cNvSpPr/>
              <p:nvPr/>
            </p:nvSpPr>
            <p:spPr>
              <a:xfrm>
                <a:off x="985836" y="2428874"/>
                <a:ext cx="1900237" cy="1400175"/>
              </a:xfrm>
              <a:prstGeom prst="flowChartTerminator">
                <a:avLst/>
              </a:prstGeom>
              <a:solidFill>
                <a:srgbClr val="2F2F2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8F194-7B36-B044-BBD5-F88BB4F8A158}"/>
                  </a:ext>
                </a:extLst>
              </p:cNvPr>
              <p:cNvSpPr txBox="1"/>
              <p:nvPr/>
            </p:nvSpPr>
            <p:spPr>
              <a:xfrm>
                <a:off x="1133481" y="2542993"/>
                <a:ext cx="16692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Individual-level target population clinical data (I)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E6A813-8E1D-7990-F0F6-3370EB0B9265}"/>
                </a:ext>
              </a:extLst>
            </p:cNvPr>
            <p:cNvGrpSpPr/>
            <p:nvPr/>
          </p:nvGrpSpPr>
          <p:grpSpPr>
            <a:xfrm>
              <a:off x="4905122" y="3004747"/>
              <a:ext cx="2557463" cy="1200150"/>
              <a:chOff x="3890962" y="2528886"/>
              <a:chExt cx="2557463" cy="1200150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376182E4-0852-F83B-D3F8-9D7D7BB45351}"/>
                  </a:ext>
                </a:extLst>
              </p:cNvPr>
              <p:cNvSpPr/>
              <p:nvPr/>
            </p:nvSpPr>
            <p:spPr>
              <a:xfrm>
                <a:off x="3890962" y="2528886"/>
                <a:ext cx="2557463" cy="1200150"/>
              </a:xfrm>
              <a:prstGeom prst="hexagon">
                <a:avLst/>
              </a:prstGeom>
              <a:solidFill>
                <a:srgbClr val="FE702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CC4320-5079-B365-F271-3439732301B3}"/>
                  </a:ext>
                </a:extLst>
              </p:cNvPr>
              <p:cNvSpPr txBox="1"/>
              <p:nvPr/>
            </p:nvSpPr>
            <p:spPr>
              <a:xfrm>
                <a:off x="4214814" y="2667296"/>
                <a:ext cx="2140742" cy="83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Select the model with the best prediction accuracy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C2DA474-CE3E-A50D-3771-B8591E637E84}"/>
                </a:ext>
              </a:extLst>
            </p:cNvPr>
            <p:cNvGrpSpPr/>
            <p:nvPr/>
          </p:nvGrpSpPr>
          <p:grpSpPr>
            <a:xfrm>
              <a:off x="8902002" y="442909"/>
              <a:ext cx="1900237" cy="1400175"/>
              <a:chOff x="985836" y="2428874"/>
              <a:chExt cx="1900237" cy="1400175"/>
            </a:xfrm>
          </p:grpSpPr>
          <p:sp>
            <p:nvSpPr>
              <p:cNvPr id="53" name="Terminator 52">
                <a:extLst>
                  <a:ext uri="{FF2B5EF4-FFF2-40B4-BE49-F238E27FC236}">
                    <a16:creationId xmlns:a16="http://schemas.microsoft.com/office/drawing/2014/main" id="{3CF73AFC-5673-F340-8845-A9DF1E5A172F}"/>
                  </a:ext>
                </a:extLst>
              </p:cNvPr>
              <p:cNvSpPr/>
              <p:nvPr/>
            </p:nvSpPr>
            <p:spPr>
              <a:xfrm>
                <a:off x="985836" y="2428874"/>
                <a:ext cx="1900237" cy="1400175"/>
              </a:xfrm>
              <a:prstGeom prst="flowChartTerminator">
                <a:avLst/>
              </a:prstGeom>
              <a:solidFill>
                <a:srgbClr val="2F2F2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64A180-E5C9-6715-71FC-9466358D68EF}"/>
                  </a:ext>
                </a:extLst>
              </p:cNvPr>
              <p:cNvSpPr txBox="1"/>
              <p:nvPr/>
            </p:nvSpPr>
            <p:spPr>
              <a:xfrm>
                <a:off x="1133481" y="2542993"/>
                <a:ext cx="16692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Individual-level target population clinical data (II)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224FC00-0D71-4CD8-C24A-3455DA785076}"/>
                </a:ext>
              </a:extLst>
            </p:cNvPr>
            <p:cNvGrpSpPr/>
            <p:nvPr/>
          </p:nvGrpSpPr>
          <p:grpSpPr>
            <a:xfrm>
              <a:off x="8573390" y="3004747"/>
              <a:ext cx="2808481" cy="1221940"/>
              <a:chOff x="8558218" y="2543172"/>
              <a:chExt cx="2808481" cy="1221940"/>
            </a:xfrm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2094B5D9-181F-F025-7BDA-BD9C3DB3CB83}"/>
                  </a:ext>
                </a:extLst>
              </p:cNvPr>
              <p:cNvSpPr/>
              <p:nvPr/>
            </p:nvSpPr>
            <p:spPr>
              <a:xfrm>
                <a:off x="8558218" y="2543172"/>
                <a:ext cx="2557463" cy="1200150"/>
              </a:xfrm>
              <a:prstGeom prst="hexagon">
                <a:avLst/>
              </a:prstGeom>
              <a:solidFill>
                <a:srgbClr val="FE702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5D3790-7355-3FE0-2CF1-57F738DF4CBC}"/>
                  </a:ext>
                </a:extLst>
              </p:cNvPr>
              <p:cNvSpPr txBox="1"/>
              <p:nvPr/>
            </p:nvSpPr>
            <p:spPr>
              <a:xfrm>
                <a:off x="8809236" y="2564783"/>
                <a:ext cx="25574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Assess the prognostic power on an independent dataset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(AUC, FDR).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9A50BF-1BDA-431A-9A7D-45EF015B61A0}"/>
                </a:ext>
              </a:extLst>
            </p:cNvPr>
            <p:cNvGrpSpPr/>
            <p:nvPr/>
          </p:nvGrpSpPr>
          <p:grpSpPr>
            <a:xfrm>
              <a:off x="2496011" y="1972327"/>
              <a:ext cx="3469711" cy="1643239"/>
              <a:chOff x="2082554" y="1902737"/>
              <a:chExt cx="3469711" cy="1643239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C2E9ECA-3939-B735-8A27-75B6EAFB9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975" y="1985963"/>
                <a:ext cx="0" cy="894678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C4C8B1FB-B359-C48D-158E-CD23043335BB}"/>
                  </a:ext>
                </a:extLst>
              </p:cNvPr>
              <p:cNvSpPr/>
              <p:nvPr/>
            </p:nvSpPr>
            <p:spPr>
              <a:xfrm flipH="1">
                <a:off x="2082554" y="1902737"/>
                <a:ext cx="3469711" cy="1643239"/>
              </a:xfrm>
              <a:prstGeom prst="arc">
                <a:avLst>
                  <a:gd name="adj1" fmla="val 19098561"/>
                  <a:gd name="adj2" fmla="val 21456859"/>
                </a:avLst>
              </a:prstGeom>
              <a:ln w="5080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A329844-28E1-0FDD-5B3F-D2A170E3D5D8}"/>
                </a:ext>
              </a:extLst>
            </p:cNvPr>
            <p:cNvCxnSpPr>
              <a:cxnSpLocks/>
            </p:cNvCxnSpPr>
            <p:nvPr/>
          </p:nvCxnSpPr>
          <p:spPr>
            <a:xfrm>
              <a:off x="6574748" y="2055553"/>
              <a:ext cx="0" cy="894678"/>
            </a:xfrm>
            <a:prstGeom prst="straightConnector1">
              <a:avLst/>
            </a:prstGeom>
            <a:ln w="50800">
              <a:solidFill>
                <a:schemeClr val="tx1">
                  <a:lumMod val="75000"/>
                  <a:lumOff val="25000"/>
                  <a:alpha val="9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7555089-3A5A-7CF0-C2A1-4D5CC3504890}"/>
                </a:ext>
              </a:extLst>
            </p:cNvPr>
            <p:cNvCxnSpPr>
              <a:cxnSpLocks/>
            </p:cNvCxnSpPr>
            <p:nvPr/>
          </p:nvCxnSpPr>
          <p:spPr>
            <a:xfrm>
              <a:off x="9352347" y="2055553"/>
              <a:ext cx="0" cy="894678"/>
            </a:xfrm>
            <a:prstGeom prst="straightConnector1">
              <a:avLst/>
            </a:prstGeom>
            <a:ln w="50800">
              <a:solidFill>
                <a:schemeClr val="tx1">
                  <a:lumMod val="75000"/>
                  <a:lumOff val="25000"/>
                  <a:alpha val="9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18E546A-2834-28DE-E558-9029B8309128}"/>
                </a:ext>
              </a:extLst>
            </p:cNvPr>
            <p:cNvSpPr txBox="1"/>
            <p:nvPr/>
          </p:nvSpPr>
          <p:spPr>
            <a:xfrm>
              <a:off x="2802733" y="2283807"/>
              <a:ext cx="1900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7F3550F-1B3E-97B9-C861-0FAB532F116B}"/>
                </a:ext>
              </a:extLst>
            </p:cNvPr>
            <p:cNvSpPr txBox="1"/>
            <p:nvPr/>
          </p:nvSpPr>
          <p:spPr>
            <a:xfrm>
              <a:off x="6618790" y="2280457"/>
              <a:ext cx="1900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Tuning Data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0731863-9B1D-26C1-630D-98B3054D9D10}"/>
                </a:ext>
              </a:extLst>
            </p:cNvPr>
            <p:cNvSpPr txBox="1"/>
            <p:nvPr/>
          </p:nvSpPr>
          <p:spPr>
            <a:xfrm>
              <a:off x="9394877" y="2280457"/>
              <a:ext cx="1900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Testing Data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12CF012-0852-3DBD-4389-0F3477CF8EEF}"/>
                </a:ext>
              </a:extLst>
            </p:cNvPr>
            <p:cNvCxnSpPr>
              <a:cxnSpLocks/>
            </p:cNvCxnSpPr>
            <p:nvPr/>
          </p:nvCxnSpPr>
          <p:spPr>
            <a:xfrm>
              <a:off x="3761657" y="3604822"/>
              <a:ext cx="941312" cy="10744"/>
            </a:xfrm>
            <a:prstGeom prst="straightConnector1">
              <a:avLst/>
            </a:prstGeom>
            <a:ln w="50800">
              <a:solidFill>
                <a:srgbClr val="FD70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2ADF68A-7180-3DCD-D952-8D22E0322B62}"/>
                </a:ext>
              </a:extLst>
            </p:cNvPr>
            <p:cNvCxnSpPr>
              <a:cxnSpLocks/>
            </p:cNvCxnSpPr>
            <p:nvPr/>
          </p:nvCxnSpPr>
          <p:spPr>
            <a:xfrm>
              <a:off x="7572540" y="3598118"/>
              <a:ext cx="858699" cy="0"/>
            </a:xfrm>
            <a:prstGeom prst="straightConnector1">
              <a:avLst/>
            </a:prstGeom>
            <a:ln w="50800">
              <a:solidFill>
                <a:srgbClr val="FD70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24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614</TotalTime>
  <Words>59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Evaluate the performance of each method on African population,  without complication of parameter tuning procedures.</dc:title>
  <dc:creator>TIANYU ZHANG</dc:creator>
  <cp:lastModifiedBy>TIANYU ZHANG</cp:lastModifiedBy>
  <cp:revision>52</cp:revision>
  <cp:lastPrinted>2023-01-31T22:44:13Z</cp:lastPrinted>
  <dcterms:created xsi:type="dcterms:W3CDTF">2022-12-09T15:36:58Z</dcterms:created>
  <dcterms:modified xsi:type="dcterms:W3CDTF">2023-09-20T14:08:29Z</dcterms:modified>
</cp:coreProperties>
</file>