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11430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C04"/>
    <a:srgbClr val="FD7026"/>
    <a:srgbClr val="2F2F2F"/>
    <a:srgbClr val="FFFFFF"/>
    <a:srgbClr val="5BC8AC"/>
    <a:srgbClr val="F28D9F"/>
    <a:srgbClr val="6E829E"/>
    <a:srgbClr val="99DCC7"/>
    <a:srgbClr val="BE3D09"/>
    <a:srgbClr val="E76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56"/>
  </p:normalViewPr>
  <p:slideViewPr>
    <p:cSldViewPr snapToGrid="0">
      <p:cViewPr varScale="1">
        <p:scale>
          <a:sx n="97" d="100"/>
          <a:sy n="97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972715"/>
            <a:ext cx="85725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121766"/>
            <a:ext cx="85725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1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8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16442"/>
            <a:ext cx="2464594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16442"/>
            <a:ext cx="7250906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9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6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481773"/>
            <a:ext cx="9858375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3977535"/>
            <a:ext cx="9858375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582208"/>
            <a:ext cx="485775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582208"/>
            <a:ext cx="485775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16442"/>
            <a:ext cx="985837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457008"/>
            <a:ext cx="4835425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171065"/>
            <a:ext cx="4835425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457008"/>
            <a:ext cx="4859239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171065"/>
            <a:ext cx="4859239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9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96240"/>
            <a:ext cx="3686472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855769"/>
            <a:ext cx="5786438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783080"/>
            <a:ext cx="3686472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96240"/>
            <a:ext cx="3686472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855769"/>
            <a:ext cx="5786438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783080"/>
            <a:ext cx="3686472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16442"/>
            <a:ext cx="985837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582208"/>
            <a:ext cx="985837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508837"/>
            <a:ext cx="257175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C5D6-9B44-6A46-939C-3E867215D69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508837"/>
            <a:ext cx="385762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508837"/>
            <a:ext cx="257175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7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DD583C7-BE23-EC3B-DB6C-1169E8D83DFC}"/>
              </a:ext>
            </a:extLst>
          </p:cNvPr>
          <p:cNvGrpSpPr/>
          <p:nvPr/>
        </p:nvGrpSpPr>
        <p:grpSpPr>
          <a:xfrm>
            <a:off x="43731" y="237655"/>
            <a:ext cx="11052068" cy="5468291"/>
            <a:chOff x="340242" y="393667"/>
            <a:chExt cx="11052068" cy="546829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1F801DE-8E40-7806-334F-E4439A330930}"/>
                </a:ext>
              </a:extLst>
            </p:cNvPr>
            <p:cNvGrpSpPr/>
            <p:nvPr/>
          </p:nvGrpSpPr>
          <p:grpSpPr>
            <a:xfrm>
              <a:off x="1563888" y="393667"/>
              <a:ext cx="2557268" cy="1400175"/>
              <a:chOff x="972930" y="393667"/>
              <a:chExt cx="1900237" cy="1400175"/>
            </a:xfrm>
            <a:solidFill>
              <a:srgbClr val="2F2F2F"/>
            </a:solidFill>
          </p:grpSpPr>
          <p:sp>
            <p:nvSpPr>
              <p:cNvPr id="5" name="Terminator 4">
                <a:extLst>
                  <a:ext uri="{FF2B5EF4-FFF2-40B4-BE49-F238E27FC236}">
                    <a16:creationId xmlns:a16="http://schemas.microsoft.com/office/drawing/2014/main" id="{C77E9CA3-E528-9BD5-05B3-D9F8A7BD074B}"/>
                  </a:ext>
                </a:extLst>
              </p:cNvPr>
              <p:cNvSpPr/>
              <p:nvPr/>
            </p:nvSpPr>
            <p:spPr>
              <a:xfrm>
                <a:off x="972930" y="393667"/>
                <a:ext cx="1900237" cy="1400175"/>
              </a:xfrm>
              <a:prstGeom prst="flowChartTerminator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8173F0-49DE-D416-1869-F33123894D89}"/>
                  </a:ext>
                </a:extLst>
              </p:cNvPr>
              <p:cNvSpPr txBox="1"/>
              <p:nvPr/>
            </p:nvSpPr>
            <p:spPr>
              <a:xfrm>
                <a:off x="1184470" y="606651"/>
                <a:ext cx="1495518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GWAS statistics of source and target populations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A5C07-89AF-53CE-BBAB-22E9D622CCC3}"/>
                </a:ext>
              </a:extLst>
            </p:cNvPr>
            <p:cNvGrpSpPr/>
            <p:nvPr/>
          </p:nvGrpSpPr>
          <p:grpSpPr>
            <a:xfrm>
              <a:off x="1284795" y="2431265"/>
              <a:ext cx="2557463" cy="1275026"/>
              <a:chOff x="3890962" y="542923"/>
              <a:chExt cx="2557463" cy="1200150"/>
            </a:xfrm>
            <a:solidFill>
              <a:srgbClr val="FD7026"/>
            </a:solidFill>
          </p:grpSpPr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CB4E42D6-8D2B-76A1-539D-45AD9545391F}"/>
                  </a:ext>
                </a:extLst>
              </p:cNvPr>
              <p:cNvSpPr/>
              <p:nvPr/>
            </p:nvSpPr>
            <p:spPr>
              <a:xfrm>
                <a:off x="3890962" y="542923"/>
                <a:ext cx="2557463" cy="1200150"/>
              </a:xfrm>
              <a:prstGeom prst="hexagon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80F498-3B4D-3352-BF69-8359A09DF88F}"/>
                  </a:ext>
                </a:extLst>
              </p:cNvPr>
              <p:cNvSpPr txBox="1"/>
              <p:nvPr/>
            </p:nvSpPr>
            <p:spPr>
              <a:xfrm>
                <a:off x="4203117" y="673466"/>
                <a:ext cx="2043993" cy="869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Fit JLS, using several hyper-parameters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AA318C4-4761-899B-2E85-96442F2E5901}"/>
                </a:ext>
              </a:extLst>
            </p:cNvPr>
            <p:cNvGrpSpPr/>
            <p:nvPr/>
          </p:nvGrpSpPr>
          <p:grpSpPr>
            <a:xfrm>
              <a:off x="8005236" y="2412649"/>
              <a:ext cx="3387074" cy="2143173"/>
              <a:chOff x="3890962" y="542922"/>
              <a:chExt cx="2557463" cy="2017615"/>
            </a:xfrm>
          </p:grpSpPr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14469F2E-E0B7-E244-541B-D11A4E9046F1}"/>
                  </a:ext>
                </a:extLst>
              </p:cNvPr>
              <p:cNvSpPr/>
              <p:nvPr/>
            </p:nvSpPr>
            <p:spPr>
              <a:xfrm>
                <a:off x="3890962" y="542922"/>
                <a:ext cx="2557463" cy="2017615"/>
              </a:xfrm>
              <a:prstGeom prst="hexagon">
                <a:avLst/>
              </a:prstGeom>
              <a:solidFill>
                <a:srgbClr val="FE702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4E32074-203E-F169-D242-EACFD01797C0}"/>
                  </a:ext>
                </a:extLst>
              </p:cNvPr>
              <p:cNvSpPr txBox="1"/>
              <p:nvPr/>
            </p:nvSpPr>
            <p:spPr>
              <a:xfrm>
                <a:off x="4258196" y="617978"/>
                <a:ext cx="1900236" cy="1912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Train JLS using 80% of synthetic data (with the same hyper-parameters candidates as earlier). Assess prediction accuracy on the other 20%.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DD9B7E8-F469-3C11-BCCA-8F0A3730B4B5}"/>
                </a:ext>
              </a:extLst>
            </p:cNvPr>
            <p:cNvGrpSpPr/>
            <p:nvPr/>
          </p:nvGrpSpPr>
          <p:grpSpPr>
            <a:xfrm>
              <a:off x="4776133" y="442911"/>
              <a:ext cx="2522419" cy="1400175"/>
              <a:chOff x="651300" y="442911"/>
              <a:chExt cx="2522419" cy="1400175"/>
            </a:xfrm>
            <a:solidFill>
              <a:srgbClr val="2F2F2F"/>
            </a:solidFill>
          </p:grpSpPr>
          <p:sp>
            <p:nvSpPr>
              <p:cNvPr id="51" name="Terminator 50">
                <a:extLst>
                  <a:ext uri="{FF2B5EF4-FFF2-40B4-BE49-F238E27FC236}">
                    <a16:creationId xmlns:a16="http://schemas.microsoft.com/office/drawing/2014/main" id="{49E219DF-76EA-3015-D9D4-A28B5D29719F}"/>
                  </a:ext>
                </a:extLst>
              </p:cNvPr>
              <p:cNvSpPr/>
              <p:nvPr/>
            </p:nvSpPr>
            <p:spPr>
              <a:xfrm>
                <a:off x="651300" y="442911"/>
                <a:ext cx="2522419" cy="1400175"/>
              </a:xfrm>
              <a:prstGeom prst="flowChartTerminator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F35546-AFB0-B905-0B9C-F2FFDA3A1258}"/>
                  </a:ext>
                </a:extLst>
              </p:cNvPr>
              <p:cNvSpPr txBox="1"/>
              <p:nvPr/>
            </p:nvSpPr>
            <p:spPr>
              <a:xfrm>
                <a:off x="1016499" y="606651"/>
                <a:ext cx="1920495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Genotype data of the source and target populations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BE59749-157B-C984-B1C0-0EFE5F2FA9D7}"/>
                </a:ext>
              </a:extLst>
            </p:cNvPr>
            <p:cNvGrpSpPr/>
            <p:nvPr/>
          </p:nvGrpSpPr>
          <p:grpSpPr>
            <a:xfrm>
              <a:off x="4582059" y="2438496"/>
              <a:ext cx="2923258" cy="1280398"/>
              <a:chOff x="3890962" y="537867"/>
              <a:chExt cx="2557463" cy="1205206"/>
            </a:xfrm>
            <a:solidFill>
              <a:srgbClr val="FD7026"/>
            </a:solidFill>
          </p:grpSpPr>
          <p:sp>
            <p:nvSpPr>
              <p:cNvPr id="59" name="Hexagon 58">
                <a:extLst>
                  <a:ext uri="{FF2B5EF4-FFF2-40B4-BE49-F238E27FC236}">
                    <a16:creationId xmlns:a16="http://schemas.microsoft.com/office/drawing/2014/main" id="{084493D3-CAE7-3EAC-AD55-16456C3344DD}"/>
                  </a:ext>
                </a:extLst>
              </p:cNvPr>
              <p:cNvSpPr/>
              <p:nvPr/>
            </p:nvSpPr>
            <p:spPr>
              <a:xfrm>
                <a:off x="3890962" y="542923"/>
                <a:ext cx="2557463" cy="1200150"/>
              </a:xfrm>
              <a:prstGeom prst="hexagon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7C39284-DD0E-2A61-3904-7598D2CE0637}"/>
                  </a:ext>
                </a:extLst>
              </p:cNvPr>
              <p:cNvSpPr txBox="1"/>
              <p:nvPr/>
            </p:nvSpPr>
            <p:spPr>
              <a:xfrm>
                <a:off x="4237108" y="537867"/>
                <a:ext cx="2043469" cy="1129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Generate synthetic data, matching the GWAS study design, noise level, etc.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E6B6157-07F6-9FB0-513F-6B2BF611B911}"/>
                </a:ext>
              </a:extLst>
            </p:cNvPr>
            <p:cNvGrpSpPr/>
            <p:nvPr/>
          </p:nvGrpSpPr>
          <p:grpSpPr>
            <a:xfrm>
              <a:off x="1581256" y="4280962"/>
              <a:ext cx="2083669" cy="1580996"/>
              <a:chOff x="985836" y="4280961"/>
              <a:chExt cx="2083669" cy="1613653"/>
            </a:xfrm>
          </p:grpSpPr>
          <p:sp>
            <p:nvSpPr>
              <p:cNvPr id="36" name="Document 35">
                <a:extLst>
                  <a:ext uri="{FF2B5EF4-FFF2-40B4-BE49-F238E27FC236}">
                    <a16:creationId xmlns:a16="http://schemas.microsoft.com/office/drawing/2014/main" id="{A767773B-013E-1E7E-E055-5FC3641C85BF}"/>
                  </a:ext>
                </a:extLst>
              </p:cNvPr>
              <p:cNvSpPr/>
              <p:nvPr/>
            </p:nvSpPr>
            <p:spPr>
              <a:xfrm>
                <a:off x="985836" y="4280961"/>
                <a:ext cx="2047880" cy="1613653"/>
              </a:xfrm>
              <a:prstGeom prst="flowChartDocument">
                <a:avLst/>
              </a:prstGeom>
              <a:solidFill>
                <a:srgbClr val="F7AC0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AFFD668-AC5E-1851-74BF-CC6EFB529A15}"/>
                  </a:ext>
                </a:extLst>
              </p:cNvPr>
              <p:cNvSpPr txBox="1"/>
              <p:nvPr/>
            </p:nvSpPr>
            <p:spPr>
              <a:xfrm>
                <a:off x="1021624" y="4313800"/>
                <a:ext cx="2047881" cy="1225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Several JLS models, each corresponds to one candidate hyper-parameter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0DED42E-3AE5-4776-2257-1FF70F2CF836}"/>
                </a:ext>
              </a:extLst>
            </p:cNvPr>
            <p:cNvGrpSpPr/>
            <p:nvPr/>
          </p:nvGrpSpPr>
          <p:grpSpPr>
            <a:xfrm>
              <a:off x="5308492" y="4319675"/>
              <a:ext cx="2083669" cy="1400175"/>
              <a:chOff x="985836" y="4280961"/>
              <a:chExt cx="2083669" cy="1400175"/>
            </a:xfrm>
          </p:grpSpPr>
          <p:sp>
            <p:nvSpPr>
              <p:cNvPr id="66" name="Document 65">
                <a:extLst>
                  <a:ext uri="{FF2B5EF4-FFF2-40B4-BE49-F238E27FC236}">
                    <a16:creationId xmlns:a16="http://schemas.microsoft.com/office/drawing/2014/main" id="{7CD0D758-B385-E8DF-839A-8E30729BAAF9}"/>
                  </a:ext>
                </a:extLst>
              </p:cNvPr>
              <p:cNvSpPr/>
              <p:nvPr/>
            </p:nvSpPr>
            <p:spPr>
              <a:xfrm>
                <a:off x="985836" y="4280961"/>
                <a:ext cx="2047880" cy="1400175"/>
              </a:xfrm>
              <a:prstGeom prst="flowChartDocument">
                <a:avLst/>
              </a:prstGeom>
              <a:solidFill>
                <a:srgbClr val="F7AC0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584FF15-2282-1626-52D6-0D13B5576569}"/>
                  </a:ext>
                </a:extLst>
              </p:cNvPr>
              <p:cNvSpPr txBox="1"/>
              <p:nvPr/>
            </p:nvSpPr>
            <p:spPr>
              <a:xfrm>
                <a:off x="1021624" y="4313800"/>
                <a:ext cx="204788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Choose the best model based on synthetic data performance</a:t>
                </a:r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1880B2C-3B39-18E4-3671-A35BBFB6578F}"/>
                </a:ext>
              </a:extLst>
            </p:cNvPr>
            <p:cNvCxnSpPr>
              <a:cxnSpLocks/>
            </p:cNvCxnSpPr>
            <p:nvPr/>
          </p:nvCxnSpPr>
          <p:spPr>
            <a:xfrm>
              <a:off x="2531374" y="3804636"/>
              <a:ext cx="0" cy="439254"/>
            </a:xfrm>
            <a:prstGeom prst="straightConnector1">
              <a:avLst/>
            </a:prstGeom>
            <a:ln w="50800">
              <a:solidFill>
                <a:srgbClr val="FD702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F86AC0B-9F42-FA8F-27D6-118B1628AABA}"/>
                </a:ext>
              </a:extLst>
            </p:cNvPr>
            <p:cNvCxnSpPr>
              <a:cxnSpLocks/>
            </p:cNvCxnSpPr>
            <p:nvPr/>
          </p:nvCxnSpPr>
          <p:spPr>
            <a:xfrm>
              <a:off x="3782834" y="5013886"/>
              <a:ext cx="1358498" cy="0"/>
            </a:xfrm>
            <a:prstGeom prst="straightConnector1">
              <a:avLst/>
            </a:prstGeom>
            <a:ln w="50800">
              <a:solidFill>
                <a:srgbClr val="F7AC0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CED3075-9C0D-C649-7F34-FD735CCBE06D}"/>
                </a:ext>
              </a:extLst>
            </p:cNvPr>
            <p:cNvCxnSpPr>
              <a:cxnSpLocks/>
            </p:cNvCxnSpPr>
            <p:nvPr/>
          </p:nvCxnSpPr>
          <p:spPr>
            <a:xfrm>
              <a:off x="9555022" y="1863859"/>
              <a:ext cx="0" cy="478897"/>
            </a:xfrm>
            <a:prstGeom prst="straightConnector1">
              <a:avLst/>
            </a:prstGeom>
            <a:ln w="50800">
              <a:solidFill>
                <a:srgbClr val="FD7026">
                  <a:alpha val="9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A1CAB68-5748-E3F9-846B-3786B8A4E9CC}"/>
                </a:ext>
              </a:extLst>
            </p:cNvPr>
            <p:cNvCxnSpPr>
              <a:cxnSpLocks/>
            </p:cNvCxnSpPr>
            <p:nvPr/>
          </p:nvCxnSpPr>
          <p:spPr>
            <a:xfrm>
              <a:off x="2531374" y="1915297"/>
              <a:ext cx="0" cy="478897"/>
            </a:xfrm>
            <a:prstGeom prst="straightConnector1">
              <a:avLst/>
            </a:prstGeom>
            <a:ln w="50800">
              <a:solidFill>
                <a:schemeClr val="tx1">
                  <a:lumMod val="75000"/>
                  <a:lumOff val="25000"/>
                  <a:alpha val="9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0615F70-2508-5272-7946-A7A38C743415}"/>
                </a:ext>
              </a:extLst>
            </p:cNvPr>
            <p:cNvCxnSpPr>
              <a:cxnSpLocks/>
            </p:cNvCxnSpPr>
            <p:nvPr/>
          </p:nvCxnSpPr>
          <p:spPr>
            <a:xfrm>
              <a:off x="5995385" y="1915297"/>
              <a:ext cx="0" cy="478897"/>
            </a:xfrm>
            <a:prstGeom prst="straightConnector1">
              <a:avLst/>
            </a:prstGeom>
            <a:ln w="50800">
              <a:solidFill>
                <a:schemeClr val="tx1">
                  <a:lumMod val="75000"/>
                  <a:lumOff val="25000"/>
                  <a:alpha val="9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DBB66BB-2748-D4BB-B306-35EA3B122F2B}"/>
                </a:ext>
              </a:extLst>
            </p:cNvPr>
            <p:cNvGrpSpPr/>
            <p:nvPr/>
          </p:nvGrpSpPr>
          <p:grpSpPr>
            <a:xfrm>
              <a:off x="7657944" y="998715"/>
              <a:ext cx="787442" cy="2095211"/>
              <a:chOff x="6807383" y="985111"/>
              <a:chExt cx="787442" cy="2095211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0CEA344A-5696-3148-6A57-D3A0208BAF32}"/>
                  </a:ext>
                </a:extLst>
              </p:cNvPr>
              <p:cNvGrpSpPr/>
              <p:nvPr/>
            </p:nvGrpSpPr>
            <p:grpSpPr>
              <a:xfrm flipV="1">
                <a:off x="6807383" y="2641069"/>
                <a:ext cx="333733" cy="439253"/>
                <a:chOff x="8568967" y="4280961"/>
                <a:chExt cx="333733" cy="362221"/>
              </a:xfrm>
            </p:grpSpPr>
            <p:sp>
              <p:nvSpPr>
                <p:cNvPr id="105" name="Arc 104">
                  <a:extLst>
                    <a:ext uri="{FF2B5EF4-FFF2-40B4-BE49-F238E27FC236}">
                      <a16:creationId xmlns:a16="http://schemas.microsoft.com/office/drawing/2014/main" id="{2C0D9822-49C2-FA1A-C7CB-1BE2FEF3DA74}"/>
                    </a:ext>
                  </a:extLst>
                </p:cNvPr>
                <p:cNvSpPr/>
                <p:nvPr/>
              </p:nvSpPr>
              <p:spPr>
                <a:xfrm>
                  <a:off x="8568967" y="4280962"/>
                  <a:ext cx="333733" cy="362220"/>
                </a:xfrm>
                <a:prstGeom prst="arc">
                  <a:avLst>
                    <a:gd name="adj1" fmla="val 15975364"/>
                    <a:gd name="adj2" fmla="val 214998"/>
                  </a:avLst>
                </a:prstGeom>
                <a:ln w="50800">
                  <a:solidFill>
                    <a:srgbClr val="FD702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FC0BB7FB-49CE-CCC4-82B1-E35EB18A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0386" y="4280961"/>
                  <a:ext cx="82575" cy="0"/>
                </a:xfrm>
                <a:prstGeom prst="line">
                  <a:avLst/>
                </a:prstGeom>
                <a:ln w="50800">
                  <a:solidFill>
                    <a:srgbClr val="FD702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2091732-B061-5F2D-6DBA-14EA520E7B8D}"/>
                  </a:ext>
                </a:extLst>
              </p:cNvPr>
              <p:cNvGrpSpPr/>
              <p:nvPr/>
            </p:nvGrpSpPr>
            <p:grpSpPr>
              <a:xfrm flipH="1">
                <a:off x="7141116" y="985111"/>
                <a:ext cx="378534" cy="577585"/>
                <a:chOff x="8568967" y="4280961"/>
                <a:chExt cx="333733" cy="362221"/>
              </a:xfrm>
            </p:grpSpPr>
            <p:sp>
              <p:nvSpPr>
                <p:cNvPr id="116" name="Arc 115">
                  <a:extLst>
                    <a:ext uri="{FF2B5EF4-FFF2-40B4-BE49-F238E27FC236}">
                      <a16:creationId xmlns:a16="http://schemas.microsoft.com/office/drawing/2014/main" id="{9DB2658A-7586-FB69-A64B-B5EF381EB84A}"/>
                    </a:ext>
                  </a:extLst>
                </p:cNvPr>
                <p:cNvSpPr/>
                <p:nvPr/>
              </p:nvSpPr>
              <p:spPr>
                <a:xfrm>
                  <a:off x="8568967" y="4280962"/>
                  <a:ext cx="333733" cy="362220"/>
                </a:xfrm>
                <a:prstGeom prst="arc">
                  <a:avLst>
                    <a:gd name="adj1" fmla="val 16169004"/>
                    <a:gd name="adj2" fmla="val 21569148"/>
                  </a:avLst>
                </a:prstGeom>
                <a:ln w="50800">
                  <a:solidFill>
                    <a:srgbClr val="FD702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7413F5BF-F3D1-995C-3C5C-71A9996FE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61822" y="4280961"/>
                  <a:ext cx="82575" cy="0"/>
                </a:xfrm>
                <a:prstGeom prst="line">
                  <a:avLst/>
                </a:prstGeom>
                <a:ln w="50800">
                  <a:solidFill>
                    <a:srgbClr val="FD702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1294675-91D5-0838-DB53-1794D1676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0924" y="1267588"/>
                <a:ext cx="195" cy="1616877"/>
              </a:xfrm>
              <a:prstGeom prst="line">
                <a:avLst/>
              </a:prstGeom>
              <a:ln w="50800">
                <a:solidFill>
                  <a:srgbClr val="FD70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F034243-1DF5-E8C3-1B6B-55784072FBAF}"/>
                  </a:ext>
                </a:extLst>
              </p:cNvPr>
              <p:cNvCxnSpPr/>
              <p:nvPr/>
            </p:nvCxnSpPr>
            <p:spPr>
              <a:xfrm>
                <a:off x="7405432" y="985111"/>
                <a:ext cx="189393" cy="0"/>
              </a:xfrm>
              <a:prstGeom prst="line">
                <a:avLst/>
              </a:prstGeom>
              <a:ln w="50800">
                <a:solidFill>
                  <a:srgbClr val="FD702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175BA565-2CC6-A764-FFA6-DAF7A786695B}"/>
                </a:ext>
              </a:extLst>
            </p:cNvPr>
            <p:cNvGrpSpPr/>
            <p:nvPr/>
          </p:nvGrpSpPr>
          <p:grpSpPr>
            <a:xfrm flipV="1">
              <a:off x="9288620" y="4574634"/>
              <a:ext cx="333733" cy="439253"/>
              <a:chOff x="8568967" y="4280961"/>
              <a:chExt cx="333733" cy="362221"/>
            </a:xfrm>
          </p:grpSpPr>
          <p:sp>
            <p:nvSpPr>
              <p:cNvPr id="129" name="Arc 128">
                <a:extLst>
                  <a:ext uri="{FF2B5EF4-FFF2-40B4-BE49-F238E27FC236}">
                    <a16:creationId xmlns:a16="http://schemas.microsoft.com/office/drawing/2014/main" id="{CD38AF5B-5DDD-F480-BA1B-C8AF320054F7}"/>
                  </a:ext>
                </a:extLst>
              </p:cNvPr>
              <p:cNvSpPr/>
              <p:nvPr/>
            </p:nvSpPr>
            <p:spPr>
              <a:xfrm>
                <a:off x="8568967" y="4280962"/>
                <a:ext cx="333733" cy="362220"/>
              </a:xfrm>
              <a:prstGeom prst="arc">
                <a:avLst>
                  <a:gd name="adj1" fmla="val 15975364"/>
                  <a:gd name="adj2" fmla="val 21569148"/>
                </a:avLst>
              </a:prstGeom>
              <a:ln w="50800">
                <a:solidFill>
                  <a:srgbClr val="F7AC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333A5DA-666A-96E2-C236-1728FD032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0386" y="4280961"/>
                <a:ext cx="82575" cy="0"/>
              </a:xfrm>
              <a:prstGeom prst="line">
                <a:avLst/>
              </a:prstGeom>
              <a:ln w="50800">
                <a:solidFill>
                  <a:srgbClr val="F7AC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E65DCC3-46F6-B3DE-A206-7D5E2C02FC74}"/>
                </a:ext>
              </a:extLst>
            </p:cNvPr>
            <p:cNvCxnSpPr>
              <a:cxnSpLocks/>
            </p:cNvCxnSpPr>
            <p:nvPr/>
          </p:nvCxnSpPr>
          <p:spPr>
            <a:xfrm>
              <a:off x="9622353" y="4676503"/>
              <a:ext cx="0" cy="139863"/>
            </a:xfrm>
            <a:prstGeom prst="line">
              <a:avLst/>
            </a:prstGeom>
            <a:ln w="50800">
              <a:solidFill>
                <a:srgbClr val="F7AC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8742203-0BB8-0B41-43E1-F6C71B0B9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067" y="5013886"/>
              <a:ext cx="1756142" cy="0"/>
            </a:xfrm>
            <a:prstGeom prst="line">
              <a:avLst/>
            </a:prstGeom>
            <a:ln w="50800">
              <a:solidFill>
                <a:srgbClr val="F7AC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DD854E53-3206-2927-AF2F-86C0B69F0874}"/>
                </a:ext>
              </a:extLst>
            </p:cNvPr>
            <p:cNvGrpSpPr/>
            <p:nvPr/>
          </p:nvGrpSpPr>
          <p:grpSpPr>
            <a:xfrm>
              <a:off x="3700713" y="3097443"/>
              <a:ext cx="787442" cy="1494310"/>
              <a:chOff x="6807383" y="985111"/>
              <a:chExt cx="787442" cy="2095211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ECEA47DE-8825-5065-CDE3-E8FFB2C58358}"/>
                  </a:ext>
                </a:extLst>
              </p:cNvPr>
              <p:cNvGrpSpPr/>
              <p:nvPr/>
            </p:nvGrpSpPr>
            <p:grpSpPr>
              <a:xfrm flipV="1">
                <a:off x="6807383" y="2641069"/>
                <a:ext cx="333733" cy="439253"/>
                <a:chOff x="8568967" y="4280961"/>
                <a:chExt cx="333733" cy="362221"/>
              </a:xfrm>
            </p:grpSpPr>
            <p:sp>
              <p:nvSpPr>
                <p:cNvPr id="144" name="Arc 143">
                  <a:extLst>
                    <a:ext uri="{FF2B5EF4-FFF2-40B4-BE49-F238E27FC236}">
                      <a16:creationId xmlns:a16="http://schemas.microsoft.com/office/drawing/2014/main" id="{9A0F64AE-EA31-C8AE-64C2-48B611965CB8}"/>
                    </a:ext>
                  </a:extLst>
                </p:cNvPr>
                <p:cNvSpPr/>
                <p:nvPr/>
              </p:nvSpPr>
              <p:spPr>
                <a:xfrm>
                  <a:off x="8568967" y="4280962"/>
                  <a:ext cx="333733" cy="362220"/>
                </a:xfrm>
                <a:prstGeom prst="arc">
                  <a:avLst>
                    <a:gd name="adj1" fmla="val 15975364"/>
                    <a:gd name="adj2" fmla="val 214998"/>
                  </a:avLst>
                </a:prstGeom>
                <a:ln w="50800">
                  <a:solidFill>
                    <a:srgbClr val="FD702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25E6427-5F0F-D01B-EAFE-0A2DB2D037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0386" y="4280961"/>
                  <a:ext cx="82575" cy="0"/>
                </a:xfrm>
                <a:prstGeom prst="line">
                  <a:avLst/>
                </a:prstGeom>
                <a:ln w="50800">
                  <a:solidFill>
                    <a:srgbClr val="FD702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8080956E-67F3-BB8B-F4E5-FB3DEC8698D0}"/>
                  </a:ext>
                </a:extLst>
              </p:cNvPr>
              <p:cNvGrpSpPr/>
              <p:nvPr/>
            </p:nvGrpSpPr>
            <p:grpSpPr>
              <a:xfrm flipH="1">
                <a:off x="7141116" y="985111"/>
                <a:ext cx="378534" cy="577585"/>
                <a:chOff x="8568967" y="4280961"/>
                <a:chExt cx="333733" cy="362221"/>
              </a:xfrm>
            </p:grpSpPr>
            <p:sp>
              <p:nvSpPr>
                <p:cNvPr id="142" name="Arc 141">
                  <a:extLst>
                    <a:ext uri="{FF2B5EF4-FFF2-40B4-BE49-F238E27FC236}">
                      <a16:creationId xmlns:a16="http://schemas.microsoft.com/office/drawing/2014/main" id="{BC366415-586A-67B9-76FC-82132C1F30CE}"/>
                    </a:ext>
                  </a:extLst>
                </p:cNvPr>
                <p:cNvSpPr/>
                <p:nvPr/>
              </p:nvSpPr>
              <p:spPr>
                <a:xfrm>
                  <a:off x="8568967" y="4280962"/>
                  <a:ext cx="333733" cy="362220"/>
                </a:xfrm>
                <a:prstGeom prst="arc">
                  <a:avLst>
                    <a:gd name="adj1" fmla="val 16169004"/>
                    <a:gd name="adj2" fmla="val 21569148"/>
                  </a:avLst>
                </a:prstGeom>
                <a:ln w="50800">
                  <a:solidFill>
                    <a:srgbClr val="FD702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E7DC1C33-EB18-479B-16CE-1D05A4723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61822" y="4280961"/>
                  <a:ext cx="82575" cy="0"/>
                </a:xfrm>
                <a:prstGeom prst="line">
                  <a:avLst/>
                </a:prstGeom>
                <a:ln w="50800">
                  <a:solidFill>
                    <a:srgbClr val="FD702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8AD77ED-1BB5-27CE-DA26-EA2495623C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0924" y="1267588"/>
                <a:ext cx="195" cy="1616877"/>
              </a:xfrm>
              <a:prstGeom prst="line">
                <a:avLst/>
              </a:prstGeom>
              <a:ln w="50800">
                <a:solidFill>
                  <a:srgbClr val="FD70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9184982-E054-609C-5913-E5E026E1D5D3}"/>
                  </a:ext>
                </a:extLst>
              </p:cNvPr>
              <p:cNvCxnSpPr/>
              <p:nvPr/>
            </p:nvCxnSpPr>
            <p:spPr>
              <a:xfrm>
                <a:off x="7405432" y="985111"/>
                <a:ext cx="189393" cy="0"/>
              </a:xfrm>
              <a:prstGeom prst="line">
                <a:avLst/>
              </a:prstGeom>
              <a:ln w="50800">
                <a:solidFill>
                  <a:srgbClr val="FD702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9D118AA-7126-ABE1-09D8-84266E00B4F7}"/>
                </a:ext>
              </a:extLst>
            </p:cNvPr>
            <p:cNvSpPr txBox="1"/>
            <p:nvPr/>
          </p:nvSpPr>
          <p:spPr>
            <a:xfrm>
              <a:off x="3926042" y="4653164"/>
              <a:ext cx="1238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F2F2F"/>
                  </a:solidFill>
                </a:rPr>
                <a:t>Final step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92AF4F0-9646-7995-C08C-1345F0C13EF9}"/>
                </a:ext>
              </a:extLst>
            </p:cNvPr>
            <p:cNvSpPr txBox="1"/>
            <p:nvPr/>
          </p:nvSpPr>
          <p:spPr>
            <a:xfrm>
              <a:off x="8001489" y="4634246"/>
              <a:ext cx="1238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F2F2F"/>
                  </a:solidFill>
                </a:rPr>
                <a:t>Final step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AC80372-85C8-CA88-5170-F819B77CE9EB}"/>
                </a:ext>
              </a:extLst>
            </p:cNvPr>
            <p:cNvSpPr txBox="1"/>
            <p:nvPr/>
          </p:nvSpPr>
          <p:spPr>
            <a:xfrm>
              <a:off x="2681210" y="1904964"/>
              <a:ext cx="1238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F2F2F"/>
                  </a:solidFill>
                </a:rPr>
                <a:t>Input data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8B32E20-5D23-3630-65EA-DDAF2BCC1A48}"/>
                </a:ext>
              </a:extLst>
            </p:cNvPr>
            <p:cNvSpPr txBox="1"/>
            <p:nvPr/>
          </p:nvSpPr>
          <p:spPr>
            <a:xfrm>
              <a:off x="6101193" y="1927654"/>
              <a:ext cx="1238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F2F2F"/>
                  </a:solidFill>
                </a:rPr>
                <a:t>Input data</a:t>
              </a: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CE7AD0A-91CE-4D13-201E-0F4C09582B6A}"/>
                </a:ext>
              </a:extLst>
            </p:cNvPr>
            <p:cNvCxnSpPr/>
            <p:nvPr/>
          </p:nvCxnSpPr>
          <p:spPr>
            <a:xfrm>
              <a:off x="340242" y="3051395"/>
              <a:ext cx="786809" cy="0"/>
            </a:xfrm>
            <a:prstGeom prst="line">
              <a:avLst/>
            </a:prstGeom>
            <a:ln w="50800">
              <a:solidFill>
                <a:srgbClr val="FD70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9E5071C-4464-B853-D209-7FC84DD1228A}"/>
                </a:ext>
              </a:extLst>
            </p:cNvPr>
            <p:cNvSpPr txBox="1"/>
            <p:nvPr/>
          </p:nvSpPr>
          <p:spPr>
            <a:xfrm>
              <a:off x="399418" y="2655440"/>
              <a:ext cx="1238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F2F2F"/>
                  </a:solidFill>
                </a:rPr>
                <a:t>Start</a:t>
              </a:r>
            </a:p>
          </p:txBody>
        </p:sp>
        <p:sp>
          <p:nvSpPr>
            <p:cNvPr id="161" name="Document 160">
              <a:extLst>
                <a:ext uri="{FF2B5EF4-FFF2-40B4-BE49-F238E27FC236}">
                  <a16:creationId xmlns:a16="http://schemas.microsoft.com/office/drawing/2014/main" id="{B31E79F7-E3FA-A6EE-4C10-D4E9F68FC5C4}"/>
                </a:ext>
              </a:extLst>
            </p:cNvPr>
            <p:cNvSpPr/>
            <p:nvPr/>
          </p:nvSpPr>
          <p:spPr>
            <a:xfrm>
              <a:off x="8626596" y="442911"/>
              <a:ext cx="2347152" cy="1350931"/>
            </a:xfrm>
            <a:prstGeom prst="flowChartDocument">
              <a:avLst/>
            </a:prstGeom>
            <a:solidFill>
              <a:srgbClr val="F7AC0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3EE46B7-6F5B-0CD2-AF59-C0A7DB1BE243}"/>
                </a:ext>
              </a:extLst>
            </p:cNvPr>
            <p:cNvSpPr txBox="1"/>
            <p:nvPr/>
          </p:nvSpPr>
          <p:spPr>
            <a:xfrm>
              <a:off x="8789693" y="488631"/>
              <a:ext cx="2020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Synthetic data of both source and target populations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59F49E1-1DCB-CC43-536A-7E8A2FBBB33A}"/>
              </a:ext>
            </a:extLst>
          </p:cNvPr>
          <p:cNvSpPr txBox="1"/>
          <p:nvPr/>
        </p:nvSpPr>
        <p:spPr>
          <a:xfrm>
            <a:off x="3721276" y="3599293"/>
            <a:ext cx="123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F2F"/>
                </a:solidFill>
              </a:rPr>
              <a:t>Choose 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CFF50-7C3E-17BE-5537-FEECBD81B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139" y="3922458"/>
            <a:ext cx="395222" cy="2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4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395</TotalTime>
  <Words>99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Evaluate the performance of each method on African population,  without complication of parameter tuning procedures.</dc:title>
  <dc:creator>TIANYU ZHANG</dc:creator>
  <cp:lastModifiedBy>TIANYU ZHANG</cp:lastModifiedBy>
  <cp:revision>51</cp:revision>
  <dcterms:created xsi:type="dcterms:W3CDTF">2022-12-09T15:36:58Z</dcterms:created>
  <dcterms:modified xsi:type="dcterms:W3CDTF">2023-04-17T21:24:27Z</dcterms:modified>
</cp:coreProperties>
</file>