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03C"/>
    <a:srgbClr val="7030A0"/>
    <a:srgbClr val="A68355"/>
    <a:srgbClr val="B37D30"/>
    <a:srgbClr val="ECA33C"/>
    <a:srgbClr val="84B1E6"/>
    <a:srgbClr val="E0ECAE"/>
    <a:srgbClr val="A98656"/>
    <a:srgbClr val="5B9157"/>
    <a:srgbClr val="48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>
      <p:cViewPr varScale="1">
        <p:scale>
          <a:sx n="89" d="100"/>
          <a:sy n="8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2F01-26E5-CE7C-F797-F73783DE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B1174-E609-E9D4-9EE7-BD89FB4F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1A1B-8278-3136-24FF-347A19F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74FF-C997-F287-C49F-19490E3D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99B3-FDAA-AA2A-9C5F-EBA4EF8B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40AE-CE69-520D-45C1-BB18CE8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5DDFB-FB8D-0BF8-B6BC-696D3C98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B58A-3077-95BA-2A92-795A04A8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1286-46B2-56FA-EE08-1573BD02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67D5-B0E6-C5C8-F3E5-403E771A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D8C4D-B576-0068-A861-ACD2929F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1377-1A0C-2497-3BD1-F5E89D9E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CEE-7F67-37E7-04E1-A9D7E511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8389-374B-EB5A-3B60-2223DAA1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D0A2-B2E7-D66D-CE64-1C948F7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E51F-FE3F-5CA6-8665-69B8B167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967C-72CD-9704-B23B-9336B672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DEE1-017E-1467-595A-F1CE8C9F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0BFA-E32E-AB12-4A45-BF815366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BF99-79A9-C2C1-9B2B-CB9C4608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F73-29D0-0F72-A2AF-05478A03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4B8D-C67C-5D62-29B1-5D6CC3AE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F731-44E8-BD9E-B139-9871749E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0EB-CEB3-18D7-9155-7B6CBEFD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3FB9-8A74-190F-7F54-D21E81E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D3A1-B1E3-8FF1-155B-7ECCDBD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829B-8EE5-9CA7-DF5E-AD7FDDE3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488A8-5921-E84A-4727-1DAC78B8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EEBA-45CB-EDE4-1A54-22E7A29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7E19-AEFE-E8CC-E7DB-329265FA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2DBB-7D40-774D-EB75-CBD6B108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BB7-71EE-BED2-5B34-5F1FE35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6561-DAFA-50A0-4A55-BC493407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E68B-BFB1-01B8-C9D4-FF558C9F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922AF-14BB-1C88-7A9E-59A56837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7055-95E6-832E-E180-B4B7FA51E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D1B01-E661-DF50-BEC5-C24B080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3D148-4CE8-95BB-EE4F-893C4B12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D659-6572-5B98-B39A-B892B42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4E3C-9931-042E-37F0-42D9EBD9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FC57E-4445-1C04-0F2A-89DFCF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68B5D-514A-8E47-7C70-A977285E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5E423-F678-80E4-39A2-5A15AA8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FA30F-B97F-EF64-11A4-B0D6BC07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113-0C60-E235-CA68-5BD8E374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C52F-C86B-B41E-BF4D-6D92A29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7BD-8A23-4F1C-A7AF-DA2F93B9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365F-4843-8A8E-6020-80F96431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814A-3248-5CDA-588F-441BBD26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9D40-2FA1-2CFC-2615-90DF14FA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CB29-F290-D992-1D5A-5F3A2062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BD45-9DDD-94C6-4B1B-9C09C72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C2A3-AE29-D5EF-8B43-6F8E2236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A001-10F3-DFDD-C5BB-735C11785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1E6F-7748-C494-5DE1-313F3EFF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5547-5E5D-B712-09F1-F310F4FA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2994-74B7-8747-3EC8-909B8857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6B89-23F0-4C34-CC72-8596D567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7B87-C046-0340-1DEC-61A77DB0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3804-B3BF-EBD5-B612-B1C125BC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C7CB-4A22-E0A3-C8F9-258F188F4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5D6-9B44-6A46-939C-3E867215D69E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4C4F-73C3-CD9A-2F06-F35ABED1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61BA-9395-EC4E-8551-7C481E4C3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B089-CB68-1942-B429-A4A4EEEB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3739-4280-80FC-7D5E-840E655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2489200"/>
            <a:ext cx="12253913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Evaluate the performance of each method on African population, </a:t>
            </a:r>
            <a:br>
              <a:rPr lang="en-US" sz="3200" b="1" dirty="0"/>
            </a:br>
            <a:r>
              <a:rPr lang="en-US" sz="3200" b="1" dirty="0"/>
              <a:t>without complication of parameter tuning procedures.</a:t>
            </a:r>
          </a:p>
        </p:txBody>
      </p:sp>
    </p:spTree>
    <p:extLst>
      <p:ext uri="{BB962C8B-B14F-4D97-AF65-F5344CB8AC3E}">
        <p14:creationId xmlns:p14="http://schemas.microsoft.com/office/powerpoint/2010/main" val="370259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C22C-E688-6B6C-CC7D-95827BB950E6}"/>
              </a:ext>
            </a:extLst>
          </p:cNvPr>
          <p:cNvGrpSpPr/>
          <p:nvPr/>
        </p:nvGrpSpPr>
        <p:grpSpPr>
          <a:xfrm>
            <a:off x="5318517" y="372375"/>
            <a:ext cx="1554957" cy="728664"/>
            <a:chOff x="5318519" y="900112"/>
            <a:chExt cx="1554957" cy="7286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26ABC8-3C84-BD44-8354-9D86DAEEF0B9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solidFill>
              <a:srgbClr val="307DD5">
                <a:alpha val="60000"/>
              </a:srgbClr>
            </a:solidFill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EE3C97-6B48-266E-BC64-7019C4D99435}"/>
                </a:ext>
              </a:extLst>
            </p:cNvPr>
            <p:cNvSpPr txBox="1"/>
            <p:nvPr/>
          </p:nvSpPr>
          <p:spPr>
            <a:xfrm>
              <a:off x="5588789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9A74B-E3CA-FB7B-80B5-4AC119580CC6}"/>
              </a:ext>
            </a:extLst>
          </p:cNvPr>
          <p:cNvGrpSpPr/>
          <p:nvPr/>
        </p:nvGrpSpPr>
        <p:grpSpPr>
          <a:xfrm>
            <a:off x="5318517" y="1496439"/>
            <a:ext cx="1554959" cy="728664"/>
            <a:chOff x="5318517" y="1496439"/>
            <a:chExt cx="1554959" cy="72866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3AE2F4B-1FAB-7D9F-1152-5DD39535EF20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5E83-CE31-F413-C706-3BD940FD730F}"/>
                </a:ext>
              </a:extLst>
            </p:cNvPr>
            <p:cNvSpPr txBox="1"/>
            <p:nvPr/>
          </p:nvSpPr>
          <p:spPr>
            <a:xfrm>
              <a:off x="5644751" y="1705484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YRI.TRN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EA4443-2293-1924-A4E8-958A9C4F212A}"/>
              </a:ext>
            </a:extLst>
          </p:cNvPr>
          <p:cNvGrpSpPr/>
          <p:nvPr/>
        </p:nvGrpSpPr>
        <p:grpSpPr>
          <a:xfrm>
            <a:off x="5318516" y="4835029"/>
            <a:ext cx="1554957" cy="728664"/>
            <a:chOff x="5303024" y="6137554"/>
            <a:chExt cx="1554957" cy="72866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FD591AB-A048-8BE5-2A1D-3E2F158281F3}"/>
                </a:ext>
              </a:extLst>
            </p:cNvPr>
            <p:cNvSpPr/>
            <p:nvPr/>
          </p:nvSpPr>
          <p:spPr>
            <a:xfrm>
              <a:off x="5303024" y="6137554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3B4B4-1676-DBAB-D4DB-41DA454B05DC}"/>
                </a:ext>
              </a:extLst>
            </p:cNvPr>
            <p:cNvSpPr txBox="1"/>
            <p:nvPr/>
          </p:nvSpPr>
          <p:spPr>
            <a:xfrm>
              <a:off x="5618531" y="6319009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9972DC-1C0A-D157-FC9D-7501115C52AA}"/>
              </a:ext>
            </a:extLst>
          </p:cNvPr>
          <p:cNvGrpSpPr/>
          <p:nvPr/>
        </p:nvGrpSpPr>
        <p:grpSpPr>
          <a:xfrm>
            <a:off x="1014413" y="710140"/>
            <a:ext cx="3114676" cy="1572597"/>
            <a:chOff x="757238" y="884852"/>
            <a:chExt cx="3114676" cy="15725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DF3935-32F3-140D-7AC0-3A1A61F8AAA2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13E91E-D032-4D1F-EFF9-3D1AA231B760}"/>
                </a:ext>
              </a:extLst>
            </p:cNvPr>
            <p:cNvSpPr txBox="1"/>
            <p:nvPr/>
          </p:nvSpPr>
          <p:spPr>
            <a:xfrm>
              <a:off x="1140613" y="1209485"/>
              <a:ext cx="2600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(combinations of) hyperparameters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6ECCBC-2E6F-B7BC-84B8-EFC4C022C807}"/>
              </a:ext>
            </a:extLst>
          </p:cNvPr>
          <p:cNvGrpSpPr/>
          <p:nvPr/>
        </p:nvGrpSpPr>
        <p:grpSpPr>
          <a:xfrm>
            <a:off x="1014413" y="2813834"/>
            <a:ext cx="3114676" cy="1572597"/>
            <a:chOff x="757238" y="884852"/>
            <a:chExt cx="3114676" cy="15725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89029A-5E1F-7D67-36D3-CB0BC0683E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29B0A4-28F6-BEF6-2E6C-36F6AC7FE5F4}"/>
                </a:ext>
              </a:extLst>
            </p:cNvPr>
            <p:cNvSpPr txBox="1"/>
            <p:nvPr/>
          </p:nvSpPr>
          <p:spPr>
            <a:xfrm>
              <a:off x="1140613" y="1322675"/>
              <a:ext cx="2600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AUC for each hyperparameter.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E52F46-0335-AB95-0065-EF518A7858E7}"/>
              </a:ext>
            </a:extLst>
          </p:cNvPr>
          <p:cNvGrpSpPr/>
          <p:nvPr/>
        </p:nvGrpSpPr>
        <p:grpSpPr>
          <a:xfrm>
            <a:off x="1014413" y="5102475"/>
            <a:ext cx="3114675" cy="1045385"/>
            <a:chOff x="757238" y="884852"/>
            <a:chExt cx="3114676" cy="28554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4766EF-0CB9-84F4-FE33-30C91B59C6C4}"/>
                </a:ext>
              </a:extLst>
            </p:cNvPr>
            <p:cNvSpPr/>
            <p:nvPr/>
          </p:nvSpPr>
          <p:spPr>
            <a:xfrm>
              <a:off x="757238" y="884852"/>
              <a:ext cx="3114676" cy="2855426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E55866-5DF3-AACE-5C12-22C2DA443B64}"/>
                </a:ext>
              </a:extLst>
            </p:cNvPr>
            <p:cNvSpPr txBox="1"/>
            <p:nvPr/>
          </p:nvSpPr>
          <p:spPr>
            <a:xfrm>
              <a:off x="1140613" y="1186064"/>
              <a:ext cx="2600325" cy="252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Report the best AUC (i.e. for each method, report one number)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740D4BD-8973-A6C6-1403-A226E44A23D7}"/>
              </a:ext>
            </a:extLst>
          </p:cNvPr>
          <p:cNvSpPr txBox="1"/>
          <p:nvPr/>
        </p:nvSpPr>
        <p:spPr>
          <a:xfrm>
            <a:off x="1781170" y="158061"/>
            <a:ext cx="3700462" cy="36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P&amp;T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04ADC0-5D17-47A3-DD60-C1BCDBE93425}"/>
              </a:ext>
            </a:extLst>
          </p:cNvPr>
          <p:cNvGrpSpPr/>
          <p:nvPr/>
        </p:nvGrpSpPr>
        <p:grpSpPr>
          <a:xfrm>
            <a:off x="8336761" y="844319"/>
            <a:ext cx="3114676" cy="1572597"/>
            <a:chOff x="757238" y="884852"/>
            <a:chExt cx="3114676" cy="15725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F7314D-8A0F-D447-ACD1-E892AC4346BE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D278A-5032-E8FA-3571-B00E2DACE68F}"/>
                </a:ext>
              </a:extLst>
            </p:cNvPr>
            <p:cNvSpPr txBox="1"/>
            <p:nvPr/>
          </p:nvSpPr>
          <p:spPr>
            <a:xfrm>
              <a:off x="1140613" y="1209485"/>
              <a:ext cx="2600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(combinations of) hyperparameters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EC216C-A6A1-97B2-8A11-3DC29422FBEE}"/>
              </a:ext>
            </a:extLst>
          </p:cNvPr>
          <p:cNvGrpSpPr/>
          <p:nvPr/>
        </p:nvGrpSpPr>
        <p:grpSpPr>
          <a:xfrm>
            <a:off x="8336761" y="2813834"/>
            <a:ext cx="3114676" cy="1572597"/>
            <a:chOff x="757238" y="884852"/>
            <a:chExt cx="3114676" cy="15725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F8B1B-2AC5-D97E-1E55-5405EFFE76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49419-DFFC-211F-13ED-F8246D7853E5}"/>
                </a:ext>
              </a:extLst>
            </p:cNvPr>
            <p:cNvSpPr txBox="1"/>
            <p:nvPr/>
          </p:nvSpPr>
          <p:spPr>
            <a:xfrm>
              <a:off x="1140613" y="1322675"/>
              <a:ext cx="2600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AUC for each hyperparameter.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ECCF68-38BF-A496-8B9A-8520AC081A6A}"/>
              </a:ext>
            </a:extLst>
          </p:cNvPr>
          <p:cNvGrpSpPr/>
          <p:nvPr/>
        </p:nvGrpSpPr>
        <p:grpSpPr>
          <a:xfrm>
            <a:off x="8336761" y="5102475"/>
            <a:ext cx="3114675" cy="575735"/>
            <a:chOff x="757238" y="884852"/>
            <a:chExt cx="3114676" cy="15725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2BA74F-F3C6-86D9-AF52-074ED45F5A4F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918A71-DD97-00DF-35F2-DFFD79110382}"/>
                </a:ext>
              </a:extLst>
            </p:cNvPr>
            <p:cNvSpPr txBox="1"/>
            <p:nvPr/>
          </p:nvSpPr>
          <p:spPr>
            <a:xfrm>
              <a:off x="1271589" y="1149492"/>
              <a:ext cx="2600325" cy="42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Report the best AUC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24B9556-EB52-7F68-0265-1DF31D35FC7A}"/>
              </a:ext>
            </a:extLst>
          </p:cNvPr>
          <p:cNvSpPr txBox="1"/>
          <p:nvPr/>
        </p:nvSpPr>
        <p:spPr>
          <a:xfrm>
            <a:off x="9018979" y="187709"/>
            <a:ext cx="37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P&amp;T-weighted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A64A47-2E90-BCFE-192C-BB8C3FE0DDFF}"/>
              </a:ext>
            </a:extLst>
          </p:cNvPr>
          <p:cNvCxnSpPr/>
          <p:nvPr/>
        </p:nvCxnSpPr>
        <p:spPr>
          <a:xfrm flipH="1">
            <a:off x="4314825" y="736707"/>
            <a:ext cx="757238" cy="75973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A7E31E-C3A7-7B9E-5ADB-B3406846C004}"/>
              </a:ext>
            </a:extLst>
          </p:cNvPr>
          <p:cNvCxnSpPr>
            <a:cxnSpLocks/>
          </p:cNvCxnSpPr>
          <p:nvPr/>
        </p:nvCxnSpPr>
        <p:spPr>
          <a:xfrm flipH="1" flipV="1">
            <a:off x="4344580" y="3727163"/>
            <a:ext cx="772411" cy="1472198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FECF33-80C5-275B-72FE-72B88B0D6CC5}"/>
              </a:ext>
            </a:extLst>
          </p:cNvPr>
          <p:cNvCxnSpPr>
            <a:cxnSpLocks/>
          </p:cNvCxnSpPr>
          <p:nvPr/>
        </p:nvCxnSpPr>
        <p:spPr>
          <a:xfrm>
            <a:off x="7028849" y="736707"/>
            <a:ext cx="992989" cy="75973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5BCEE0-F24D-DA96-5915-B009A9FF906B}"/>
              </a:ext>
            </a:extLst>
          </p:cNvPr>
          <p:cNvCxnSpPr>
            <a:cxnSpLocks/>
          </p:cNvCxnSpPr>
          <p:nvPr/>
        </p:nvCxnSpPr>
        <p:spPr>
          <a:xfrm flipV="1">
            <a:off x="7028848" y="1630617"/>
            <a:ext cx="992990" cy="315345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198980-5F26-FFF0-8839-91D98A1C11DC}"/>
              </a:ext>
            </a:extLst>
          </p:cNvPr>
          <p:cNvCxnSpPr>
            <a:cxnSpLocks/>
          </p:cNvCxnSpPr>
          <p:nvPr/>
        </p:nvCxnSpPr>
        <p:spPr>
          <a:xfrm flipV="1">
            <a:off x="7075010" y="3727163"/>
            <a:ext cx="946828" cy="1472198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B203F5-5FC6-BDCF-C4F8-D5F4123DD853}"/>
              </a:ext>
            </a:extLst>
          </p:cNvPr>
          <p:cNvCxnSpPr/>
          <p:nvPr/>
        </p:nvCxnSpPr>
        <p:spPr>
          <a:xfrm>
            <a:off x="2543175" y="2416916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3BBBE0-9782-1F2A-FC78-8081E51CF27C}"/>
              </a:ext>
            </a:extLst>
          </p:cNvPr>
          <p:cNvCxnSpPr>
            <a:cxnSpLocks/>
          </p:cNvCxnSpPr>
          <p:nvPr/>
        </p:nvCxnSpPr>
        <p:spPr>
          <a:xfrm>
            <a:off x="2538412" y="4546629"/>
            <a:ext cx="0" cy="469855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F63584-56C6-83BD-5FD7-0C0E52DBE166}"/>
              </a:ext>
            </a:extLst>
          </p:cNvPr>
          <p:cNvCxnSpPr>
            <a:cxnSpLocks/>
          </p:cNvCxnSpPr>
          <p:nvPr/>
        </p:nvCxnSpPr>
        <p:spPr>
          <a:xfrm>
            <a:off x="9910762" y="2470388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4D3957-5FFD-B33A-A57D-8BDE12D1AA6D}"/>
              </a:ext>
            </a:extLst>
          </p:cNvPr>
          <p:cNvCxnSpPr>
            <a:cxnSpLocks/>
          </p:cNvCxnSpPr>
          <p:nvPr/>
        </p:nvCxnSpPr>
        <p:spPr>
          <a:xfrm>
            <a:off x="9905999" y="4546629"/>
            <a:ext cx="0" cy="523327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C22C-E688-6B6C-CC7D-95827BB950E6}"/>
              </a:ext>
            </a:extLst>
          </p:cNvPr>
          <p:cNvGrpSpPr/>
          <p:nvPr/>
        </p:nvGrpSpPr>
        <p:grpSpPr>
          <a:xfrm>
            <a:off x="5318517" y="372375"/>
            <a:ext cx="1554957" cy="728664"/>
            <a:chOff x="5318519" y="900112"/>
            <a:chExt cx="1554957" cy="7286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26ABC8-3C84-BD44-8354-9D86DAEEF0B9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solidFill>
              <a:srgbClr val="307DD5">
                <a:alpha val="60000"/>
              </a:srgbClr>
            </a:solidFill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EE3C97-6B48-266E-BC64-7019C4D99435}"/>
                </a:ext>
              </a:extLst>
            </p:cNvPr>
            <p:cNvSpPr txBox="1"/>
            <p:nvPr/>
          </p:nvSpPr>
          <p:spPr>
            <a:xfrm>
              <a:off x="5588789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9A74B-E3CA-FB7B-80B5-4AC119580CC6}"/>
              </a:ext>
            </a:extLst>
          </p:cNvPr>
          <p:cNvGrpSpPr/>
          <p:nvPr/>
        </p:nvGrpSpPr>
        <p:grpSpPr>
          <a:xfrm>
            <a:off x="5318517" y="1496439"/>
            <a:ext cx="1554959" cy="728664"/>
            <a:chOff x="5318517" y="1496439"/>
            <a:chExt cx="1554959" cy="72866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3AE2F4B-1FAB-7D9F-1152-5DD39535EF20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5E83-CE31-F413-C706-3BD940FD730F}"/>
                </a:ext>
              </a:extLst>
            </p:cNvPr>
            <p:cNvSpPr txBox="1"/>
            <p:nvPr/>
          </p:nvSpPr>
          <p:spPr>
            <a:xfrm>
              <a:off x="5644751" y="1705484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YRI.TRN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EA4443-2293-1924-A4E8-958A9C4F212A}"/>
              </a:ext>
            </a:extLst>
          </p:cNvPr>
          <p:cNvGrpSpPr/>
          <p:nvPr/>
        </p:nvGrpSpPr>
        <p:grpSpPr>
          <a:xfrm>
            <a:off x="5318516" y="4835029"/>
            <a:ext cx="1554957" cy="728664"/>
            <a:chOff x="5303024" y="6137554"/>
            <a:chExt cx="1554957" cy="72866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FD591AB-A048-8BE5-2A1D-3E2F158281F3}"/>
                </a:ext>
              </a:extLst>
            </p:cNvPr>
            <p:cNvSpPr/>
            <p:nvPr/>
          </p:nvSpPr>
          <p:spPr>
            <a:xfrm>
              <a:off x="5303024" y="6137554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3B4B4-1676-DBAB-D4DB-41DA454B05DC}"/>
                </a:ext>
              </a:extLst>
            </p:cNvPr>
            <p:cNvSpPr txBox="1"/>
            <p:nvPr/>
          </p:nvSpPr>
          <p:spPr>
            <a:xfrm>
              <a:off x="5618531" y="6319009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9972DC-1C0A-D157-FC9D-7501115C52AA}"/>
              </a:ext>
            </a:extLst>
          </p:cNvPr>
          <p:cNvGrpSpPr/>
          <p:nvPr/>
        </p:nvGrpSpPr>
        <p:grpSpPr>
          <a:xfrm>
            <a:off x="1014413" y="710140"/>
            <a:ext cx="3114676" cy="1572597"/>
            <a:chOff x="757238" y="884852"/>
            <a:chExt cx="3114676" cy="15725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DF3935-32F3-140D-7AC0-3A1A61F8AAA2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13E91E-D032-4D1F-EFF9-3D1AA231B760}"/>
                </a:ext>
              </a:extLst>
            </p:cNvPr>
            <p:cNvSpPr txBox="1"/>
            <p:nvPr/>
          </p:nvSpPr>
          <p:spPr>
            <a:xfrm>
              <a:off x="1140613" y="1209485"/>
              <a:ext cx="2600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(combinations of) hyperparameters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6ECCBC-2E6F-B7BC-84B8-EFC4C022C807}"/>
              </a:ext>
            </a:extLst>
          </p:cNvPr>
          <p:cNvGrpSpPr/>
          <p:nvPr/>
        </p:nvGrpSpPr>
        <p:grpSpPr>
          <a:xfrm>
            <a:off x="1014413" y="2813834"/>
            <a:ext cx="3114676" cy="1572597"/>
            <a:chOff x="757238" y="884852"/>
            <a:chExt cx="3114676" cy="15725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89029A-5E1F-7D67-36D3-CB0BC0683E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29B0A4-28F6-BEF6-2E6C-36F6AC7FE5F4}"/>
                </a:ext>
              </a:extLst>
            </p:cNvPr>
            <p:cNvSpPr txBox="1"/>
            <p:nvPr/>
          </p:nvSpPr>
          <p:spPr>
            <a:xfrm>
              <a:off x="1140613" y="1322675"/>
              <a:ext cx="2600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AUC for each hyperparameter.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E52F46-0335-AB95-0065-EF518A7858E7}"/>
              </a:ext>
            </a:extLst>
          </p:cNvPr>
          <p:cNvGrpSpPr/>
          <p:nvPr/>
        </p:nvGrpSpPr>
        <p:grpSpPr>
          <a:xfrm>
            <a:off x="1014413" y="5102475"/>
            <a:ext cx="3114675" cy="1045385"/>
            <a:chOff x="757238" y="884852"/>
            <a:chExt cx="3114676" cy="28554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4766EF-0CB9-84F4-FE33-30C91B59C6C4}"/>
                </a:ext>
              </a:extLst>
            </p:cNvPr>
            <p:cNvSpPr/>
            <p:nvPr/>
          </p:nvSpPr>
          <p:spPr>
            <a:xfrm>
              <a:off x="757238" y="884852"/>
              <a:ext cx="3114676" cy="2855426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E55866-5DF3-AACE-5C12-22C2DA443B64}"/>
                </a:ext>
              </a:extLst>
            </p:cNvPr>
            <p:cNvSpPr txBox="1"/>
            <p:nvPr/>
          </p:nvSpPr>
          <p:spPr>
            <a:xfrm>
              <a:off x="1140613" y="1186064"/>
              <a:ext cx="2600325" cy="252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Report the best AUC (i.e. for each method, report one number)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740D4BD-8973-A6C6-1403-A226E44A23D7}"/>
              </a:ext>
            </a:extLst>
          </p:cNvPr>
          <p:cNvSpPr txBox="1"/>
          <p:nvPr/>
        </p:nvSpPr>
        <p:spPr>
          <a:xfrm>
            <a:off x="1781170" y="158061"/>
            <a:ext cx="3700462" cy="36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Lassosum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04ADC0-5D17-47A3-DD60-C1BCDBE93425}"/>
              </a:ext>
            </a:extLst>
          </p:cNvPr>
          <p:cNvGrpSpPr/>
          <p:nvPr/>
        </p:nvGrpSpPr>
        <p:grpSpPr>
          <a:xfrm>
            <a:off x="8336761" y="844319"/>
            <a:ext cx="3114676" cy="1572597"/>
            <a:chOff x="757238" y="884852"/>
            <a:chExt cx="3114676" cy="15725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F7314D-8A0F-D447-ACD1-E892AC4346BE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D278A-5032-E8FA-3571-B00E2DACE68F}"/>
                </a:ext>
              </a:extLst>
            </p:cNvPr>
            <p:cNvSpPr txBox="1"/>
            <p:nvPr/>
          </p:nvSpPr>
          <p:spPr>
            <a:xfrm>
              <a:off x="1140613" y="1209485"/>
              <a:ext cx="2600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(combinations of) hyperparameters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EC216C-A6A1-97B2-8A11-3DC29422FBEE}"/>
              </a:ext>
            </a:extLst>
          </p:cNvPr>
          <p:cNvGrpSpPr/>
          <p:nvPr/>
        </p:nvGrpSpPr>
        <p:grpSpPr>
          <a:xfrm>
            <a:off x="8336761" y="2813834"/>
            <a:ext cx="3114676" cy="1572597"/>
            <a:chOff x="757238" y="884852"/>
            <a:chExt cx="3114676" cy="15725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F8B1B-2AC5-D97E-1E55-5405EFFE76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49419-DFFC-211F-13ED-F8246D7853E5}"/>
                </a:ext>
              </a:extLst>
            </p:cNvPr>
            <p:cNvSpPr txBox="1"/>
            <p:nvPr/>
          </p:nvSpPr>
          <p:spPr>
            <a:xfrm>
              <a:off x="1140613" y="1322675"/>
              <a:ext cx="2600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AUC for each hyperparameter.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ECCF68-38BF-A496-8B9A-8520AC081A6A}"/>
              </a:ext>
            </a:extLst>
          </p:cNvPr>
          <p:cNvGrpSpPr/>
          <p:nvPr/>
        </p:nvGrpSpPr>
        <p:grpSpPr>
          <a:xfrm>
            <a:off x="8336761" y="5102475"/>
            <a:ext cx="3114675" cy="575735"/>
            <a:chOff x="757238" y="884852"/>
            <a:chExt cx="3114676" cy="15725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2BA74F-F3C6-86D9-AF52-074ED45F5A4F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918A71-DD97-00DF-35F2-DFFD79110382}"/>
                </a:ext>
              </a:extLst>
            </p:cNvPr>
            <p:cNvSpPr txBox="1"/>
            <p:nvPr/>
          </p:nvSpPr>
          <p:spPr>
            <a:xfrm>
              <a:off x="1271589" y="1149492"/>
              <a:ext cx="2600325" cy="42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Report the best AUC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24B9556-EB52-7F68-0265-1DF31D35FC7A}"/>
              </a:ext>
            </a:extLst>
          </p:cNvPr>
          <p:cNvSpPr txBox="1"/>
          <p:nvPr/>
        </p:nvSpPr>
        <p:spPr>
          <a:xfrm>
            <a:off x="8336761" y="49209"/>
            <a:ext cx="37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Lassosum</a:t>
            </a:r>
            <a:r>
              <a:rPr lang="en-US" dirty="0"/>
              <a:t>-weighted,</a:t>
            </a:r>
          </a:p>
          <a:p>
            <a:r>
              <a:rPr lang="en-US" dirty="0"/>
              <a:t>Joint </a:t>
            </a:r>
            <a:r>
              <a:rPr lang="en-US" dirty="0" err="1"/>
              <a:t>Lassosum</a:t>
            </a:r>
            <a:r>
              <a:rPr lang="en-US" dirty="0"/>
              <a:t> (our method)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A64A47-2E90-BCFE-192C-BB8C3FE0DDFF}"/>
              </a:ext>
            </a:extLst>
          </p:cNvPr>
          <p:cNvCxnSpPr/>
          <p:nvPr/>
        </p:nvCxnSpPr>
        <p:spPr>
          <a:xfrm flipH="1">
            <a:off x="4314825" y="736707"/>
            <a:ext cx="757238" cy="75973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A7E31E-C3A7-7B9E-5ADB-B3406846C004}"/>
              </a:ext>
            </a:extLst>
          </p:cNvPr>
          <p:cNvCxnSpPr>
            <a:cxnSpLocks/>
          </p:cNvCxnSpPr>
          <p:nvPr/>
        </p:nvCxnSpPr>
        <p:spPr>
          <a:xfrm flipH="1" flipV="1">
            <a:off x="4344580" y="3727163"/>
            <a:ext cx="772411" cy="1472198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FECF33-80C5-275B-72FE-72B88B0D6CC5}"/>
              </a:ext>
            </a:extLst>
          </p:cNvPr>
          <p:cNvCxnSpPr>
            <a:cxnSpLocks/>
          </p:cNvCxnSpPr>
          <p:nvPr/>
        </p:nvCxnSpPr>
        <p:spPr>
          <a:xfrm>
            <a:off x="7028849" y="736707"/>
            <a:ext cx="992989" cy="75973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5BCEE0-F24D-DA96-5915-B009A9FF906B}"/>
              </a:ext>
            </a:extLst>
          </p:cNvPr>
          <p:cNvCxnSpPr>
            <a:cxnSpLocks/>
          </p:cNvCxnSpPr>
          <p:nvPr/>
        </p:nvCxnSpPr>
        <p:spPr>
          <a:xfrm flipV="1">
            <a:off x="7028848" y="1630617"/>
            <a:ext cx="992990" cy="315345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198980-5F26-FFF0-8839-91D98A1C11DC}"/>
              </a:ext>
            </a:extLst>
          </p:cNvPr>
          <p:cNvCxnSpPr>
            <a:cxnSpLocks/>
          </p:cNvCxnSpPr>
          <p:nvPr/>
        </p:nvCxnSpPr>
        <p:spPr>
          <a:xfrm flipV="1">
            <a:off x="7075010" y="3727163"/>
            <a:ext cx="946828" cy="1472198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BE7DE3-DC8A-E0C3-B038-355E6C3C7710}"/>
              </a:ext>
            </a:extLst>
          </p:cNvPr>
          <p:cNvGrpSpPr/>
          <p:nvPr/>
        </p:nvGrpSpPr>
        <p:grpSpPr>
          <a:xfrm>
            <a:off x="5307789" y="3734598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A9409D4-A0CF-4008-BC5E-781F86C27434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7CB243-F1D1-B261-3A1A-0BE6F56020BE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 reference panel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38CEB0F-26C0-30BA-61A8-B50EC87B544F}"/>
              </a:ext>
            </a:extLst>
          </p:cNvPr>
          <p:cNvGrpSpPr/>
          <p:nvPr/>
        </p:nvGrpSpPr>
        <p:grpSpPr>
          <a:xfrm>
            <a:off x="5285776" y="2640531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4B2700A3-C4E2-64F0-B5DE-90883A33E51F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908D7B-C8F1-5282-6493-4820DEDDCDF3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 reference panel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27B0A4-CC1C-54A6-1EC1-1E52869FB9C6}"/>
              </a:ext>
            </a:extLst>
          </p:cNvPr>
          <p:cNvCxnSpPr/>
          <p:nvPr/>
        </p:nvCxnSpPr>
        <p:spPr>
          <a:xfrm>
            <a:off x="2543175" y="2416916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C7F365-0F21-DD5E-3FDC-4BA6F1E827F7}"/>
              </a:ext>
            </a:extLst>
          </p:cNvPr>
          <p:cNvCxnSpPr>
            <a:cxnSpLocks/>
          </p:cNvCxnSpPr>
          <p:nvPr/>
        </p:nvCxnSpPr>
        <p:spPr>
          <a:xfrm>
            <a:off x="2538412" y="4546629"/>
            <a:ext cx="0" cy="469855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370012-FB45-2A19-81BB-12D152D09914}"/>
              </a:ext>
            </a:extLst>
          </p:cNvPr>
          <p:cNvCxnSpPr>
            <a:cxnSpLocks/>
          </p:cNvCxnSpPr>
          <p:nvPr/>
        </p:nvCxnSpPr>
        <p:spPr>
          <a:xfrm>
            <a:off x="9910762" y="2470388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B69DAB-6DD3-C5E6-C1D0-296A22A47B68}"/>
              </a:ext>
            </a:extLst>
          </p:cNvPr>
          <p:cNvCxnSpPr>
            <a:cxnSpLocks/>
          </p:cNvCxnSpPr>
          <p:nvPr/>
        </p:nvCxnSpPr>
        <p:spPr>
          <a:xfrm>
            <a:off x="9905999" y="4546629"/>
            <a:ext cx="0" cy="523327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2D0D3-F434-A189-9996-97439972C263}"/>
              </a:ext>
            </a:extLst>
          </p:cNvPr>
          <p:cNvCxnSpPr>
            <a:cxnSpLocks/>
          </p:cNvCxnSpPr>
          <p:nvPr/>
        </p:nvCxnSpPr>
        <p:spPr>
          <a:xfrm flipH="1" flipV="1">
            <a:off x="4344580" y="1828800"/>
            <a:ext cx="727483" cy="1200150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A0543-1BD4-F1AD-A73B-6E482E37D35B}"/>
              </a:ext>
            </a:extLst>
          </p:cNvPr>
          <p:cNvCxnSpPr>
            <a:cxnSpLocks/>
          </p:cNvCxnSpPr>
          <p:nvPr/>
        </p:nvCxnSpPr>
        <p:spPr>
          <a:xfrm flipV="1">
            <a:off x="7075010" y="1958103"/>
            <a:ext cx="946828" cy="98276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CEC7CD-20C7-82C1-9CC1-3B5981B33DB8}"/>
              </a:ext>
            </a:extLst>
          </p:cNvPr>
          <p:cNvCxnSpPr>
            <a:cxnSpLocks/>
          </p:cNvCxnSpPr>
          <p:nvPr/>
        </p:nvCxnSpPr>
        <p:spPr>
          <a:xfrm flipV="1">
            <a:off x="7119938" y="2282737"/>
            <a:ext cx="877482" cy="1816193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3739-4280-80FC-7D5E-840E6554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213" y="2217738"/>
            <a:ext cx="10082214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Evaluate the performance of Joint </a:t>
            </a:r>
            <a:r>
              <a:rPr lang="en-US" sz="3200" b="1" dirty="0" err="1"/>
              <a:t>Lassosum</a:t>
            </a:r>
            <a:r>
              <a:rPr lang="en-US" sz="3200" b="1" dirty="0"/>
              <a:t> under different parameter tuning procedures. (pipeline not ready yet)</a:t>
            </a:r>
          </a:p>
        </p:txBody>
      </p:sp>
    </p:spTree>
    <p:extLst>
      <p:ext uri="{BB962C8B-B14F-4D97-AF65-F5344CB8AC3E}">
        <p14:creationId xmlns:p14="http://schemas.microsoft.com/office/powerpoint/2010/main" val="29112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C22C-E688-6B6C-CC7D-95827BB950E6}"/>
              </a:ext>
            </a:extLst>
          </p:cNvPr>
          <p:cNvGrpSpPr/>
          <p:nvPr/>
        </p:nvGrpSpPr>
        <p:grpSpPr>
          <a:xfrm>
            <a:off x="5318517" y="372375"/>
            <a:ext cx="1554957" cy="728664"/>
            <a:chOff x="5318519" y="900112"/>
            <a:chExt cx="1554957" cy="7286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26ABC8-3C84-BD44-8354-9D86DAEEF0B9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solidFill>
              <a:srgbClr val="307DD5">
                <a:alpha val="60000"/>
              </a:srgbClr>
            </a:solidFill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EE3C97-6B48-266E-BC64-7019C4D99435}"/>
                </a:ext>
              </a:extLst>
            </p:cNvPr>
            <p:cNvSpPr txBox="1"/>
            <p:nvPr/>
          </p:nvSpPr>
          <p:spPr>
            <a:xfrm>
              <a:off x="5588789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9A74B-E3CA-FB7B-80B5-4AC119580CC6}"/>
              </a:ext>
            </a:extLst>
          </p:cNvPr>
          <p:cNvGrpSpPr/>
          <p:nvPr/>
        </p:nvGrpSpPr>
        <p:grpSpPr>
          <a:xfrm>
            <a:off x="5318517" y="1496439"/>
            <a:ext cx="1554959" cy="728664"/>
            <a:chOff x="5318517" y="1496439"/>
            <a:chExt cx="1554959" cy="72866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3AE2F4B-1FAB-7D9F-1152-5DD39535EF20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5E83-CE31-F413-C706-3BD940FD730F}"/>
                </a:ext>
              </a:extLst>
            </p:cNvPr>
            <p:cNvSpPr txBox="1"/>
            <p:nvPr/>
          </p:nvSpPr>
          <p:spPr>
            <a:xfrm>
              <a:off x="5644751" y="1705484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YRI.TRN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2F9844-5CD1-7374-6528-DB50EAAF24AE}"/>
              </a:ext>
            </a:extLst>
          </p:cNvPr>
          <p:cNvGrpSpPr/>
          <p:nvPr/>
        </p:nvGrpSpPr>
        <p:grpSpPr>
          <a:xfrm>
            <a:off x="5349465" y="4781042"/>
            <a:ext cx="1554957" cy="728664"/>
            <a:chOff x="5318517" y="4057025"/>
            <a:chExt cx="1554957" cy="72866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A6778E0-A9CA-507A-DC42-D1EE8AB092F7}"/>
                </a:ext>
              </a:extLst>
            </p:cNvPr>
            <p:cNvSpPr/>
            <p:nvPr/>
          </p:nvSpPr>
          <p:spPr>
            <a:xfrm>
              <a:off x="5318517" y="4057025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F9E39-51F4-6FCC-6F75-3956C8A5CFBB}"/>
                </a:ext>
              </a:extLst>
            </p:cNvPr>
            <p:cNvSpPr txBox="1"/>
            <p:nvPr/>
          </p:nvSpPr>
          <p:spPr>
            <a:xfrm>
              <a:off x="5518550" y="4258085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YRI.TUNE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EA4443-2293-1924-A4E8-958A9C4F212A}"/>
              </a:ext>
            </a:extLst>
          </p:cNvPr>
          <p:cNvGrpSpPr/>
          <p:nvPr/>
        </p:nvGrpSpPr>
        <p:grpSpPr>
          <a:xfrm>
            <a:off x="5318517" y="5941627"/>
            <a:ext cx="1554957" cy="728664"/>
            <a:chOff x="5303024" y="6137554"/>
            <a:chExt cx="1554957" cy="72866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FD591AB-A048-8BE5-2A1D-3E2F158281F3}"/>
                </a:ext>
              </a:extLst>
            </p:cNvPr>
            <p:cNvSpPr/>
            <p:nvPr/>
          </p:nvSpPr>
          <p:spPr>
            <a:xfrm>
              <a:off x="5303024" y="6137554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3B4B4-1676-DBAB-D4DB-41DA454B05DC}"/>
                </a:ext>
              </a:extLst>
            </p:cNvPr>
            <p:cNvSpPr txBox="1"/>
            <p:nvPr/>
          </p:nvSpPr>
          <p:spPr>
            <a:xfrm>
              <a:off x="5618531" y="6319009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9972DC-1C0A-D157-FC9D-7501115C52AA}"/>
              </a:ext>
            </a:extLst>
          </p:cNvPr>
          <p:cNvGrpSpPr/>
          <p:nvPr/>
        </p:nvGrpSpPr>
        <p:grpSpPr>
          <a:xfrm>
            <a:off x="1014413" y="710140"/>
            <a:ext cx="3114676" cy="1572597"/>
            <a:chOff x="757238" y="884852"/>
            <a:chExt cx="3114676" cy="15725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DF3935-32F3-140D-7AC0-3A1A61F8AAA2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13E91E-D032-4D1F-EFF9-3D1AA231B760}"/>
                </a:ext>
              </a:extLst>
            </p:cNvPr>
            <p:cNvSpPr txBox="1"/>
            <p:nvPr/>
          </p:nvSpPr>
          <p:spPr>
            <a:xfrm>
              <a:off x="1140613" y="1209485"/>
              <a:ext cx="2600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(combinations of) hyperparameters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6ECCBC-2E6F-B7BC-84B8-EFC4C022C807}"/>
              </a:ext>
            </a:extLst>
          </p:cNvPr>
          <p:cNvGrpSpPr/>
          <p:nvPr/>
        </p:nvGrpSpPr>
        <p:grpSpPr>
          <a:xfrm>
            <a:off x="1014413" y="2813834"/>
            <a:ext cx="3114676" cy="1572597"/>
            <a:chOff x="757238" y="884852"/>
            <a:chExt cx="3114676" cy="157259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89029A-5E1F-7D67-36D3-CB0BC0683E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29B0A4-28F6-BEF6-2E6C-36F6AC7FE5F4}"/>
                </a:ext>
              </a:extLst>
            </p:cNvPr>
            <p:cNvSpPr txBox="1"/>
            <p:nvPr/>
          </p:nvSpPr>
          <p:spPr>
            <a:xfrm>
              <a:off x="871538" y="942280"/>
              <a:ext cx="29009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Calculate the score (using summary statistics). Identify the hyperparameter giving the best score.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E52F46-0335-AB95-0065-EF518A7858E7}"/>
              </a:ext>
            </a:extLst>
          </p:cNvPr>
          <p:cNvGrpSpPr/>
          <p:nvPr/>
        </p:nvGrpSpPr>
        <p:grpSpPr>
          <a:xfrm>
            <a:off x="1014413" y="4936160"/>
            <a:ext cx="3114675" cy="1369799"/>
            <a:chOff x="757238" y="430569"/>
            <a:chExt cx="3114676" cy="374154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4766EF-0CB9-84F4-FE33-30C91B59C6C4}"/>
                </a:ext>
              </a:extLst>
            </p:cNvPr>
            <p:cNvSpPr/>
            <p:nvPr/>
          </p:nvSpPr>
          <p:spPr>
            <a:xfrm>
              <a:off x="757238" y="430569"/>
              <a:ext cx="3114676" cy="3741549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E55866-5DF3-AACE-5C12-22C2DA443B64}"/>
                </a:ext>
              </a:extLst>
            </p:cNvPr>
            <p:cNvSpPr txBox="1"/>
            <p:nvPr/>
          </p:nvSpPr>
          <p:spPr>
            <a:xfrm>
              <a:off x="871538" y="687629"/>
              <a:ext cx="2869400" cy="327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Evaluate AUC of the model, with the best hyperparameter selected in the last step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740D4BD-8973-A6C6-1403-A226E44A23D7}"/>
              </a:ext>
            </a:extLst>
          </p:cNvPr>
          <p:cNvSpPr txBox="1"/>
          <p:nvPr/>
        </p:nvSpPr>
        <p:spPr>
          <a:xfrm>
            <a:off x="578640" y="176998"/>
            <a:ext cx="42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score developed by Peng &amp; Max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A64A47-2E90-BCFE-192C-BB8C3FE0DDFF}"/>
              </a:ext>
            </a:extLst>
          </p:cNvPr>
          <p:cNvCxnSpPr/>
          <p:nvPr/>
        </p:nvCxnSpPr>
        <p:spPr>
          <a:xfrm flipH="1">
            <a:off x="4314825" y="736707"/>
            <a:ext cx="757238" cy="75973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A7E31E-C3A7-7B9E-5ADB-B3406846C004}"/>
              </a:ext>
            </a:extLst>
          </p:cNvPr>
          <p:cNvCxnSpPr>
            <a:cxnSpLocks/>
          </p:cNvCxnSpPr>
          <p:nvPr/>
        </p:nvCxnSpPr>
        <p:spPr>
          <a:xfrm flipH="1" flipV="1">
            <a:off x="4313036" y="1958103"/>
            <a:ext cx="804856" cy="2133392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5BCEE0-F24D-DA96-5915-B009A9FF906B}"/>
              </a:ext>
            </a:extLst>
          </p:cNvPr>
          <p:cNvCxnSpPr>
            <a:cxnSpLocks/>
          </p:cNvCxnSpPr>
          <p:nvPr/>
        </p:nvCxnSpPr>
        <p:spPr>
          <a:xfrm flipH="1" flipV="1">
            <a:off x="4313036" y="1630617"/>
            <a:ext cx="759027" cy="327486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F434F4-4AD2-2BE7-DC9E-63487D16494E}"/>
              </a:ext>
            </a:extLst>
          </p:cNvPr>
          <p:cNvCxnSpPr>
            <a:cxnSpLocks/>
          </p:cNvCxnSpPr>
          <p:nvPr/>
        </p:nvCxnSpPr>
        <p:spPr>
          <a:xfrm flipH="1" flipV="1">
            <a:off x="4338623" y="3727163"/>
            <a:ext cx="859654" cy="1440676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64CD72-7782-AEA0-7E41-7A0E2D6416D0}"/>
              </a:ext>
            </a:extLst>
          </p:cNvPr>
          <p:cNvGrpSpPr/>
          <p:nvPr/>
        </p:nvGrpSpPr>
        <p:grpSpPr>
          <a:xfrm>
            <a:off x="5307789" y="3734598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0D478D8-4EDD-EF7A-9DA6-38ADA6CB77EC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027C08-A955-BCD2-3256-321638F2A5E3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 reference panel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40084B-7F3D-EFEA-B816-97FCEF3727F4}"/>
              </a:ext>
            </a:extLst>
          </p:cNvPr>
          <p:cNvGrpSpPr/>
          <p:nvPr/>
        </p:nvGrpSpPr>
        <p:grpSpPr>
          <a:xfrm>
            <a:off x="5285776" y="2640531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DCCCF09-3420-5DE8-6D81-FCFAFBB677F4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35C31-1653-50EE-64BF-BEAF11F5606B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 reference panel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E0B8A-A64D-6A95-8B8C-D581347479AA}"/>
              </a:ext>
            </a:extLst>
          </p:cNvPr>
          <p:cNvCxnSpPr/>
          <p:nvPr/>
        </p:nvCxnSpPr>
        <p:spPr>
          <a:xfrm>
            <a:off x="2543175" y="2416916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76D691-8DD6-B788-4E8C-AD71CFA64BDB}"/>
              </a:ext>
            </a:extLst>
          </p:cNvPr>
          <p:cNvCxnSpPr>
            <a:cxnSpLocks/>
          </p:cNvCxnSpPr>
          <p:nvPr/>
        </p:nvCxnSpPr>
        <p:spPr>
          <a:xfrm>
            <a:off x="2538412" y="4546629"/>
            <a:ext cx="0" cy="234413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12BECF-17BE-B977-ECE8-C8FB60CD778A}"/>
              </a:ext>
            </a:extLst>
          </p:cNvPr>
          <p:cNvCxnSpPr>
            <a:cxnSpLocks/>
          </p:cNvCxnSpPr>
          <p:nvPr/>
        </p:nvCxnSpPr>
        <p:spPr>
          <a:xfrm flipH="1" flipV="1">
            <a:off x="4313036" y="1860771"/>
            <a:ext cx="804856" cy="1111029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2B76F7-B4D2-DF07-366F-16D4DE65116B}"/>
              </a:ext>
            </a:extLst>
          </p:cNvPr>
          <p:cNvCxnSpPr>
            <a:cxnSpLocks/>
          </p:cNvCxnSpPr>
          <p:nvPr/>
        </p:nvCxnSpPr>
        <p:spPr>
          <a:xfrm flipH="1" flipV="1">
            <a:off x="4262386" y="5496223"/>
            <a:ext cx="876323" cy="809736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C22C-E688-6B6C-CC7D-95827BB950E6}"/>
              </a:ext>
            </a:extLst>
          </p:cNvPr>
          <p:cNvGrpSpPr/>
          <p:nvPr/>
        </p:nvGrpSpPr>
        <p:grpSpPr>
          <a:xfrm>
            <a:off x="897148" y="329476"/>
            <a:ext cx="1554957" cy="728664"/>
            <a:chOff x="5318519" y="900112"/>
            <a:chExt cx="1554957" cy="72866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526ABC8-3C84-BD44-8354-9D86DAEEF0B9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solidFill>
              <a:srgbClr val="307DD5">
                <a:alpha val="60000"/>
              </a:srgbClr>
            </a:solidFill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EE3C97-6B48-266E-BC64-7019C4D99435}"/>
                </a:ext>
              </a:extLst>
            </p:cNvPr>
            <p:cNvSpPr txBox="1"/>
            <p:nvPr/>
          </p:nvSpPr>
          <p:spPr>
            <a:xfrm>
              <a:off x="5588789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CEU.TRN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9A74B-E3CA-FB7B-80B5-4AC119580CC6}"/>
              </a:ext>
            </a:extLst>
          </p:cNvPr>
          <p:cNvGrpSpPr/>
          <p:nvPr/>
        </p:nvGrpSpPr>
        <p:grpSpPr>
          <a:xfrm>
            <a:off x="897148" y="1453540"/>
            <a:ext cx="1554959" cy="728664"/>
            <a:chOff x="5318517" y="1496439"/>
            <a:chExt cx="1554959" cy="72866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3AE2F4B-1FAB-7D9F-1152-5DD39535EF20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95E83-CE31-F413-C706-3BD940FD730F}"/>
                </a:ext>
              </a:extLst>
            </p:cNvPr>
            <p:cNvSpPr txBox="1"/>
            <p:nvPr/>
          </p:nvSpPr>
          <p:spPr>
            <a:xfrm>
              <a:off x="5644751" y="1705484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YRI.TRN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EA4443-2293-1924-A4E8-958A9C4F212A}"/>
              </a:ext>
            </a:extLst>
          </p:cNvPr>
          <p:cNvGrpSpPr/>
          <p:nvPr/>
        </p:nvGrpSpPr>
        <p:grpSpPr>
          <a:xfrm>
            <a:off x="897148" y="5105655"/>
            <a:ext cx="1554957" cy="728664"/>
            <a:chOff x="5303024" y="6137554"/>
            <a:chExt cx="1554957" cy="72866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FD591AB-A048-8BE5-2A1D-3E2F158281F3}"/>
                </a:ext>
              </a:extLst>
            </p:cNvPr>
            <p:cNvSpPr/>
            <p:nvPr/>
          </p:nvSpPr>
          <p:spPr>
            <a:xfrm>
              <a:off x="5303024" y="6137554"/>
              <a:ext cx="1554957" cy="728664"/>
            </a:xfrm>
            <a:prstGeom prst="roundRect">
              <a:avLst/>
            </a:prstGeom>
            <a:solidFill>
              <a:srgbClr val="48D539">
                <a:alpha val="60000"/>
              </a:srgbClr>
            </a:solidFill>
            <a:ln w="28575">
              <a:solidFill>
                <a:srgbClr val="5B91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43B4B4-1676-DBAB-D4DB-41DA454B05DC}"/>
                </a:ext>
              </a:extLst>
            </p:cNvPr>
            <p:cNvSpPr txBox="1"/>
            <p:nvPr/>
          </p:nvSpPr>
          <p:spPr>
            <a:xfrm>
              <a:off x="5618531" y="6319009"/>
              <a:ext cx="122872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04ADC0-5D17-47A3-DD60-C1BCDBE93425}"/>
              </a:ext>
            </a:extLst>
          </p:cNvPr>
          <p:cNvGrpSpPr/>
          <p:nvPr/>
        </p:nvGrpSpPr>
        <p:grpSpPr>
          <a:xfrm>
            <a:off x="4116602" y="588620"/>
            <a:ext cx="3114676" cy="728664"/>
            <a:chOff x="757238" y="884852"/>
            <a:chExt cx="3114676" cy="157259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F7314D-8A0F-D447-ACD1-E892AC4346BE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D278A-5032-E8FA-3571-B00E2DACE68F}"/>
                </a:ext>
              </a:extLst>
            </p:cNvPr>
            <p:cNvSpPr txBox="1"/>
            <p:nvPr/>
          </p:nvSpPr>
          <p:spPr>
            <a:xfrm>
              <a:off x="985244" y="980883"/>
              <a:ext cx="2600325" cy="1394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hyperparameters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EC216C-A6A1-97B2-8A11-3DC29422FBEE}"/>
              </a:ext>
            </a:extLst>
          </p:cNvPr>
          <p:cNvGrpSpPr/>
          <p:nvPr/>
        </p:nvGrpSpPr>
        <p:grpSpPr>
          <a:xfrm>
            <a:off x="4095776" y="1665092"/>
            <a:ext cx="3114676" cy="1296788"/>
            <a:chOff x="757238" y="884852"/>
            <a:chExt cx="3114676" cy="157259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F8B1B-2AC5-D97E-1E55-5405EFFE7646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49419-DFFC-211F-13ED-F8246D7853E5}"/>
                </a:ext>
              </a:extLst>
            </p:cNvPr>
            <p:cNvSpPr txBox="1"/>
            <p:nvPr/>
          </p:nvSpPr>
          <p:spPr>
            <a:xfrm>
              <a:off x="1035239" y="898497"/>
              <a:ext cx="2600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one of the fitted regression coefficients to create synthetic CEU, YRI (individual-level) samples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92BA74F-F3C6-86D9-AF52-074ED45F5A4F}"/>
              </a:ext>
            </a:extLst>
          </p:cNvPr>
          <p:cNvSpPr/>
          <p:nvPr/>
        </p:nvSpPr>
        <p:spPr>
          <a:xfrm>
            <a:off x="4043301" y="5978814"/>
            <a:ext cx="4704812" cy="790268"/>
          </a:xfrm>
          <a:prstGeom prst="rect">
            <a:avLst/>
          </a:prstGeom>
          <a:solidFill>
            <a:srgbClr val="E0ECAE">
              <a:alpha val="69804"/>
            </a:srgbClr>
          </a:solidFill>
          <a:ln w="38100">
            <a:solidFill>
              <a:srgbClr val="A98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4B9556-EB52-7F68-0265-1DF31D35FC7A}"/>
              </a:ext>
            </a:extLst>
          </p:cNvPr>
          <p:cNvSpPr txBox="1"/>
          <p:nvPr/>
        </p:nvSpPr>
        <p:spPr>
          <a:xfrm>
            <a:off x="4117186" y="127919"/>
            <a:ext cx="42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synthetic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FECF33-80C5-275B-72FE-72B88B0D6CC5}"/>
              </a:ext>
            </a:extLst>
          </p:cNvPr>
          <p:cNvCxnSpPr>
            <a:cxnSpLocks/>
          </p:cNvCxnSpPr>
          <p:nvPr/>
        </p:nvCxnSpPr>
        <p:spPr>
          <a:xfrm>
            <a:off x="2728321" y="659349"/>
            <a:ext cx="1034064" cy="0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198980-5F26-FFF0-8839-91D98A1C11DC}"/>
              </a:ext>
            </a:extLst>
          </p:cNvPr>
          <p:cNvCxnSpPr>
            <a:cxnSpLocks/>
          </p:cNvCxnSpPr>
          <p:nvPr/>
        </p:nvCxnSpPr>
        <p:spPr>
          <a:xfrm>
            <a:off x="2784881" y="5568910"/>
            <a:ext cx="977504" cy="864757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B17D9E-FA9E-F719-F3C1-DEB3CE2DFB2C}"/>
              </a:ext>
            </a:extLst>
          </p:cNvPr>
          <p:cNvCxnSpPr>
            <a:cxnSpLocks/>
          </p:cNvCxnSpPr>
          <p:nvPr/>
        </p:nvCxnSpPr>
        <p:spPr>
          <a:xfrm flipV="1">
            <a:off x="2728321" y="851156"/>
            <a:ext cx="992989" cy="932257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64CD72-7782-AEA0-7E41-7A0E2D6416D0}"/>
              </a:ext>
            </a:extLst>
          </p:cNvPr>
          <p:cNvGrpSpPr/>
          <p:nvPr/>
        </p:nvGrpSpPr>
        <p:grpSpPr>
          <a:xfrm>
            <a:off x="886420" y="3691699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0D478D8-4EDD-EF7A-9DA6-38ADA6CB77EC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027C08-A955-BCD2-3256-321638F2A5E3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 reference panel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40084B-7F3D-EFEA-B816-97FCEF3727F4}"/>
              </a:ext>
            </a:extLst>
          </p:cNvPr>
          <p:cNvGrpSpPr/>
          <p:nvPr/>
        </p:nvGrpSpPr>
        <p:grpSpPr>
          <a:xfrm>
            <a:off x="864407" y="2597632"/>
            <a:ext cx="1554958" cy="728664"/>
            <a:chOff x="5318517" y="1496439"/>
            <a:chExt cx="1554958" cy="728664"/>
          </a:xfrm>
          <a:solidFill>
            <a:srgbClr val="ECA33C"/>
          </a:solidFill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DCCCF09-3420-5DE8-6D81-FCFAFBB677F4}"/>
                </a:ext>
              </a:extLst>
            </p:cNvPr>
            <p:cNvSpPr/>
            <p:nvPr/>
          </p:nvSpPr>
          <p:spPr>
            <a:xfrm>
              <a:off x="5318517" y="1496439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B37D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35C31-1653-50EE-64BF-BEAF11F5606B}"/>
                </a:ext>
              </a:extLst>
            </p:cNvPr>
            <p:cNvSpPr txBox="1"/>
            <p:nvPr/>
          </p:nvSpPr>
          <p:spPr>
            <a:xfrm>
              <a:off x="5339982" y="1561224"/>
              <a:ext cx="15334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 reference panel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164FD4-73ED-B59C-1BC4-657F9AB5EF77}"/>
              </a:ext>
            </a:extLst>
          </p:cNvPr>
          <p:cNvCxnSpPr>
            <a:cxnSpLocks/>
          </p:cNvCxnSpPr>
          <p:nvPr/>
        </p:nvCxnSpPr>
        <p:spPr>
          <a:xfrm flipV="1">
            <a:off x="2773582" y="1023681"/>
            <a:ext cx="947728" cy="1970774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50EAF-E12C-5FD2-C5C6-856AA19CEB82}"/>
              </a:ext>
            </a:extLst>
          </p:cNvPr>
          <p:cNvCxnSpPr>
            <a:cxnSpLocks/>
          </p:cNvCxnSpPr>
          <p:nvPr/>
        </p:nvCxnSpPr>
        <p:spPr>
          <a:xfrm flipV="1">
            <a:off x="2773582" y="1235846"/>
            <a:ext cx="947728" cy="2778291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43523B2-C9B0-CEB0-F230-52AC009AC375}"/>
              </a:ext>
            </a:extLst>
          </p:cNvPr>
          <p:cNvGrpSpPr/>
          <p:nvPr/>
        </p:nvGrpSpPr>
        <p:grpSpPr>
          <a:xfrm>
            <a:off x="8851112" y="588620"/>
            <a:ext cx="1554957" cy="728664"/>
            <a:chOff x="5318519" y="900112"/>
            <a:chExt cx="1554957" cy="728664"/>
          </a:xfrm>
          <a:solidFill>
            <a:srgbClr val="7030A0">
              <a:alpha val="28235"/>
            </a:srgb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2F3FC81-8CD6-062F-6C7A-8F90B6805B6D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E583C-DE2C-69C2-4942-5CB4A083B2F0}"/>
                </a:ext>
              </a:extLst>
            </p:cNvPr>
            <p:cNvSpPr txBox="1"/>
            <p:nvPr/>
          </p:nvSpPr>
          <p:spPr>
            <a:xfrm>
              <a:off x="5528094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CEU.TRN.S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DD722C-08A2-AAC2-DFBA-9ACF826306DD}"/>
              </a:ext>
            </a:extLst>
          </p:cNvPr>
          <p:cNvGrpSpPr/>
          <p:nvPr/>
        </p:nvGrpSpPr>
        <p:grpSpPr>
          <a:xfrm>
            <a:off x="8851111" y="1760818"/>
            <a:ext cx="1554957" cy="728664"/>
            <a:chOff x="8686199" y="2298085"/>
            <a:chExt cx="1554957" cy="72866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18BB58D-A5E5-0540-5352-3E041780EC18}"/>
                </a:ext>
              </a:extLst>
            </p:cNvPr>
            <p:cNvSpPr/>
            <p:nvPr/>
          </p:nvSpPr>
          <p:spPr>
            <a:xfrm>
              <a:off x="8686199" y="2298085"/>
              <a:ext cx="1554957" cy="728664"/>
            </a:xfrm>
            <a:prstGeom prst="roundRect">
              <a:avLst/>
            </a:prstGeom>
            <a:solidFill>
              <a:srgbClr val="7030A0">
                <a:alpha val="28235"/>
              </a:srgbClr>
            </a:solidFill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9252D-5783-8C35-7D1C-C069915F52B7}"/>
                </a:ext>
              </a:extLst>
            </p:cNvPr>
            <p:cNvSpPr txBox="1"/>
            <p:nvPr/>
          </p:nvSpPr>
          <p:spPr>
            <a:xfrm>
              <a:off x="8922549" y="2477751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YRI.TRN.S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B80BA2-F90A-8EB8-E881-DB7602982F08}"/>
              </a:ext>
            </a:extLst>
          </p:cNvPr>
          <p:cNvCxnSpPr>
            <a:cxnSpLocks/>
          </p:cNvCxnSpPr>
          <p:nvPr/>
        </p:nvCxnSpPr>
        <p:spPr>
          <a:xfrm flipV="1">
            <a:off x="7411683" y="932594"/>
            <a:ext cx="1153084" cy="1192556"/>
          </a:xfrm>
          <a:prstGeom prst="straightConnector1">
            <a:avLst/>
          </a:prstGeom>
          <a:ln w="19050">
            <a:solidFill>
              <a:srgbClr val="D55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5FBB0C-9B57-3312-3EE2-AFE10B7C86F0}"/>
              </a:ext>
            </a:extLst>
          </p:cNvPr>
          <p:cNvCxnSpPr>
            <a:cxnSpLocks/>
          </p:cNvCxnSpPr>
          <p:nvPr/>
        </p:nvCxnSpPr>
        <p:spPr>
          <a:xfrm flipV="1">
            <a:off x="7438458" y="2034060"/>
            <a:ext cx="1126309" cy="367454"/>
          </a:xfrm>
          <a:prstGeom prst="straightConnector1">
            <a:avLst/>
          </a:prstGeom>
          <a:ln w="19050">
            <a:solidFill>
              <a:srgbClr val="D55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C85624-639E-1CCB-0B8C-33F2885A8CE9}"/>
              </a:ext>
            </a:extLst>
          </p:cNvPr>
          <p:cNvGrpSpPr/>
          <p:nvPr/>
        </p:nvGrpSpPr>
        <p:grpSpPr>
          <a:xfrm>
            <a:off x="4095776" y="3670024"/>
            <a:ext cx="3114676" cy="728664"/>
            <a:chOff x="757238" y="884852"/>
            <a:chExt cx="3114676" cy="15725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1E4AB5-8615-8105-3CBE-A515D15EE918}"/>
                </a:ext>
              </a:extLst>
            </p:cNvPr>
            <p:cNvSpPr/>
            <p:nvPr/>
          </p:nvSpPr>
          <p:spPr>
            <a:xfrm>
              <a:off x="757238" y="884852"/>
              <a:ext cx="3114676" cy="1572597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915F75-00E3-2FDD-B78A-4760E53A5BD4}"/>
                </a:ext>
              </a:extLst>
            </p:cNvPr>
            <p:cNvSpPr txBox="1"/>
            <p:nvPr/>
          </p:nvSpPr>
          <p:spPr>
            <a:xfrm>
              <a:off x="985244" y="980883"/>
              <a:ext cx="2600325" cy="1394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fitting,</a:t>
              </a:r>
            </a:p>
            <a:p>
              <a:r>
                <a:rPr lang="en-US" dirty="0"/>
                <a:t>with all hyperparameters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C6F68-6778-062A-8DD3-DC12B4594A4F}"/>
              </a:ext>
            </a:extLst>
          </p:cNvPr>
          <p:cNvGrpSpPr/>
          <p:nvPr/>
        </p:nvGrpSpPr>
        <p:grpSpPr>
          <a:xfrm>
            <a:off x="8841591" y="2961879"/>
            <a:ext cx="1554957" cy="728664"/>
            <a:chOff x="5318519" y="900112"/>
            <a:chExt cx="1554957" cy="728664"/>
          </a:xfrm>
          <a:solidFill>
            <a:srgbClr val="7030A0">
              <a:alpha val="28235"/>
            </a:srgbClr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F6E985D-C756-34D2-BBD7-6609BC8F3B52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0368D-436B-95C3-CCF7-5D5A7CB48652}"/>
                </a:ext>
              </a:extLst>
            </p:cNvPr>
            <p:cNvSpPr txBox="1"/>
            <p:nvPr/>
          </p:nvSpPr>
          <p:spPr>
            <a:xfrm>
              <a:off x="5528094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CEU.TST.S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4229788-4ADD-74C3-1C90-9A3C2E840C10}"/>
              </a:ext>
            </a:extLst>
          </p:cNvPr>
          <p:cNvGrpSpPr/>
          <p:nvPr/>
        </p:nvGrpSpPr>
        <p:grpSpPr>
          <a:xfrm>
            <a:off x="8839845" y="4115639"/>
            <a:ext cx="1554957" cy="728664"/>
            <a:chOff x="5318519" y="900112"/>
            <a:chExt cx="1554957" cy="728664"/>
          </a:xfrm>
          <a:solidFill>
            <a:srgbClr val="7030A0">
              <a:alpha val="28235"/>
            </a:srgb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BFCE9CDC-75A9-93E6-CBCE-397BD3BC7E69}"/>
                </a:ext>
              </a:extLst>
            </p:cNvPr>
            <p:cNvSpPr/>
            <p:nvPr/>
          </p:nvSpPr>
          <p:spPr>
            <a:xfrm>
              <a:off x="5318519" y="900112"/>
              <a:ext cx="1554957" cy="728664"/>
            </a:xfrm>
            <a:prstGeom prst="roundRect">
              <a:avLst/>
            </a:prstGeom>
            <a:grpFill/>
            <a:ln w="28575">
              <a:solidFill>
                <a:srgbClr val="5D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899C0B-9DD1-006F-3155-1DD19B823948}"/>
                </a:ext>
              </a:extLst>
            </p:cNvPr>
            <p:cNvSpPr txBox="1"/>
            <p:nvPr/>
          </p:nvSpPr>
          <p:spPr>
            <a:xfrm>
              <a:off x="5528094" y="1079778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YRI.TST.S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288D82-9219-F636-04D6-295BC63C5DEA}"/>
              </a:ext>
            </a:extLst>
          </p:cNvPr>
          <p:cNvCxnSpPr>
            <a:cxnSpLocks/>
          </p:cNvCxnSpPr>
          <p:nvPr/>
        </p:nvCxnSpPr>
        <p:spPr>
          <a:xfrm>
            <a:off x="7438458" y="2662417"/>
            <a:ext cx="1175127" cy="639484"/>
          </a:xfrm>
          <a:prstGeom prst="straightConnector1">
            <a:avLst/>
          </a:prstGeom>
          <a:ln w="19050">
            <a:solidFill>
              <a:srgbClr val="D55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DE9FAD-1601-47CB-4AB9-5E822069BB5E}"/>
              </a:ext>
            </a:extLst>
          </p:cNvPr>
          <p:cNvCxnSpPr>
            <a:cxnSpLocks/>
          </p:cNvCxnSpPr>
          <p:nvPr/>
        </p:nvCxnSpPr>
        <p:spPr>
          <a:xfrm>
            <a:off x="7407385" y="2994455"/>
            <a:ext cx="1206200" cy="1502387"/>
          </a:xfrm>
          <a:prstGeom prst="straightConnector1">
            <a:avLst/>
          </a:prstGeom>
          <a:ln w="19050">
            <a:solidFill>
              <a:srgbClr val="D55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F717349-872D-1DC6-25DA-571BA188FC81}"/>
              </a:ext>
            </a:extLst>
          </p:cNvPr>
          <p:cNvCxnSpPr>
            <a:cxnSpLocks/>
          </p:cNvCxnSpPr>
          <p:nvPr/>
        </p:nvCxnSpPr>
        <p:spPr>
          <a:xfrm>
            <a:off x="2728319" y="3085288"/>
            <a:ext cx="1207878" cy="778258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A286EF-5093-5D11-8E4A-A3754D4E7445}"/>
              </a:ext>
            </a:extLst>
          </p:cNvPr>
          <p:cNvCxnSpPr>
            <a:cxnSpLocks/>
          </p:cNvCxnSpPr>
          <p:nvPr/>
        </p:nvCxnSpPr>
        <p:spPr>
          <a:xfrm flipV="1">
            <a:off x="2755417" y="4014137"/>
            <a:ext cx="1074840" cy="195214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7CCC8D-10BA-044A-3F71-C37ABBEC2A7E}"/>
              </a:ext>
            </a:extLst>
          </p:cNvPr>
          <p:cNvCxnSpPr>
            <a:cxnSpLocks/>
          </p:cNvCxnSpPr>
          <p:nvPr/>
        </p:nvCxnSpPr>
        <p:spPr>
          <a:xfrm flipH="1">
            <a:off x="7385371" y="1137618"/>
            <a:ext cx="1179396" cy="2676870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9ECBF3-DA2A-57C4-171F-136EEF47CF97}"/>
              </a:ext>
            </a:extLst>
          </p:cNvPr>
          <p:cNvCxnSpPr>
            <a:cxnSpLocks/>
          </p:cNvCxnSpPr>
          <p:nvPr/>
        </p:nvCxnSpPr>
        <p:spPr>
          <a:xfrm flipH="1">
            <a:off x="7438458" y="2217787"/>
            <a:ext cx="1126309" cy="1816569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3F5EE3-E395-9EF4-88CB-310923CE2A55}"/>
              </a:ext>
            </a:extLst>
          </p:cNvPr>
          <p:cNvSpPr/>
          <p:nvPr/>
        </p:nvSpPr>
        <p:spPr>
          <a:xfrm>
            <a:off x="6759195" y="651998"/>
            <a:ext cx="371475" cy="364332"/>
          </a:xfrm>
          <a:prstGeom prst="ellipse">
            <a:avLst/>
          </a:prstGeom>
          <a:solidFill>
            <a:srgbClr val="E0ECAE">
              <a:alpha val="69804"/>
            </a:srgbClr>
          </a:solidFill>
          <a:ln w="38100">
            <a:solidFill>
              <a:srgbClr val="A98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CBEC49-9766-CEBC-788C-7A35A4EDAA5B}"/>
              </a:ext>
            </a:extLst>
          </p:cNvPr>
          <p:cNvGrpSpPr/>
          <p:nvPr/>
        </p:nvGrpSpPr>
        <p:grpSpPr>
          <a:xfrm>
            <a:off x="4043301" y="4719660"/>
            <a:ext cx="3114676" cy="967826"/>
            <a:chOff x="757238" y="884852"/>
            <a:chExt cx="3114676" cy="208875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BA0659-DB2D-EA22-732E-298963D7B7C4}"/>
                </a:ext>
              </a:extLst>
            </p:cNvPr>
            <p:cNvSpPr/>
            <p:nvPr/>
          </p:nvSpPr>
          <p:spPr>
            <a:xfrm>
              <a:off x="757238" y="884852"/>
              <a:ext cx="3114676" cy="2088755"/>
            </a:xfrm>
            <a:prstGeom prst="rect">
              <a:avLst/>
            </a:prstGeom>
            <a:solidFill>
              <a:srgbClr val="E0ECAE">
                <a:alpha val="69804"/>
              </a:srgbClr>
            </a:solidFill>
            <a:ln w="38100">
              <a:solidFill>
                <a:srgbClr val="A98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4F9639E-3E65-0FA2-6503-15341FEF72B7}"/>
                </a:ext>
              </a:extLst>
            </p:cNvPr>
            <p:cNvSpPr txBox="1"/>
            <p:nvPr/>
          </p:nvSpPr>
          <p:spPr>
            <a:xfrm>
              <a:off x="985244" y="980883"/>
              <a:ext cx="2600325" cy="199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Determine the hyperparameter </a:t>
              </a:r>
              <a:r>
                <a:rPr lang="en-US" b="1" i="1" dirty="0"/>
                <a:t>H</a:t>
              </a:r>
              <a:r>
                <a:rPr lang="en-US" dirty="0"/>
                <a:t> that gives the best AUC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FFA4ED3-C70A-FE9B-C97D-8B2DC6DB15F8}"/>
              </a:ext>
            </a:extLst>
          </p:cNvPr>
          <p:cNvCxnSpPr>
            <a:cxnSpLocks/>
          </p:cNvCxnSpPr>
          <p:nvPr/>
        </p:nvCxnSpPr>
        <p:spPr>
          <a:xfrm flipH="1">
            <a:off x="7435756" y="4627297"/>
            <a:ext cx="1170219" cy="659813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BB3425-F6D1-5EAC-03FC-BB08E5D74FA7}"/>
              </a:ext>
            </a:extLst>
          </p:cNvPr>
          <p:cNvSpPr txBox="1"/>
          <p:nvPr/>
        </p:nvSpPr>
        <p:spPr>
          <a:xfrm>
            <a:off x="4239797" y="6128561"/>
            <a:ext cx="470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the AUC of the model trained in          , with hyperparameter </a:t>
            </a:r>
            <a:r>
              <a:rPr lang="en-US" b="1" i="1" dirty="0"/>
              <a:t>H</a:t>
            </a:r>
            <a:r>
              <a:rPr lang="en-US" dirty="0"/>
              <a:t> .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59EA9C0-F625-57B3-22EE-31D78AA40D53}"/>
              </a:ext>
            </a:extLst>
          </p:cNvPr>
          <p:cNvSpPr/>
          <p:nvPr/>
        </p:nvSpPr>
        <p:spPr>
          <a:xfrm>
            <a:off x="8020865" y="6102759"/>
            <a:ext cx="371475" cy="364332"/>
          </a:xfrm>
          <a:prstGeom prst="ellipse">
            <a:avLst/>
          </a:prstGeom>
          <a:solidFill>
            <a:srgbClr val="E0ECAE">
              <a:alpha val="69804"/>
            </a:srgbClr>
          </a:solidFill>
          <a:ln w="38100">
            <a:solidFill>
              <a:srgbClr val="A98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B41BCF-753D-A527-0EE8-7D649C50975D}"/>
              </a:ext>
            </a:extLst>
          </p:cNvPr>
          <p:cNvCxnSpPr>
            <a:cxnSpLocks/>
          </p:cNvCxnSpPr>
          <p:nvPr/>
        </p:nvCxnSpPr>
        <p:spPr>
          <a:xfrm flipV="1">
            <a:off x="2705708" y="2489482"/>
            <a:ext cx="1015602" cy="595806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AB8DE3-CC19-3C84-B79D-FB4FA7E7B04D}"/>
              </a:ext>
            </a:extLst>
          </p:cNvPr>
          <p:cNvCxnSpPr>
            <a:cxnSpLocks/>
          </p:cNvCxnSpPr>
          <p:nvPr/>
        </p:nvCxnSpPr>
        <p:spPr>
          <a:xfrm flipV="1">
            <a:off x="2746783" y="2741969"/>
            <a:ext cx="911380" cy="1369775"/>
          </a:xfrm>
          <a:prstGeom prst="straightConnector1">
            <a:avLst/>
          </a:prstGeom>
          <a:ln w="19050">
            <a:solidFill>
              <a:srgbClr val="84B1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09E608-FAF3-A74E-4A7C-B5A0AF630C07}"/>
              </a:ext>
            </a:extLst>
          </p:cNvPr>
          <p:cNvCxnSpPr/>
          <p:nvPr/>
        </p:nvCxnSpPr>
        <p:spPr>
          <a:xfrm>
            <a:off x="5600700" y="1374185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0D18CE-3261-B04A-635B-1A54F956CF54}"/>
              </a:ext>
            </a:extLst>
          </p:cNvPr>
          <p:cNvCxnSpPr>
            <a:cxnSpLocks/>
          </p:cNvCxnSpPr>
          <p:nvPr/>
        </p:nvCxnSpPr>
        <p:spPr>
          <a:xfrm>
            <a:off x="5600639" y="4496842"/>
            <a:ext cx="61" cy="167795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562FCFF-DD97-32E7-81BD-0BEFD81F055A}"/>
              </a:ext>
            </a:extLst>
          </p:cNvPr>
          <p:cNvCxnSpPr/>
          <p:nvPr/>
        </p:nvCxnSpPr>
        <p:spPr>
          <a:xfrm>
            <a:off x="5600700" y="5687486"/>
            <a:ext cx="0" cy="288400"/>
          </a:xfrm>
          <a:prstGeom prst="straightConnector1">
            <a:avLst/>
          </a:prstGeom>
          <a:ln w="28575">
            <a:solidFill>
              <a:srgbClr val="A683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ECAE">
            <a:alpha val="69804"/>
          </a:srgbClr>
        </a:solidFill>
        <a:ln w="38100">
          <a:solidFill>
            <a:srgbClr val="A9865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339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Evaluate the performance of each method on African population,  without complication of parameter tuning procedures.</vt:lpstr>
      <vt:lpstr>PowerPoint Presentation</vt:lpstr>
      <vt:lpstr>PowerPoint Presentation</vt:lpstr>
      <vt:lpstr>Evaluate the performance of Joint Lassosum under different parameter tuning procedures. (pipeline not ready yet)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performance of each method on African population,  without complication of parameter tuning procedures.</dc:title>
  <dc:creator>TIANYU ZHANG</dc:creator>
  <cp:lastModifiedBy>TIANYU ZHANG</cp:lastModifiedBy>
  <cp:revision>13</cp:revision>
  <dcterms:created xsi:type="dcterms:W3CDTF">2022-12-09T15:36:58Z</dcterms:created>
  <dcterms:modified xsi:type="dcterms:W3CDTF">2022-12-09T16:37:59Z</dcterms:modified>
</cp:coreProperties>
</file>