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  <p:sldId id="259" r:id="rId5"/>
    <p:sldId id="260" r:id="rId6"/>
  </p:sldIdLst>
  <p:sldSz cx="210312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013E75"/>
    <a:srgbClr val="F5B70A"/>
    <a:srgbClr val="FEFEFE"/>
    <a:srgbClr val="FDFDFD"/>
    <a:srgbClr val="F5F5F5"/>
    <a:srgbClr val="FAFAFA"/>
    <a:srgbClr val="F0F0F0"/>
    <a:srgbClr val="EEEEEE"/>
    <a:srgbClr val="B1B1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626"/>
  </p:normalViewPr>
  <p:slideViewPr>
    <p:cSldViewPr snapToGrid="0">
      <p:cViewPr>
        <p:scale>
          <a:sx n="122" d="100"/>
          <a:sy n="122" d="100"/>
        </p:scale>
        <p:origin x="1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0" y="972715"/>
            <a:ext cx="157734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8900" y="3121766"/>
            <a:ext cx="157734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8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3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050452" y="316442"/>
            <a:ext cx="4534853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5895" y="316442"/>
            <a:ext cx="13341668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3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3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4941" y="1481773"/>
            <a:ext cx="1813941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941" y="3977535"/>
            <a:ext cx="1813941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82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5895" y="1582208"/>
            <a:ext cx="893826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47045" y="1582208"/>
            <a:ext cx="893826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4" y="316442"/>
            <a:ext cx="1813941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8635" y="1457008"/>
            <a:ext cx="8897183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8635" y="2171065"/>
            <a:ext cx="8897183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647045" y="1457008"/>
            <a:ext cx="8940999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647045" y="2171065"/>
            <a:ext cx="8940999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396240"/>
            <a:ext cx="678310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0999" y="855769"/>
            <a:ext cx="1064704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1783080"/>
            <a:ext cx="678310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8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8635" y="396240"/>
            <a:ext cx="6783109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40999" y="855769"/>
            <a:ext cx="1064704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8635" y="1783080"/>
            <a:ext cx="6783109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3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5895" y="316442"/>
            <a:ext cx="1813941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5895" y="1582208"/>
            <a:ext cx="1813941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5895" y="5508837"/>
            <a:ext cx="47320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5FAA8-77F2-5C42-A9DC-2A9BDE3DA24F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66585" y="5508837"/>
            <a:ext cx="709803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3285" y="5508837"/>
            <a:ext cx="47320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D6042F-A8B7-924E-9A5B-E19C6F34A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5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12" Type="http://schemas.openxmlformats.org/officeDocument/2006/relationships/image" Target="../media/image18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5" Type="http://schemas.openxmlformats.org/officeDocument/2006/relationships/image" Target="../media/image11.emf"/><Relationship Id="rId15" Type="http://schemas.openxmlformats.org/officeDocument/2006/relationships/image" Target="../media/image2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DC903-3249-3A82-819C-B013B8AA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8" y="-126278"/>
            <a:ext cx="5052869" cy="408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7B916B-0A0F-11F0-A317-F2E00EB9F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88" y="1873753"/>
            <a:ext cx="5052867" cy="380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ADCF0-1F61-ED52-6098-0441B664A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181" y="1179639"/>
            <a:ext cx="5052868" cy="3847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C1909D-7419-C4DF-FA83-A0F64A489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10496168" y="637117"/>
            <a:ext cx="408903" cy="50528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5225D9-CC14-9279-4BAE-22D92897C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496170" y="1306436"/>
            <a:ext cx="408903" cy="5052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0B43D3-AACC-3AAF-B5DA-A0D39A1D7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521187" y="2395683"/>
            <a:ext cx="358856" cy="50528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298626-5E03-F434-4934-6F6F442F9EE5}"/>
              </a:ext>
            </a:extLst>
          </p:cNvPr>
          <p:cNvSpPr txBox="1"/>
          <p:nvPr/>
        </p:nvSpPr>
        <p:spPr>
          <a:xfrm>
            <a:off x="6830298" y="-112428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993FBF-E1EF-592C-5E65-3AD41C8BB789}"/>
              </a:ext>
            </a:extLst>
          </p:cNvPr>
          <p:cNvSpPr txBox="1"/>
          <p:nvPr/>
        </p:nvSpPr>
        <p:spPr>
          <a:xfrm>
            <a:off x="4821389" y="1281442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Positive Correlation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E39012-1CC0-F0DA-DA10-B76A731D2C3F}"/>
              </a:ext>
            </a:extLst>
          </p:cNvPr>
          <p:cNvSpPr txBox="1"/>
          <p:nvPr/>
        </p:nvSpPr>
        <p:spPr>
          <a:xfrm>
            <a:off x="6830297" y="1176815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41A2B6-BC18-1ADB-16FE-837AD3C31D65}"/>
              </a:ext>
            </a:extLst>
          </p:cNvPr>
          <p:cNvSpPr txBox="1"/>
          <p:nvPr/>
        </p:nvSpPr>
        <p:spPr>
          <a:xfrm>
            <a:off x="6830297" y="1870928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487B69-AC01-C889-6223-71134990E6BC}"/>
              </a:ext>
            </a:extLst>
          </p:cNvPr>
          <p:cNvSpPr txBox="1"/>
          <p:nvPr/>
        </p:nvSpPr>
        <p:spPr>
          <a:xfrm>
            <a:off x="6830297" y="3009230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0CFD8-82D5-0D4D-A4FE-26424A1EEE65}"/>
              </a:ext>
            </a:extLst>
          </p:cNvPr>
          <p:cNvSpPr txBox="1"/>
          <p:nvPr/>
        </p:nvSpPr>
        <p:spPr>
          <a:xfrm>
            <a:off x="6830297" y="3703343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D6ED0-A3ED-AEA6-C272-2C77B8DF48BB}"/>
              </a:ext>
            </a:extLst>
          </p:cNvPr>
          <p:cNvSpPr txBox="1"/>
          <p:nvPr/>
        </p:nvSpPr>
        <p:spPr>
          <a:xfrm>
            <a:off x="6830297" y="4741988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F207D5-8C5F-3B8D-DE38-3007C19792F8}"/>
              </a:ext>
            </a:extLst>
          </p:cNvPr>
          <p:cNvSpPr txBox="1"/>
          <p:nvPr/>
        </p:nvSpPr>
        <p:spPr>
          <a:xfrm>
            <a:off x="6830297" y="5436101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C1B4B0-6765-D2E4-CF09-36097A8E840B}"/>
              </a:ext>
            </a:extLst>
          </p:cNvPr>
          <p:cNvSpPr txBox="1"/>
          <p:nvPr/>
        </p:nvSpPr>
        <p:spPr>
          <a:xfrm>
            <a:off x="4835243" y="3057018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Negative Correlation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F17BC9-FA37-49F0-B108-1DDB9BAD1C54}"/>
              </a:ext>
            </a:extLst>
          </p:cNvPr>
          <p:cNvSpPr txBox="1"/>
          <p:nvPr/>
        </p:nvSpPr>
        <p:spPr>
          <a:xfrm>
            <a:off x="4911443" y="4858218"/>
            <a:ext cx="2008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Mixture/</a:t>
            </a:r>
          </a:p>
          <a:p>
            <a:r>
              <a:rPr lang="en-US" sz="2400" b="1" dirty="0"/>
              <a:t>Mosaic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575B270-40A4-CD91-0A04-9CE304C45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521192" y="3099578"/>
            <a:ext cx="358855" cy="505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1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FF63F-1D76-F2E8-931B-FF183518E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C1DA51B-87AB-6055-0899-3A23296BD01D}"/>
              </a:ext>
            </a:extLst>
          </p:cNvPr>
          <p:cNvSpPr/>
          <p:nvPr/>
        </p:nvSpPr>
        <p:spPr>
          <a:xfrm>
            <a:off x="5519858" y="2135449"/>
            <a:ext cx="5077518" cy="1215478"/>
          </a:xfrm>
          <a:prstGeom prst="roundRect">
            <a:avLst/>
          </a:prstGeom>
          <a:solidFill>
            <a:srgbClr val="B347AC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8639AA7-2F88-19C3-0CBB-443D18BE790C}"/>
              </a:ext>
            </a:extLst>
          </p:cNvPr>
          <p:cNvSpPr/>
          <p:nvPr/>
        </p:nvSpPr>
        <p:spPr>
          <a:xfrm>
            <a:off x="5612786" y="791744"/>
            <a:ext cx="2241397" cy="1215483"/>
          </a:xfrm>
          <a:prstGeom prst="roundRect">
            <a:avLst/>
          </a:prstGeom>
          <a:solidFill>
            <a:srgbClr val="CBF1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AD96E6-7AC4-7395-C605-9E2A58CB7F0A}"/>
              </a:ext>
            </a:extLst>
          </p:cNvPr>
          <p:cNvSpPr/>
          <p:nvPr/>
        </p:nvSpPr>
        <p:spPr>
          <a:xfrm>
            <a:off x="8177568" y="797315"/>
            <a:ext cx="2338039" cy="1215483"/>
          </a:xfrm>
          <a:prstGeom prst="roundRect">
            <a:avLst/>
          </a:prstGeom>
          <a:solidFill>
            <a:srgbClr val="CBF1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23EA71-77F8-0161-6C2C-CE760DBA7099}"/>
              </a:ext>
            </a:extLst>
          </p:cNvPr>
          <p:cNvSpPr/>
          <p:nvPr/>
        </p:nvSpPr>
        <p:spPr>
          <a:xfrm>
            <a:off x="11314780" y="791744"/>
            <a:ext cx="2051825" cy="1215483"/>
          </a:xfrm>
          <a:prstGeom prst="roundRect">
            <a:avLst/>
          </a:prstGeom>
          <a:solidFill>
            <a:srgbClr val="00C70B">
              <a:alpha val="2745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F3BA8FD-31BB-3EBF-E40C-C648437E53F4}"/>
              </a:ext>
            </a:extLst>
          </p:cNvPr>
          <p:cNvSpPr/>
          <p:nvPr/>
        </p:nvSpPr>
        <p:spPr>
          <a:xfrm>
            <a:off x="5612786" y="2458849"/>
            <a:ext cx="1354877" cy="669073"/>
          </a:xfrm>
          <a:prstGeom prst="roundRect">
            <a:avLst/>
          </a:prstGeom>
          <a:solidFill>
            <a:srgbClr val="B347AC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C48A5EB-9EC8-68FD-F46A-906597355A39}"/>
              </a:ext>
            </a:extLst>
          </p:cNvPr>
          <p:cNvSpPr/>
          <p:nvPr/>
        </p:nvSpPr>
        <p:spPr>
          <a:xfrm>
            <a:off x="7186968" y="2458849"/>
            <a:ext cx="1505415" cy="669073"/>
          </a:xfrm>
          <a:prstGeom prst="roundRect">
            <a:avLst/>
          </a:prstGeom>
          <a:solidFill>
            <a:srgbClr val="B347AC">
              <a:alpha val="27059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BDBAFA8-4F12-8E82-25AE-901CC4D956D6}"/>
              </a:ext>
            </a:extLst>
          </p:cNvPr>
          <p:cNvSpPr/>
          <p:nvPr/>
        </p:nvSpPr>
        <p:spPr>
          <a:xfrm>
            <a:off x="9062226" y="2467210"/>
            <a:ext cx="1453374" cy="669073"/>
          </a:xfrm>
          <a:prstGeom prst="roundRect">
            <a:avLst/>
          </a:prstGeom>
          <a:solidFill>
            <a:srgbClr val="B347AC">
              <a:alpha val="27059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2FF4D81-A187-3B09-9543-173FE9A67F46}"/>
              </a:ext>
            </a:extLst>
          </p:cNvPr>
          <p:cNvSpPr/>
          <p:nvPr/>
        </p:nvSpPr>
        <p:spPr>
          <a:xfrm>
            <a:off x="11314773" y="2149826"/>
            <a:ext cx="2051824" cy="1131834"/>
          </a:xfrm>
          <a:prstGeom prst="roundRect">
            <a:avLst/>
          </a:prstGeom>
          <a:solidFill>
            <a:srgbClr val="D05974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74584E0-B86B-E04D-081F-6CE8A88777AC}"/>
              </a:ext>
            </a:extLst>
          </p:cNvPr>
          <p:cNvSpPr/>
          <p:nvPr/>
        </p:nvSpPr>
        <p:spPr>
          <a:xfrm>
            <a:off x="5361882" y="468352"/>
            <a:ext cx="8224027" cy="3111186"/>
          </a:xfrm>
          <a:prstGeom prst="roundRect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66D912-46F8-7073-33D3-41BDECAA6DB8}"/>
              </a:ext>
            </a:extLst>
          </p:cNvPr>
          <p:cNvCxnSpPr/>
          <p:nvPr/>
        </p:nvCxnSpPr>
        <p:spPr>
          <a:xfrm>
            <a:off x="10515607" y="468352"/>
            <a:ext cx="89209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2730CD-C370-B9AC-AE4F-0B18152BAC97}"/>
              </a:ext>
            </a:extLst>
          </p:cNvPr>
          <p:cNvCxnSpPr/>
          <p:nvPr/>
        </p:nvCxnSpPr>
        <p:spPr>
          <a:xfrm>
            <a:off x="7186968" y="468352"/>
            <a:ext cx="89209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1132E6-C233-FE37-B6B0-32A0069BC84F}"/>
              </a:ext>
            </a:extLst>
          </p:cNvPr>
          <p:cNvCxnSpPr>
            <a:cxnSpLocks/>
          </p:cNvCxnSpPr>
          <p:nvPr/>
        </p:nvCxnSpPr>
        <p:spPr>
          <a:xfrm flipH="1">
            <a:off x="7587481" y="3579538"/>
            <a:ext cx="17526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A0BD5C-19C9-1E3A-E0D1-48A6724D7C12}"/>
              </a:ext>
            </a:extLst>
          </p:cNvPr>
          <p:cNvCxnSpPr>
            <a:cxnSpLocks/>
          </p:cNvCxnSpPr>
          <p:nvPr/>
        </p:nvCxnSpPr>
        <p:spPr>
          <a:xfrm flipH="1">
            <a:off x="10851071" y="3579538"/>
            <a:ext cx="17526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5AADE8-CF0B-ACFC-CCB1-5280B262878F}"/>
              </a:ext>
            </a:extLst>
          </p:cNvPr>
          <p:cNvSpPr txBox="1"/>
          <p:nvPr/>
        </p:nvSpPr>
        <p:spPr>
          <a:xfrm>
            <a:off x="5511377" y="-274317"/>
            <a:ext cx="4856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Wrapped over a cross-validation loop, interchange discovery and validation samples.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EA22DD-8973-E1AE-EA37-0B2B16A61555}"/>
              </a:ext>
            </a:extLst>
          </p:cNvPr>
          <p:cNvSpPr/>
          <p:nvPr/>
        </p:nvSpPr>
        <p:spPr>
          <a:xfrm>
            <a:off x="11573110" y="2676298"/>
            <a:ext cx="735985" cy="356349"/>
          </a:xfrm>
          <a:prstGeom prst="roundRect">
            <a:avLst/>
          </a:prstGeom>
          <a:solidFill>
            <a:srgbClr val="D05974">
              <a:alpha val="27059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579CE1-0A32-1AE8-A80D-1B4331ECD8A2}"/>
              </a:ext>
            </a:extLst>
          </p:cNvPr>
          <p:cNvSpPr/>
          <p:nvPr/>
        </p:nvSpPr>
        <p:spPr>
          <a:xfrm>
            <a:off x="12404241" y="2676291"/>
            <a:ext cx="813668" cy="356350"/>
          </a:xfrm>
          <a:prstGeom prst="roundRect">
            <a:avLst/>
          </a:prstGeom>
          <a:solidFill>
            <a:srgbClr val="D05974">
              <a:alpha val="27059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1252D3-BFF2-D176-8557-1519219EEE0D}"/>
              </a:ext>
            </a:extLst>
          </p:cNvPr>
          <p:cNvCxnSpPr>
            <a:cxnSpLocks/>
          </p:cNvCxnSpPr>
          <p:nvPr/>
        </p:nvCxnSpPr>
        <p:spPr>
          <a:xfrm flipV="1">
            <a:off x="6826405" y="1918927"/>
            <a:ext cx="0" cy="6226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42438B-E0F7-461C-0E69-364C6B790A64}"/>
              </a:ext>
            </a:extLst>
          </p:cNvPr>
          <p:cNvCxnSpPr>
            <a:cxnSpLocks/>
          </p:cNvCxnSpPr>
          <p:nvPr/>
        </p:nvCxnSpPr>
        <p:spPr>
          <a:xfrm flipV="1">
            <a:off x="7447155" y="1916144"/>
            <a:ext cx="0" cy="62261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DF21E0-7EEC-6381-EE2C-E5B09AA21991}"/>
              </a:ext>
            </a:extLst>
          </p:cNvPr>
          <p:cNvCxnSpPr>
            <a:cxnSpLocks/>
          </p:cNvCxnSpPr>
          <p:nvPr/>
        </p:nvCxnSpPr>
        <p:spPr>
          <a:xfrm flipV="1">
            <a:off x="8463781" y="1908717"/>
            <a:ext cx="5577" cy="6411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F4FCBA-C67F-E29A-82FF-7887883EA9A2}"/>
              </a:ext>
            </a:extLst>
          </p:cNvPr>
          <p:cNvCxnSpPr>
            <a:cxnSpLocks/>
          </p:cNvCxnSpPr>
          <p:nvPr/>
        </p:nvCxnSpPr>
        <p:spPr>
          <a:xfrm flipV="1">
            <a:off x="9748025" y="1931026"/>
            <a:ext cx="0" cy="6077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FAC95D5-AF86-940A-D969-CCA6BE4B2C50}"/>
              </a:ext>
            </a:extLst>
          </p:cNvPr>
          <p:cNvCxnSpPr>
            <a:cxnSpLocks/>
          </p:cNvCxnSpPr>
          <p:nvPr/>
        </p:nvCxnSpPr>
        <p:spPr>
          <a:xfrm flipV="1">
            <a:off x="12309088" y="1926360"/>
            <a:ext cx="0" cy="3345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4393CE0-AD5C-451B-B846-E8089C8A499B}"/>
              </a:ext>
            </a:extLst>
          </p:cNvPr>
          <p:cNvSpPr txBox="1"/>
          <p:nvPr/>
        </p:nvSpPr>
        <p:spPr>
          <a:xfrm>
            <a:off x="5619158" y="2097872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Discovery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9F995E-7074-1833-3A55-FC2B950C2D43}"/>
              </a:ext>
            </a:extLst>
          </p:cNvPr>
          <p:cNvSpPr txBox="1"/>
          <p:nvPr/>
        </p:nvSpPr>
        <p:spPr>
          <a:xfrm>
            <a:off x="11772520" y="2260896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6B5C1B-1B80-BD2C-7ABC-35F29738F51F}"/>
              </a:ext>
            </a:extLst>
          </p:cNvPr>
          <p:cNvSpPr txBox="1"/>
          <p:nvPr/>
        </p:nvSpPr>
        <p:spPr>
          <a:xfrm>
            <a:off x="5629395" y="2617074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7A142D-E163-28CA-E80B-CFF9123BBE52}"/>
              </a:ext>
            </a:extLst>
          </p:cNvPr>
          <p:cNvSpPr txBox="1"/>
          <p:nvPr/>
        </p:nvSpPr>
        <p:spPr>
          <a:xfrm>
            <a:off x="7471002" y="2624652"/>
            <a:ext cx="93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F5DD1C-5B49-7331-CA5B-E779AB4FFB49}"/>
              </a:ext>
            </a:extLst>
          </p:cNvPr>
          <p:cNvSpPr txBox="1"/>
          <p:nvPr/>
        </p:nvSpPr>
        <p:spPr>
          <a:xfrm>
            <a:off x="9128091" y="2619076"/>
            <a:ext cx="13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573626-25D1-8D33-0027-FBCD4D6DDE6C}"/>
              </a:ext>
            </a:extLst>
          </p:cNvPr>
          <p:cNvSpPr txBox="1"/>
          <p:nvPr/>
        </p:nvSpPr>
        <p:spPr>
          <a:xfrm>
            <a:off x="11731934" y="265890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D8CFB5-0744-474E-4188-9DC66FCDECC9}"/>
              </a:ext>
            </a:extLst>
          </p:cNvPr>
          <p:cNvSpPr txBox="1"/>
          <p:nvPr/>
        </p:nvSpPr>
        <p:spPr>
          <a:xfrm>
            <a:off x="12584835" y="2676292"/>
            <a:ext cx="485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8B5109-8593-C53C-74AD-FA320B21BB4D}"/>
              </a:ext>
            </a:extLst>
          </p:cNvPr>
          <p:cNvSpPr txBox="1"/>
          <p:nvPr/>
        </p:nvSpPr>
        <p:spPr>
          <a:xfrm>
            <a:off x="5811063" y="964932"/>
            <a:ext cx="1959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1,</a:t>
            </a:r>
          </a:p>
          <a:p>
            <a:r>
              <a:rPr lang="en-US" dirty="0"/>
              <a:t>Feature selection </a:t>
            </a:r>
          </a:p>
          <a:p>
            <a:r>
              <a:rPr lang="en-US" dirty="0"/>
              <a:t>for Tr1 vs 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26EE48-5290-12AD-E341-C41B381D176D}"/>
              </a:ext>
            </a:extLst>
          </p:cNvPr>
          <p:cNvSpPr txBox="1"/>
          <p:nvPr/>
        </p:nvSpPr>
        <p:spPr>
          <a:xfrm>
            <a:off x="8440288" y="939915"/>
            <a:ext cx="2075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2,</a:t>
            </a:r>
          </a:p>
          <a:p>
            <a:r>
              <a:rPr lang="en-US" dirty="0"/>
              <a:t>Tr2 vs C with a </a:t>
            </a:r>
          </a:p>
          <a:p>
            <a:r>
              <a:rPr lang="en-US" dirty="0"/>
              <a:t>restricted gene set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45F1C9-1027-78F2-A2EF-021F0CE139AD}"/>
              </a:ext>
            </a:extLst>
          </p:cNvPr>
          <p:cNvCxnSpPr/>
          <p:nvPr/>
        </p:nvCxnSpPr>
        <p:spPr>
          <a:xfrm>
            <a:off x="7512244" y="939914"/>
            <a:ext cx="892097" cy="0"/>
          </a:xfrm>
          <a:prstGeom prst="straightConnector1">
            <a:avLst/>
          </a:prstGeom>
          <a:ln w="47625">
            <a:solidFill>
              <a:srgbClr val="7B997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F3C04A-3856-4A7D-DD7B-AA8645D80E8D}"/>
              </a:ext>
            </a:extLst>
          </p:cNvPr>
          <p:cNvCxnSpPr>
            <a:cxnSpLocks/>
          </p:cNvCxnSpPr>
          <p:nvPr/>
        </p:nvCxnSpPr>
        <p:spPr>
          <a:xfrm>
            <a:off x="10195964" y="939914"/>
            <a:ext cx="1484936" cy="0"/>
          </a:xfrm>
          <a:prstGeom prst="straightConnector1">
            <a:avLst/>
          </a:prstGeom>
          <a:ln w="47625">
            <a:solidFill>
              <a:srgbClr val="7B997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1CD765-7E42-DC42-6E70-B1468516CE6C}"/>
              </a:ext>
            </a:extLst>
          </p:cNvPr>
          <p:cNvSpPr txBox="1"/>
          <p:nvPr/>
        </p:nvSpPr>
        <p:spPr>
          <a:xfrm>
            <a:off x="11416585" y="983509"/>
            <a:ext cx="2059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Classifier 2 </a:t>
            </a:r>
          </a:p>
          <a:p>
            <a:r>
              <a:rPr lang="en-US" dirty="0"/>
              <a:t>to evaluate degree </a:t>
            </a:r>
          </a:p>
          <a:p>
            <a:r>
              <a:rPr lang="en-US" dirty="0"/>
              <a:t>of convergence</a:t>
            </a:r>
          </a:p>
        </p:txBody>
      </p:sp>
    </p:spTree>
    <p:extLst>
      <p:ext uri="{BB962C8B-B14F-4D97-AF65-F5344CB8AC3E}">
        <p14:creationId xmlns:p14="http://schemas.microsoft.com/office/powerpoint/2010/main" val="4009228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20A3A06-89DE-B3CE-520E-1A13A404A0EF}"/>
              </a:ext>
            </a:extLst>
          </p:cNvPr>
          <p:cNvGrpSpPr/>
          <p:nvPr/>
        </p:nvGrpSpPr>
        <p:grpSpPr>
          <a:xfrm>
            <a:off x="6052246" y="2428727"/>
            <a:ext cx="3422235" cy="1174372"/>
            <a:chOff x="1191194" y="2707631"/>
            <a:chExt cx="3422235" cy="117437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4C1D39F-9FB6-36EF-D3D2-3A9AFDA6D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1191194" y="2707631"/>
              <a:ext cx="1464786" cy="732393"/>
            </a:xfrm>
            <a:prstGeom prst="rect">
              <a:avLst/>
            </a:prstGeom>
            <a:ln w="12700">
              <a:solidFill>
                <a:srgbClr val="457499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56F910-F874-AE18-59BE-750D52723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>
              <a:off x="2173925" y="2914121"/>
              <a:ext cx="1484299" cy="742150"/>
            </a:xfrm>
            <a:prstGeom prst="rect">
              <a:avLst/>
            </a:prstGeom>
            <a:ln w="12700">
              <a:solidFill>
                <a:srgbClr val="457499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F5BAD8-F82B-2081-7EEB-8E2E630AC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3129130" y="3124273"/>
              <a:ext cx="1484299" cy="757730"/>
            </a:xfrm>
            <a:prstGeom prst="rect">
              <a:avLst/>
            </a:prstGeom>
            <a:ln w="12700">
              <a:solidFill>
                <a:srgbClr val="457499"/>
              </a:solidFill>
            </a:ln>
          </p:spPr>
        </p:pic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DB9F5DE-75A2-8961-B0F7-BE7D2936CFAB}"/>
              </a:ext>
            </a:extLst>
          </p:cNvPr>
          <p:cNvSpPr/>
          <p:nvPr/>
        </p:nvSpPr>
        <p:spPr>
          <a:xfrm>
            <a:off x="5805825" y="2310937"/>
            <a:ext cx="3919797" cy="1422309"/>
          </a:xfrm>
          <a:prstGeom prst="roundRect">
            <a:avLst/>
          </a:prstGeom>
          <a:noFill/>
          <a:ln>
            <a:solidFill>
              <a:srgbClr val="45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3D48257-F55E-7D86-93A1-1280852A4B73}"/>
              </a:ext>
            </a:extLst>
          </p:cNvPr>
          <p:cNvSpPr/>
          <p:nvPr/>
        </p:nvSpPr>
        <p:spPr>
          <a:xfrm>
            <a:off x="10031521" y="2308430"/>
            <a:ext cx="2722323" cy="1422308"/>
          </a:xfrm>
          <a:prstGeom prst="roundRect">
            <a:avLst/>
          </a:prstGeom>
          <a:noFill/>
          <a:ln>
            <a:solidFill>
              <a:srgbClr val="6D39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AF85FD-D585-FCFE-2115-A84485AE1299}"/>
              </a:ext>
            </a:extLst>
          </p:cNvPr>
          <p:cNvGrpSpPr/>
          <p:nvPr/>
        </p:nvGrpSpPr>
        <p:grpSpPr>
          <a:xfrm>
            <a:off x="5170176" y="517598"/>
            <a:ext cx="8224027" cy="3547139"/>
            <a:chOff x="942275" y="925551"/>
            <a:chExt cx="8224027" cy="354713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02826FA-2EA3-1066-832D-7AAB49DA155F}"/>
                </a:ext>
              </a:extLst>
            </p:cNvPr>
            <p:cNvSpPr/>
            <p:nvPr/>
          </p:nvSpPr>
          <p:spPr>
            <a:xfrm>
              <a:off x="942275" y="925551"/>
              <a:ext cx="8224027" cy="3547139"/>
            </a:xfrm>
            <a:prstGeom prst="roundRect">
              <a:avLst/>
            </a:prstGeom>
            <a:noFill/>
            <a:ln w="5715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EA061DE-9657-4A5F-605F-186C405AF297}"/>
                </a:ext>
              </a:extLst>
            </p:cNvPr>
            <p:cNvCxnSpPr/>
            <p:nvPr/>
          </p:nvCxnSpPr>
          <p:spPr>
            <a:xfrm>
              <a:off x="6096000" y="925552"/>
              <a:ext cx="892097" cy="0"/>
            </a:xfrm>
            <a:prstGeom prst="straightConnector1">
              <a:avLst/>
            </a:prstGeom>
            <a:ln w="571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923563E-0DB5-3B33-9819-D99C3E3FE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2557" y="4468530"/>
              <a:ext cx="1752601" cy="0"/>
            </a:xfrm>
            <a:prstGeom prst="straightConnector1">
              <a:avLst/>
            </a:prstGeom>
            <a:ln w="5715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D3CCB88-6C03-76A8-993F-CAC0B643B520}"/>
              </a:ext>
            </a:extLst>
          </p:cNvPr>
          <p:cNvSpPr txBox="1"/>
          <p:nvPr/>
        </p:nvSpPr>
        <p:spPr>
          <a:xfrm>
            <a:off x="5449147" y="143210"/>
            <a:ext cx="562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19191"/>
                </a:solidFill>
              </a:rPr>
              <a:t>Swap</a:t>
            </a:r>
            <a:r>
              <a:rPr lang="en-US" sz="1600" b="1" i="1" dirty="0">
                <a:solidFill>
                  <a:srgbClr val="919191"/>
                </a:solidFill>
              </a:rPr>
              <a:t> </a:t>
            </a:r>
            <a:r>
              <a:rPr lang="en-US" sz="1600" b="1" i="1" dirty="0">
                <a:solidFill>
                  <a:srgbClr val="457499"/>
                </a:solidFill>
              </a:rPr>
              <a:t>train</a:t>
            </a:r>
            <a:r>
              <a:rPr lang="en-US" sz="1600" b="1" i="1" dirty="0">
                <a:solidFill>
                  <a:srgbClr val="919191"/>
                </a:solidFill>
              </a:rPr>
              <a:t>/</a:t>
            </a:r>
            <a:r>
              <a:rPr lang="en-US" sz="1600" b="1" i="1" dirty="0">
                <a:solidFill>
                  <a:srgbClr val="6D3991"/>
                </a:solidFill>
              </a:rPr>
              <a:t>validation</a:t>
            </a:r>
            <a:r>
              <a:rPr lang="en-US" sz="1600" b="1" dirty="0">
                <a:solidFill>
                  <a:srgbClr val="919191"/>
                </a:solidFill>
              </a:rPr>
              <a:t>, then aggregate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08258F-45E0-6941-9399-245C7D1606D3}"/>
              </a:ext>
            </a:extLst>
          </p:cNvPr>
          <p:cNvGrpSpPr/>
          <p:nvPr/>
        </p:nvGrpSpPr>
        <p:grpSpPr>
          <a:xfrm>
            <a:off x="6135359" y="2611376"/>
            <a:ext cx="2772645" cy="801818"/>
            <a:chOff x="1430126" y="2923296"/>
            <a:chExt cx="2772645" cy="80181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F64B77-A7C3-D1CB-774C-129120A40896}"/>
                </a:ext>
              </a:extLst>
            </p:cNvPr>
            <p:cNvSpPr txBox="1"/>
            <p:nvPr/>
          </p:nvSpPr>
          <p:spPr>
            <a:xfrm>
              <a:off x="1430126" y="2923296"/>
              <a:ext cx="73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57499"/>
                  </a:solidFill>
                </a:rPr>
                <a:t>Pert.1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7670FA-B4DB-8146-17F6-9CC9F0B6F5FC}"/>
                </a:ext>
              </a:extLst>
            </p:cNvPr>
            <p:cNvSpPr txBox="1"/>
            <p:nvPr/>
          </p:nvSpPr>
          <p:spPr>
            <a:xfrm>
              <a:off x="2365225" y="3123094"/>
              <a:ext cx="889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57499"/>
                  </a:solidFill>
                </a:rPr>
                <a:t>Control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5FBA7C-BDC7-5473-9F6E-FFDCA1161B74}"/>
                </a:ext>
              </a:extLst>
            </p:cNvPr>
            <p:cNvSpPr txBox="1"/>
            <p:nvPr/>
          </p:nvSpPr>
          <p:spPr>
            <a:xfrm>
              <a:off x="3425314" y="3386560"/>
              <a:ext cx="777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57499"/>
                  </a:solidFill>
                </a:rPr>
                <a:t>Pert. 2</a:t>
              </a:r>
              <a:endParaRPr lang="en-US" b="1" dirty="0">
                <a:solidFill>
                  <a:srgbClr val="457499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021A5C0-133B-B8B1-507C-2E27390CAECE}"/>
              </a:ext>
            </a:extLst>
          </p:cNvPr>
          <p:cNvGrpSpPr/>
          <p:nvPr/>
        </p:nvGrpSpPr>
        <p:grpSpPr>
          <a:xfrm>
            <a:off x="5683227" y="938309"/>
            <a:ext cx="7268335" cy="830997"/>
            <a:chOff x="1256405" y="1384214"/>
            <a:chExt cx="7268335" cy="8309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E087491-30D8-3804-617E-4E1D1A5B519E}"/>
                </a:ext>
              </a:extLst>
            </p:cNvPr>
            <p:cNvSpPr txBox="1"/>
            <p:nvPr/>
          </p:nvSpPr>
          <p:spPr>
            <a:xfrm>
              <a:off x="1256405" y="1507325"/>
              <a:ext cx="20418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Candidate feature</a:t>
              </a:r>
            </a:p>
            <a:p>
              <a:r>
                <a:rPr lang="en-US" sz="1600" b="1" dirty="0">
                  <a:solidFill>
                    <a:srgbClr val="424242"/>
                  </a:solidFill>
                </a:rPr>
                <a:t>discovery. </a:t>
              </a:r>
              <a:r>
                <a:rPr lang="en-US" sz="1600" b="1" dirty="0">
                  <a:solidFill>
                    <a:srgbClr val="457499"/>
                  </a:solidFill>
                </a:rPr>
                <a:t>Pert1 + C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4FDB19-BECD-3A41-E9AB-8CC4E5775D19}"/>
                </a:ext>
              </a:extLst>
            </p:cNvPr>
            <p:cNvSpPr txBox="1"/>
            <p:nvPr/>
          </p:nvSpPr>
          <p:spPr>
            <a:xfrm>
              <a:off x="3863568" y="1384214"/>
              <a:ext cx="20753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Convergence feature extraction. </a:t>
              </a:r>
              <a:r>
                <a:rPr lang="en-US" sz="1600" b="1" dirty="0">
                  <a:solidFill>
                    <a:srgbClr val="457499"/>
                  </a:solidFill>
                </a:rPr>
                <a:t>Pert2 + C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9F8BC3-F180-A257-6DCA-4AFD4D7BDA30}"/>
                </a:ext>
              </a:extLst>
            </p:cNvPr>
            <p:cNvSpPr txBox="1"/>
            <p:nvPr/>
          </p:nvSpPr>
          <p:spPr>
            <a:xfrm>
              <a:off x="6676107" y="1384214"/>
              <a:ext cx="1848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Significance assessment. </a:t>
              </a:r>
            </a:p>
            <a:p>
              <a:r>
                <a:rPr lang="en-US" sz="1600" b="1" dirty="0">
                  <a:solidFill>
                    <a:srgbClr val="6D3991"/>
                  </a:solidFill>
                </a:rPr>
                <a:t>Pert2 + C 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5F49D1-0BD6-5B2E-0142-52E3B6CCCC33}"/>
              </a:ext>
            </a:extLst>
          </p:cNvPr>
          <p:cNvGrpSpPr/>
          <p:nvPr/>
        </p:nvGrpSpPr>
        <p:grpSpPr>
          <a:xfrm>
            <a:off x="5552652" y="768071"/>
            <a:ext cx="7340567" cy="1215483"/>
            <a:chOff x="1133045" y="1225264"/>
            <a:chExt cx="7340567" cy="121548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99F4462-4705-4AEE-148E-9A671699D08D}"/>
                </a:ext>
              </a:extLst>
            </p:cNvPr>
            <p:cNvSpPr/>
            <p:nvPr/>
          </p:nvSpPr>
          <p:spPr>
            <a:xfrm>
              <a:off x="1133045" y="1225264"/>
              <a:ext cx="2241397" cy="1215483"/>
            </a:xfrm>
            <a:prstGeom prst="roundRect">
              <a:avLst/>
            </a:prstGeom>
            <a:noFill/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24242"/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AD8F227-17E9-BF1A-28CC-53E4C6A92BB2}"/>
                </a:ext>
              </a:extLst>
            </p:cNvPr>
            <p:cNvSpPr/>
            <p:nvPr/>
          </p:nvSpPr>
          <p:spPr>
            <a:xfrm>
              <a:off x="3682630" y="1225264"/>
              <a:ext cx="2241397" cy="1215483"/>
            </a:xfrm>
            <a:prstGeom prst="roundRect">
              <a:avLst/>
            </a:prstGeom>
            <a:noFill/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24242"/>
                </a:solidFill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A0C70603-5A02-35B2-05C6-E25083867D25}"/>
                </a:ext>
              </a:extLst>
            </p:cNvPr>
            <p:cNvSpPr/>
            <p:nvPr/>
          </p:nvSpPr>
          <p:spPr>
            <a:xfrm>
              <a:off x="6232215" y="1225264"/>
              <a:ext cx="2241397" cy="1215483"/>
            </a:xfrm>
            <a:prstGeom prst="roundRect">
              <a:avLst/>
            </a:prstGeom>
            <a:noFill/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2424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073779D-826B-A55B-1DF7-F557DF4DE3D3}"/>
              </a:ext>
            </a:extLst>
          </p:cNvPr>
          <p:cNvGrpSpPr/>
          <p:nvPr/>
        </p:nvGrpSpPr>
        <p:grpSpPr>
          <a:xfrm>
            <a:off x="10149698" y="2543969"/>
            <a:ext cx="2429328" cy="953741"/>
            <a:chOff x="5825380" y="2993692"/>
            <a:chExt cx="2429328" cy="95374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345E038-E92C-F67A-3279-31C640543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5825380" y="2993692"/>
              <a:ext cx="1464785" cy="732393"/>
            </a:xfrm>
            <a:prstGeom prst="rect">
              <a:avLst/>
            </a:prstGeom>
            <a:ln w="12700">
              <a:solidFill>
                <a:srgbClr val="6D3991"/>
              </a:solidFill>
            </a:ln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2ABB92B-47DD-3B73-1E9D-598CAB1B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 amt="70000"/>
            </a:blip>
            <a:stretch>
              <a:fillRect/>
            </a:stretch>
          </p:blipFill>
          <p:spPr>
            <a:xfrm>
              <a:off x="6766112" y="3203134"/>
              <a:ext cx="1488596" cy="744299"/>
            </a:xfrm>
            <a:prstGeom prst="rect">
              <a:avLst/>
            </a:prstGeom>
            <a:ln w="12700">
              <a:solidFill>
                <a:srgbClr val="6D3991"/>
              </a:solidFill>
            </a:ln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731FA82B-979A-7182-94CE-25B820814B3E}"/>
              </a:ext>
            </a:extLst>
          </p:cNvPr>
          <p:cNvSpPr txBox="1"/>
          <p:nvPr/>
        </p:nvSpPr>
        <p:spPr>
          <a:xfrm>
            <a:off x="11277993" y="2965022"/>
            <a:ext cx="77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D3991"/>
                </a:solidFill>
              </a:rPr>
              <a:t>Pert. 2</a:t>
            </a:r>
            <a:endParaRPr lang="en-US" b="1" dirty="0">
              <a:solidFill>
                <a:srgbClr val="6D399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A660F5-3E0A-B7AF-077A-1CA65C69AE6E}"/>
              </a:ext>
            </a:extLst>
          </p:cNvPr>
          <p:cNvSpPr txBox="1"/>
          <p:nvPr/>
        </p:nvSpPr>
        <p:spPr>
          <a:xfrm>
            <a:off x="10201148" y="2682279"/>
            <a:ext cx="8892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6D3991"/>
                </a:solidFill>
              </a:rPr>
              <a:t>Control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505B172-B365-626C-5FA2-F2C0E99D7613}"/>
              </a:ext>
            </a:extLst>
          </p:cNvPr>
          <p:cNvGrpSpPr/>
          <p:nvPr/>
        </p:nvGrpSpPr>
        <p:grpSpPr>
          <a:xfrm>
            <a:off x="6560307" y="2055198"/>
            <a:ext cx="5327989" cy="214949"/>
            <a:chOff x="2140700" y="2512391"/>
            <a:chExt cx="5327989" cy="214949"/>
          </a:xfrm>
        </p:grpSpPr>
        <p:sp>
          <p:nvSpPr>
            <p:cNvPr id="71" name="Right Arrow 70">
              <a:extLst>
                <a:ext uri="{FF2B5EF4-FFF2-40B4-BE49-F238E27FC236}">
                  <a16:creationId xmlns:a16="http://schemas.microsoft.com/office/drawing/2014/main" id="{C5EBF408-2D99-4812-E4B1-D565A4C94C1B}"/>
                </a:ext>
              </a:extLst>
            </p:cNvPr>
            <p:cNvSpPr/>
            <p:nvPr/>
          </p:nvSpPr>
          <p:spPr>
            <a:xfrm rot="16200000">
              <a:off x="2091113" y="2561978"/>
              <a:ext cx="214949" cy="115776"/>
            </a:xfrm>
            <a:prstGeom prst="rightArrow">
              <a:avLst/>
            </a:prstGeom>
            <a:noFill/>
            <a:ln>
              <a:solidFill>
                <a:srgbClr val="45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63BE106A-8971-560C-74E5-5E899C736F73}"/>
                </a:ext>
              </a:extLst>
            </p:cNvPr>
            <p:cNvSpPr/>
            <p:nvPr/>
          </p:nvSpPr>
          <p:spPr>
            <a:xfrm rot="16200000">
              <a:off x="4697220" y="2561978"/>
              <a:ext cx="214949" cy="115776"/>
            </a:xfrm>
            <a:prstGeom prst="rightArrow">
              <a:avLst/>
            </a:prstGeom>
            <a:noFill/>
            <a:ln>
              <a:solidFill>
                <a:srgbClr val="45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0A252BA2-E2F9-7E1B-986A-7C727C5F12A4}"/>
                </a:ext>
              </a:extLst>
            </p:cNvPr>
            <p:cNvSpPr/>
            <p:nvPr/>
          </p:nvSpPr>
          <p:spPr>
            <a:xfrm rot="16200000">
              <a:off x="7303326" y="2561978"/>
              <a:ext cx="214949" cy="115776"/>
            </a:xfrm>
            <a:prstGeom prst="rightArrow">
              <a:avLst/>
            </a:prstGeom>
            <a:noFill/>
            <a:ln>
              <a:solidFill>
                <a:srgbClr val="6D3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ight Arrow 74">
            <a:extLst>
              <a:ext uri="{FF2B5EF4-FFF2-40B4-BE49-F238E27FC236}">
                <a16:creationId xmlns:a16="http://schemas.microsoft.com/office/drawing/2014/main" id="{77F1A2C8-FB4E-5A99-9AF1-0713FC308A76}"/>
              </a:ext>
            </a:extLst>
          </p:cNvPr>
          <p:cNvSpPr/>
          <p:nvPr/>
        </p:nvSpPr>
        <p:spPr>
          <a:xfrm>
            <a:off x="7830535" y="1295912"/>
            <a:ext cx="214949" cy="115776"/>
          </a:xfrm>
          <a:prstGeom prst="rightArrow">
            <a:avLst/>
          </a:prstGeom>
          <a:solidFill>
            <a:srgbClr val="424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61EC3FDD-BE95-0D4E-CE2A-845F03A4F8ED}"/>
              </a:ext>
            </a:extLst>
          </p:cNvPr>
          <p:cNvSpPr/>
          <p:nvPr/>
        </p:nvSpPr>
        <p:spPr>
          <a:xfrm>
            <a:off x="10408132" y="1295912"/>
            <a:ext cx="214949" cy="115776"/>
          </a:xfrm>
          <a:prstGeom prst="rightArrow">
            <a:avLst/>
          </a:prstGeom>
          <a:solidFill>
            <a:srgbClr val="4242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173CEB-9DCA-344F-8665-F3A0D98E23C8}"/>
              </a:ext>
            </a:extLst>
          </p:cNvPr>
          <p:cNvSpPr txBox="1"/>
          <p:nvPr/>
        </p:nvSpPr>
        <p:spPr>
          <a:xfrm>
            <a:off x="5894450" y="3399551"/>
            <a:ext cx="913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457499"/>
                </a:solidFill>
              </a:rPr>
              <a:t>Training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ED148AD-9935-9B2D-CCE5-69C06EF652EE}"/>
              </a:ext>
            </a:extLst>
          </p:cNvPr>
          <p:cNvSpPr txBox="1"/>
          <p:nvPr/>
        </p:nvSpPr>
        <p:spPr>
          <a:xfrm>
            <a:off x="10120008" y="3413646"/>
            <a:ext cx="1126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rgbClr val="6D3991"/>
                </a:solidFill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667386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11316DE3-75D4-907D-01DB-7447E4D856CC}"/>
              </a:ext>
            </a:extLst>
          </p:cNvPr>
          <p:cNvGrpSpPr/>
          <p:nvPr/>
        </p:nvGrpSpPr>
        <p:grpSpPr>
          <a:xfrm>
            <a:off x="4890658" y="1297995"/>
            <a:ext cx="11069778" cy="4160696"/>
            <a:chOff x="471058" y="1755195"/>
            <a:chExt cx="11069778" cy="3719629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C00C9B1-7E9A-358B-66BB-90E895B99F9D}"/>
                </a:ext>
              </a:extLst>
            </p:cNvPr>
            <p:cNvSpPr/>
            <p:nvPr/>
          </p:nvSpPr>
          <p:spPr>
            <a:xfrm>
              <a:off x="5336939" y="2926584"/>
              <a:ext cx="4016359" cy="1616126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24242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12BE30B-31FF-0D83-7C72-B45A30D6CC67}"/>
                </a:ext>
              </a:extLst>
            </p:cNvPr>
            <p:cNvSpPr/>
            <p:nvPr/>
          </p:nvSpPr>
          <p:spPr>
            <a:xfrm>
              <a:off x="471058" y="3324509"/>
              <a:ext cx="6384004" cy="2150315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24242"/>
                </a:solidFill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1EE6337-AB07-7C70-2DF9-EF4D443A265E}"/>
                </a:ext>
              </a:extLst>
            </p:cNvPr>
            <p:cNvSpPr/>
            <p:nvPr/>
          </p:nvSpPr>
          <p:spPr>
            <a:xfrm>
              <a:off x="5924701" y="1755195"/>
              <a:ext cx="5616135" cy="3719629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24242"/>
                </a:solidFill>
              </a:endParaRPr>
            </a:p>
          </p:txBody>
        </p:sp>
      </p:grp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45E1CEF-14D7-B1C1-48BC-4FA836A7A120}"/>
              </a:ext>
            </a:extLst>
          </p:cNvPr>
          <p:cNvSpPr/>
          <p:nvPr/>
        </p:nvSpPr>
        <p:spPr>
          <a:xfrm>
            <a:off x="4875743" y="1281397"/>
            <a:ext cx="5468558" cy="1755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2424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67EF20A-AFF3-213C-7B23-8D93F7D4E8C2}"/>
              </a:ext>
            </a:extLst>
          </p:cNvPr>
          <p:cNvGrpSpPr/>
          <p:nvPr/>
        </p:nvGrpSpPr>
        <p:grpSpPr>
          <a:xfrm>
            <a:off x="7631230" y="473"/>
            <a:ext cx="6111353" cy="982271"/>
            <a:chOff x="3211623" y="539152"/>
            <a:chExt cx="6111353" cy="982271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3FE9122-D07C-3419-6174-D91FA2DB7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1300" y="564765"/>
              <a:ext cx="4572000" cy="914400"/>
            </a:xfrm>
            <a:prstGeom prst="rect">
              <a:avLst/>
            </a:prstGeom>
          </p:spPr>
        </p:pic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44C0028-04A1-BDCE-8F77-6B711F298321}"/>
                </a:ext>
              </a:extLst>
            </p:cNvPr>
            <p:cNvGrpSpPr/>
            <p:nvPr/>
          </p:nvGrpSpPr>
          <p:grpSpPr>
            <a:xfrm>
              <a:off x="3211623" y="539152"/>
              <a:ext cx="6111353" cy="982271"/>
              <a:chOff x="3169075" y="559866"/>
              <a:chExt cx="6111353" cy="98227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1E1902-E3B6-FDBC-1794-84E7454A84C7}"/>
                  </a:ext>
                </a:extLst>
              </p:cNvPr>
              <p:cNvSpPr txBox="1"/>
              <p:nvPr/>
            </p:nvSpPr>
            <p:spPr>
              <a:xfrm>
                <a:off x="3169075" y="845076"/>
                <a:ext cx="101602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Control</a:t>
                </a:r>
                <a:endParaRPr lang="en-US" sz="1600" b="1" dirty="0">
                  <a:solidFill>
                    <a:srgbClr val="457499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B69CCB9-B417-B238-31C5-4AD08EB27C9F}"/>
                  </a:ext>
                </a:extLst>
              </p:cNvPr>
              <p:cNvSpPr txBox="1"/>
              <p:nvPr/>
            </p:nvSpPr>
            <p:spPr>
              <a:xfrm>
                <a:off x="4439871" y="559866"/>
                <a:ext cx="362768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Baseline averaged expression levels</a:t>
                </a:r>
                <a:endParaRPr lang="en-US" sz="1600" b="1" dirty="0">
                  <a:solidFill>
                    <a:srgbClr val="457499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646343F-1489-92CF-9AF8-EEF2B43CDD34}"/>
                  </a:ext>
                </a:extLst>
              </p:cNvPr>
              <p:cNvSpPr txBox="1"/>
              <p:nvPr/>
            </p:nvSpPr>
            <p:spPr>
              <a:xfrm>
                <a:off x="4092502" y="1203583"/>
                <a:ext cx="104665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Gene 1</a:t>
                </a:r>
                <a:endParaRPr lang="en-US" sz="1600" b="1" dirty="0">
                  <a:solidFill>
                    <a:srgbClr val="457499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B6A6A1-29BA-A038-EB05-B89C16C93402}"/>
                  </a:ext>
                </a:extLst>
              </p:cNvPr>
              <p:cNvSpPr txBox="1"/>
              <p:nvPr/>
            </p:nvSpPr>
            <p:spPr>
              <a:xfrm>
                <a:off x="8233770" y="1191919"/>
                <a:ext cx="104665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Gene p</a:t>
                </a:r>
                <a:endParaRPr lang="en-US" sz="1600" b="1" dirty="0">
                  <a:solidFill>
                    <a:srgbClr val="457499"/>
                  </a:solidFill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259754-3C4D-394F-4302-9D08BB9B4574}"/>
              </a:ext>
            </a:extLst>
          </p:cNvPr>
          <p:cNvGrpSpPr/>
          <p:nvPr/>
        </p:nvGrpSpPr>
        <p:grpSpPr>
          <a:xfrm>
            <a:off x="4956518" y="1829040"/>
            <a:ext cx="5151195" cy="1340195"/>
            <a:chOff x="536911" y="1814747"/>
            <a:chExt cx="5151195" cy="13401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DED288-A523-1B0C-91FD-66AF88442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6106" y="1814747"/>
              <a:ext cx="4572000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DD348D-A40A-28E0-C001-1F7333A5B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6106" y="2240542"/>
              <a:ext cx="45720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096C2-7203-0205-6400-D5E662EF9BB1}"/>
                </a:ext>
              </a:extLst>
            </p:cNvPr>
            <p:cNvSpPr txBox="1"/>
            <p:nvPr/>
          </p:nvSpPr>
          <p:spPr>
            <a:xfrm>
              <a:off x="536912" y="2087281"/>
              <a:ext cx="794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Pert1</a:t>
              </a:r>
              <a:endParaRPr lang="en-US" sz="1600" b="1" dirty="0">
                <a:solidFill>
                  <a:srgbClr val="457499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AEBEC8-1BEB-138C-1D66-C6BE36AF729E}"/>
                </a:ext>
              </a:extLst>
            </p:cNvPr>
            <p:cNvSpPr txBox="1"/>
            <p:nvPr/>
          </p:nvSpPr>
          <p:spPr>
            <a:xfrm>
              <a:off x="536911" y="2524313"/>
              <a:ext cx="794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Pert2</a:t>
              </a:r>
              <a:endParaRPr lang="en-US" sz="1600" b="1" dirty="0">
                <a:solidFill>
                  <a:srgbClr val="457499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EE48C5-6179-5335-29E6-813064A9F90C}"/>
              </a:ext>
            </a:extLst>
          </p:cNvPr>
          <p:cNvGrpSpPr/>
          <p:nvPr/>
        </p:nvGrpSpPr>
        <p:grpSpPr>
          <a:xfrm>
            <a:off x="4956518" y="3657440"/>
            <a:ext cx="5151195" cy="1363345"/>
            <a:chOff x="536911" y="3719636"/>
            <a:chExt cx="5151195" cy="136334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A2FE7D-60C7-A314-91E0-0726E5ADB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6106" y="3719636"/>
              <a:ext cx="4572000" cy="9144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A0EBB92-F66F-9E76-2F57-C55DD5F58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16106" y="4168581"/>
              <a:ext cx="4572000" cy="9144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47C0BC-B531-6FE0-2486-664A3C9E2BF0}"/>
                </a:ext>
              </a:extLst>
            </p:cNvPr>
            <p:cNvSpPr txBox="1"/>
            <p:nvPr/>
          </p:nvSpPr>
          <p:spPr>
            <a:xfrm>
              <a:off x="536912" y="4018295"/>
              <a:ext cx="794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Pert1</a:t>
              </a:r>
              <a:endParaRPr lang="en-US" b="1" dirty="0">
                <a:solidFill>
                  <a:srgbClr val="457499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CB4667-00BC-ACBF-A4FB-37017807424C}"/>
                </a:ext>
              </a:extLst>
            </p:cNvPr>
            <p:cNvSpPr txBox="1"/>
            <p:nvPr/>
          </p:nvSpPr>
          <p:spPr>
            <a:xfrm>
              <a:off x="536911" y="4455327"/>
              <a:ext cx="794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Pert2</a:t>
              </a:r>
              <a:endParaRPr lang="en-US" sz="1600" b="1" dirty="0">
                <a:solidFill>
                  <a:srgbClr val="457499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06223C-3A10-B1B3-105D-DA75A33F0632}"/>
              </a:ext>
            </a:extLst>
          </p:cNvPr>
          <p:cNvGrpSpPr/>
          <p:nvPr/>
        </p:nvGrpSpPr>
        <p:grpSpPr>
          <a:xfrm>
            <a:off x="10686900" y="1829040"/>
            <a:ext cx="5159762" cy="1340195"/>
            <a:chOff x="6684997" y="1814747"/>
            <a:chExt cx="5159762" cy="134019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EB83E0C-2C06-A0D3-738A-0BDF5819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72759" y="1814747"/>
              <a:ext cx="4572000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35BE2F9-924E-00FC-C29C-0F42C22CD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72759" y="2240542"/>
              <a:ext cx="4572000" cy="9144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81A82F-674B-54ED-26C0-2917B405CAD0}"/>
                </a:ext>
              </a:extLst>
            </p:cNvPr>
            <p:cNvSpPr txBox="1"/>
            <p:nvPr/>
          </p:nvSpPr>
          <p:spPr>
            <a:xfrm>
              <a:off x="6684998" y="2097094"/>
              <a:ext cx="794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Pert1</a:t>
              </a:r>
              <a:endParaRPr lang="en-US" b="1" dirty="0">
                <a:solidFill>
                  <a:srgbClr val="457499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476D35-7658-9692-ACC3-CA9CBF9F31C6}"/>
                </a:ext>
              </a:extLst>
            </p:cNvPr>
            <p:cNvSpPr txBox="1"/>
            <p:nvPr/>
          </p:nvSpPr>
          <p:spPr>
            <a:xfrm>
              <a:off x="6684997" y="2534126"/>
              <a:ext cx="794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Pert2</a:t>
              </a:r>
              <a:endParaRPr lang="en-US" b="1" dirty="0">
                <a:solidFill>
                  <a:srgbClr val="457499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0A2A11-E37A-D0C3-A7B0-48DF5524D507}"/>
              </a:ext>
            </a:extLst>
          </p:cNvPr>
          <p:cNvGrpSpPr/>
          <p:nvPr/>
        </p:nvGrpSpPr>
        <p:grpSpPr>
          <a:xfrm>
            <a:off x="10686900" y="3580480"/>
            <a:ext cx="5159762" cy="1363345"/>
            <a:chOff x="6684997" y="3719636"/>
            <a:chExt cx="5159762" cy="136334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A0458C1-8AEE-C8A4-7D46-76526BFDB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72759" y="3719636"/>
              <a:ext cx="4572000" cy="9144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004179E-3920-466A-2BEB-51C372B8C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272759" y="4168581"/>
              <a:ext cx="45720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FA2EB9-C981-BD00-37E7-C28FCCFC0500}"/>
                </a:ext>
              </a:extLst>
            </p:cNvPr>
            <p:cNvSpPr txBox="1"/>
            <p:nvPr/>
          </p:nvSpPr>
          <p:spPr>
            <a:xfrm>
              <a:off x="6684998" y="4012338"/>
              <a:ext cx="794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Pert1</a:t>
              </a:r>
              <a:endParaRPr lang="en-US" b="1" dirty="0">
                <a:solidFill>
                  <a:srgbClr val="457499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1A2346-90D4-DEF5-36EC-E8FDAC9EA8EF}"/>
                </a:ext>
              </a:extLst>
            </p:cNvPr>
            <p:cNvSpPr txBox="1"/>
            <p:nvPr/>
          </p:nvSpPr>
          <p:spPr>
            <a:xfrm>
              <a:off x="6684997" y="4449370"/>
              <a:ext cx="7941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424242"/>
                  </a:solidFill>
                </a:rPr>
                <a:t>Pert2</a:t>
              </a:r>
              <a:endParaRPr lang="en-US" b="1" dirty="0">
                <a:solidFill>
                  <a:srgbClr val="457499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4CA9824-7D34-BDC3-2D63-CB729C3B9858}"/>
              </a:ext>
            </a:extLst>
          </p:cNvPr>
          <p:cNvSpPr txBox="1"/>
          <p:nvPr/>
        </p:nvSpPr>
        <p:spPr>
          <a:xfrm>
            <a:off x="6486569" y="3329304"/>
            <a:ext cx="241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24242"/>
                </a:solidFill>
              </a:rPr>
              <a:t>Positively correlated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6B1A2C-906B-532E-C3C0-5A6774705275}"/>
              </a:ext>
            </a:extLst>
          </p:cNvPr>
          <p:cNvSpPr txBox="1"/>
          <p:nvPr/>
        </p:nvSpPr>
        <p:spPr>
          <a:xfrm>
            <a:off x="12042989" y="1493324"/>
            <a:ext cx="244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24242"/>
                </a:solidFill>
              </a:rPr>
              <a:t>Negatively correlated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AF4FE9-E40B-70CC-EE32-005E6EEFA1A0}"/>
              </a:ext>
            </a:extLst>
          </p:cNvPr>
          <p:cNvSpPr txBox="1"/>
          <p:nvPr/>
        </p:nvSpPr>
        <p:spPr>
          <a:xfrm>
            <a:off x="12272161" y="3315449"/>
            <a:ext cx="198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24242"/>
                </a:solidFill>
              </a:rPr>
              <a:t>Mosaic similarity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1AAC34-BFD5-DCB5-1A9B-6288747BFFC9}"/>
              </a:ext>
            </a:extLst>
          </p:cNvPr>
          <p:cNvSpPr txBox="1"/>
          <p:nvPr/>
        </p:nvSpPr>
        <p:spPr>
          <a:xfrm>
            <a:off x="6737136" y="1493324"/>
            <a:ext cx="191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24242"/>
                </a:solidFill>
              </a:rPr>
              <a:t>No convergence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6D620E-EACF-7F42-3CBD-FD32061D46BC}"/>
              </a:ext>
            </a:extLst>
          </p:cNvPr>
          <p:cNvSpPr txBox="1"/>
          <p:nvPr/>
        </p:nvSpPr>
        <p:spPr>
          <a:xfrm>
            <a:off x="12885959" y="5068591"/>
            <a:ext cx="275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424242"/>
                </a:solidFill>
              </a:rPr>
              <a:t>Modes of convergence</a:t>
            </a:r>
          </a:p>
        </p:txBody>
      </p:sp>
    </p:spTree>
    <p:extLst>
      <p:ext uri="{BB962C8B-B14F-4D97-AF65-F5344CB8AC3E}">
        <p14:creationId xmlns:p14="http://schemas.microsoft.com/office/powerpoint/2010/main" val="87505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5111106-2698-97D3-744D-0382BC666964}"/>
              </a:ext>
            </a:extLst>
          </p:cNvPr>
          <p:cNvGrpSpPr/>
          <p:nvPr/>
        </p:nvGrpSpPr>
        <p:grpSpPr>
          <a:xfrm>
            <a:off x="12495437" y="884833"/>
            <a:ext cx="8224027" cy="3921520"/>
            <a:chOff x="750569" y="600410"/>
            <a:chExt cx="8224027" cy="39215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2B8411A-4232-D716-D869-E5BBBF4E789A}"/>
                </a:ext>
              </a:extLst>
            </p:cNvPr>
            <p:cNvGrpSpPr/>
            <p:nvPr/>
          </p:nvGrpSpPr>
          <p:grpSpPr>
            <a:xfrm>
              <a:off x="1632639" y="2885927"/>
              <a:ext cx="3422235" cy="1174372"/>
              <a:chOff x="1191194" y="2707631"/>
              <a:chExt cx="3422235" cy="117437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5D911E5-0266-D8A6-DA38-186F275E0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191194" y="2707631"/>
                <a:ext cx="1464786" cy="732393"/>
              </a:xfrm>
              <a:prstGeom prst="rect">
                <a:avLst/>
              </a:prstGeom>
              <a:ln w="12700">
                <a:solidFill>
                  <a:srgbClr val="457499"/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ABCE8C4-2B5B-BBB4-94F3-806C6D82B4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173925" y="2914121"/>
                <a:ext cx="1484299" cy="742150"/>
              </a:xfrm>
              <a:prstGeom prst="rect">
                <a:avLst/>
              </a:prstGeom>
              <a:ln w="12700">
                <a:solidFill>
                  <a:srgbClr val="457499"/>
                </a:solidFill>
              </a:ln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B509767-EDDB-2E64-CB98-E7B78A352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129130" y="3124273"/>
                <a:ext cx="1484299" cy="757730"/>
              </a:xfrm>
              <a:prstGeom prst="rect">
                <a:avLst/>
              </a:prstGeom>
              <a:ln w="12700">
                <a:solidFill>
                  <a:srgbClr val="457499"/>
                </a:solidFill>
              </a:ln>
            </p:spPr>
          </p:pic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D15C476-9804-0CB8-404C-5368B7DF4100}"/>
                </a:ext>
              </a:extLst>
            </p:cNvPr>
            <p:cNvSpPr/>
            <p:nvPr/>
          </p:nvSpPr>
          <p:spPr>
            <a:xfrm>
              <a:off x="1386218" y="2768130"/>
              <a:ext cx="3919797" cy="1422309"/>
            </a:xfrm>
            <a:prstGeom prst="roundRect">
              <a:avLst/>
            </a:prstGeom>
            <a:noFill/>
            <a:ln>
              <a:solidFill>
                <a:srgbClr val="45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2A4D181-35B0-C538-83CD-30E80AD9CDEF}"/>
                </a:ext>
              </a:extLst>
            </p:cNvPr>
            <p:cNvSpPr/>
            <p:nvPr/>
          </p:nvSpPr>
          <p:spPr>
            <a:xfrm>
              <a:off x="5611914" y="2765630"/>
              <a:ext cx="2722323" cy="1422308"/>
            </a:xfrm>
            <a:prstGeom prst="roundRect">
              <a:avLst/>
            </a:prstGeom>
            <a:noFill/>
            <a:ln>
              <a:solidFill>
                <a:srgbClr val="6D399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7C7A1C2-FD24-E373-F228-7A22EFAE4AE9}"/>
                </a:ext>
              </a:extLst>
            </p:cNvPr>
            <p:cNvGrpSpPr/>
            <p:nvPr/>
          </p:nvGrpSpPr>
          <p:grpSpPr>
            <a:xfrm>
              <a:off x="750569" y="974791"/>
              <a:ext cx="8224027" cy="3547139"/>
              <a:chOff x="942275" y="925551"/>
              <a:chExt cx="8224027" cy="3547139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80D3278-5C9A-C540-043E-455EE5A76192}"/>
                  </a:ext>
                </a:extLst>
              </p:cNvPr>
              <p:cNvSpPr/>
              <p:nvPr/>
            </p:nvSpPr>
            <p:spPr>
              <a:xfrm>
                <a:off x="942275" y="925551"/>
                <a:ext cx="8224027" cy="3547139"/>
              </a:xfrm>
              <a:prstGeom prst="roundRect">
                <a:avLst/>
              </a:prstGeom>
              <a:noFill/>
              <a:ln w="57150">
                <a:solidFill>
                  <a:schemeClr val="bg2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D4E65C-F40A-B103-3E87-FE986395C2C0}"/>
                  </a:ext>
                </a:extLst>
              </p:cNvPr>
              <p:cNvCxnSpPr/>
              <p:nvPr/>
            </p:nvCxnSpPr>
            <p:spPr>
              <a:xfrm>
                <a:off x="6096000" y="925552"/>
                <a:ext cx="892097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CF89473-83CF-3AC1-206D-2E598AEABB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2557" y="4468530"/>
                <a:ext cx="1752601" cy="0"/>
              </a:xfrm>
              <a:prstGeom prst="straightConnector1">
                <a:avLst/>
              </a:prstGeom>
              <a:ln w="57150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89CE3B-57F0-4483-0269-44A03AD44EEA}"/>
                </a:ext>
              </a:extLst>
            </p:cNvPr>
            <p:cNvSpPr txBox="1"/>
            <p:nvPr/>
          </p:nvSpPr>
          <p:spPr>
            <a:xfrm>
              <a:off x="1029540" y="600410"/>
              <a:ext cx="56231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919191"/>
                  </a:solidFill>
                </a:rPr>
                <a:t>Swap</a:t>
              </a:r>
              <a:r>
                <a:rPr lang="en-US" sz="1600" b="1" i="1" dirty="0">
                  <a:solidFill>
                    <a:srgbClr val="919191"/>
                  </a:solidFill>
                </a:rPr>
                <a:t> </a:t>
              </a:r>
              <a:r>
                <a:rPr lang="en-US" sz="1600" b="1" i="1" dirty="0">
                  <a:solidFill>
                    <a:srgbClr val="457499"/>
                  </a:solidFill>
                </a:rPr>
                <a:t>train</a:t>
              </a:r>
              <a:r>
                <a:rPr lang="en-US" sz="1600" b="1" i="1" dirty="0">
                  <a:solidFill>
                    <a:srgbClr val="919191"/>
                  </a:solidFill>
                </a:rPr>
                <a:t>/</a:t>
              </a:r>
              <a:r>
                <a:rPr lang="en-US" sz="1600" b="1" i="1" dirty="0">
                  <a:solidFill>
                    <a:srgbClr val="6D3991"/>
                  </a:solidFill>
                </a:rPr>
                <a:t>validation</a:t>
              </a:r>
              <a:r>
                <a:rPr lang="en-US" sz="1600" b="1" dirty="0">
                  <a:solidFill>
                    <a:srgbClr val="919191"/>
                  </a:solidFill>
                </a:rPr>
                <a:t>, then aggregate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25362F-C83C-7502-8522-5AC3A9AE359D}"/>
                </a:ext>
              </a:extLst>
            </p:cNvPr>
            <p:cNvGrpSpPr/>
            <p:nvPr/>
          </p:nvGrpSpPr>
          <p:grpSpPr>
            <a:xfrm>
              <a:off x="1715752" y="3068576"/>
              <a:ext cx="2772645" cy="801818"/>
              <a:chOff x="1430126" y="2923296"/>
              <a:chExt cx="2772645" cy="80181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B0FE32-16B5-98E7-517B-712EDCE48018}"/>
                  </a:ext>
                </a:extLst>
              </p:cNvPr>
              <p:cNvSpPr txBox="1"/>
              <p:nvPr/>
            </p:nvSpPr>
            <p:spPr>
              <a:xfrm>
                <a:off x="1430126" y="2923296"/>
                <a:ext cx="7357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57499"/>
                    </a:solidFill>
                  </a:rPr>
                  <a:t>Pert.1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AF37AC-266F-EDB2-FEAF-FCC7572E9A3F}"/>
                  </a:ext>
                </a:extLst>
              </p:cNvPr>
              <p:cNvSpPr txBox="1"/>
              <p:nvPr/>
            </p:nvSpPr>
            <p:spPr>
              <a:xfrm>
                <a:off x="2365225" y="3123094"/>
                <a:ext cx="8892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57499"/>
                    </a:solidFill>
                  </a:rPr>
                  <a:t>Control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234215-25B7-FA8B-97FB-C8DCE8AAFB89}"/>
                  </a:ext>
                </a:extLst>
              </p:cNvPr>
              <p:cNvSpPr txBox="1"/>
              <p:nvPr/>
            </p:nvSpPr>
            <p:spPr>
              <a:xfrm>
                <a:off x="3425314" y="3386560"/>
                <a:ext cx="7774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57499"/>
                    </a:solidFill>
                  </a:rPr>
                  <a:t>Pert. 2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F5E29AF-5475-7F34-0FDB-7FD1F215C095}"/>
                </a:ext>
              </a:extLst>
            </p:cNvPr>
            <p:cNvGrpSpPr/>
            <p:nvPr/>
          </p:nvGrpSpPr>
          <p:grpSpPr>
            <a:xfrm>
              <a:off x="1263620" y="1395502"/>
              <a:ext cx="7268335" cy="830997"/>
              <a:chOff x="1256405" y="1384214"/>
              <a:chExt cx="7268335" cy="83099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CF2242E-5A0C-5E99-D5D4-ED31269965E3}"/>
                  </a:ext>
                </a:extLst>
              </p:cNvPr>
              <p:cNvSpPr txBox="1"/>
              <p:nvPr/>
            </p:nvSpPr>
            <p:spPr>
              <a:xfrm>
                <a:off x="1256405" y="1507325"/>
                <a:ext cx="2041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Candidate feature</a:t>
                </a:r>
              </a:p>
              <a:p>
                <a:r>
                  <a:rPr lang="en-US" sz="1600" b="1" dirty="0">
                    <a:solidFill>
                      <a:srgbClr val="424242"/>
                    </a:solidFill>
                  </a:rPr>
                  <a:t>discovery. </a:t>
                </a:r>
                <a:r>
                  <a:rPr lang="en-US" sz="1600" b="1" dirty="0">
                    <a:solidFill>
                      <a:srgbClr val="457499"/>
                    </a:solidFill>
                  </a:rPr>
                  <a:t>Pert1 + C 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72A333-BA6E-C86D-C45A-00C0A308693C}"/>
                  </a:ext>
                </a:extLst>
              </p:cNvPr>
              <p:cNvSpPr txBox="1"/>
              <p:nvPr/>
            </p:nvSpPr>
            <p:spPr>
              <a:xfrm>
                <a:off x="3863568" y="1384214"/>
                <a:ext cx="207531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Convergence feature extraction. </a:t>
                </a:r>
                <a:r>
                  <a:rPr lang="en-US" sz="1600" b="1" dirty="0">
                    <a:solidFill>
                      <a:srgbClr val="457499"/>
                    </a:solidFill>
                  </a:rPr>
                  <a:t>Pert2 + C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341A83-746F-BE0D-92A3-BA0BA35D6829}"/>
                  </a:ext>
                </a:extLst>
              </p:cNvPr>
              <p:cNvSpPr txBox="1"/>
              <p:nvPr/>
            </p:nvSpPr>
            <p:spPr>
              <a:xfrm>
                <a:off x="6676107" y="1384214"/>
                <a:ext cx="18486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Significance assessment. </a:t>
                </a:r>
              </a:p>
              <a:p>
                <a:r>
                  <a:rPr lang="en-US" sz="1600" b="1" dirty="0">
                    <a:solidFill>
                      <a:srgbClr val="6D3991"/>
                    </a:solidFill>
                  </a:rPr>
                  <a:t>Pert2 + C 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5D6ADA-73CA-712A-6BDF-F409814E3112}"/>
                </a:ext>
              </a:extLst>
            </p:cNvPr>
            <p:cNvGrpSpPr/>
            <p:nvPr/>
          </p:nvGrpSpPr>
          <p:grpSpPr>
            <a:xfrm>
              <a:off x="1133045" y="1225264"/>
              <a:ext cx="7340567" cy="1215483"/>
              <a:chOff x="1133045" y="1225264"/>
              <a:chExt cx="7340567" cy="1215483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111D99A9-58C2-1F8C-00C5-13F995569DD6}"/>
                  </a:ext>
                </a:extLst>
              </p:cNvPr>
              <p:cNvSpPr/>
              <p:nvPr/>
            </p:nvSpPr>
            <p:spPr>
              <a:xfrm>
                <a:off x="1133045" y="1225264"/>
                <a:ext cx="2241397" cy="1215483"/>
              </a:xfrm>
              <a:prstGeom prst="roundRect">
                <a:avLst/>
              </a:prstGeom>
              <a:noFill/>
              <a:ln>
                <a:solidFill>
                  <a:srgbClr val="4242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3A673077-6301-5B85-4C21-89A73128E846}"/>
                  </a:ext>
                </a:extLst>
              </p:cNvPr>
              <p:cNvSpPr/>
              <p:nvPr/>
            </p:nvSpPr>
            <p:spPr>
              <a:xfrm>
                <a:off x="3682630" y="1225264"/>
                <a:ext cx="2241397" cy="1215483"/>
              </a:xfrm>
              <a:prstGeom prst="roundRect">
                <a:avLst/>
              </a:prstGeom>
              <a:noFill/>
              <a:ln>
                <a:solidFill>
                  <a:srgbClr val="4242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E25832C-A730-5A5B-35DE-BB1743AA5B1A}"/>
                  </a:ext>
                </a:extLst>
              </p:cNvPr>
              <p:cNvSpPr/>
              <p:nvPr/>
            </p:nvSpPr>
            <p:spPr>
              <a:xfrm>
                <a:off x="6232215" y="1225264"/>
                <a:ext cx="2241397" cy="1215483"/>
              </a:xfrm>
              <a:prstGeom prst="roundRect">
                <a:avLst/>
              </a:prstGeom>
              <a:noFill/>
              <a:ln>
                <a:solidFill>
                  <a:srgbClr val="42424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0511DD8-2B7F-C720-A9AE-2946324FDBDD}"/>
                </a:ext>
              </a:extLst>
            </p:cNvPr>
            <p:cNvGrpSpPr/>
            <p:nvPr/>
          </p:nvGrpSpPr>
          <p:grpSpPr>
            <a:xfrm>
              <a:off x="5730098" y="3001162"/>
              <a:ext cx="2429328" cy="953741"/>
              <a:chOff x="5825380" y="2993692"/>
              <a:chExt cx="2429328" cy="953741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1AFE92E-C728-1651-5547-124F4A197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825380" y="2993692"/>
                <a:ext cx="1464785" cy="732393"/>
              </a:xfrm>
              <a:prstGeom prst="rect">
                <a:avLst/>
              </a:prstGeom>
              <a:ln w="12700">
                <a:solidFill>
                  <a:srgbClr val="6D3991"/>
                </a:solidFill>
              </a:ln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3B5496B9-E407-5102-D875-8FBBE173F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766112" y="3203134"/>
                <a:ext cx="1488596" cy="744299"/>
              </a:xfrm>
              <a:prstGeom prst="rect">
                <a:avLst/>
              </a:prstGeom>
              <a:ln w="12700">
                <a:solidFill>
                  <a:srgbClr val="6D3991"/>
                </a:solidFill>
              </a:ln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DFFFE7-DBF5-28D0-A192-9F98664FE9E3}"/>
                </a:ext>
              </a:extLst>
            </p:cNvPr>
            <p:cNvSpPr txBox="1"/>
            <p:nvPr/>
          </p:nvSpPr>
          <p:spPr>
            <a:xfrm>
              <a:off x="6858386" y="3422222"/>
              <a:ext cx="7774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6D3991"/>
                  </a:solidFill>
                </a:rPr>
                <a:t>Pert. 2</a:t>
              </a:r>
              <a:endParaRPr lang="en-US" b="1" dirty="0">
                <a:solidFill>
                  <a:srgbClr val="6D399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0DA174-76A6-5F76-9AAA-06BEBB7419D0}"/>
                </a:ext>
              </a:extLst>
            </p:cNvPr>
            <p:cNvSpPr txBox="1"/>
            <p:nvPr/>
          </p:nvSpPr>
          <p:spPr>
            <a:xfrm>
              <a:off x="5781548" y="3139479"/>
              <a:ext cx="8892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6D3991"/>
                  </a:solidFill>
                </a:rPr>
                <a:t>Control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91D9205-5E33-050D-3778-C7406755D3E5}"/>
                </a:ext>
              </a:extLst>
            </p:cNvPr>
            <p:cNvGrpSpPr/>
            <p:nvPr/>
          </p:nvGrpSpPr>
          <p:grpSpPr>
            <a:xfrm>
              <a:off x="2140700" y="2512391"/>
              <a:ext cx="5327989" cy="214949"/>
              <a:chOff x="2140700" y="2512391"/>
              <a:chExt cx="5327989" cy="214949"/>
            </a:xfrm>
          </p:grpSpPr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568B3DD7-8F3A-4ABE-C133-BDA4238AB102}"/>
                  </a:ext>
                </a:extLst>
              </p:cNvPr>
              <p:cNvSpPr/>
              <p:nvPr/>
            </p:nvSpPr>
            <p:spPr>
              <a:xfrm rot="16200000">
                <a:off x="2091113" y="2561978"/>
                <a:ext cx="214949" cy="115776"/>
              </a:xfrm>
              <a:prstGeom prst="rightArrow">
                <a:avLst/>
              </a:prstGeom>
              <a:noFill/>
              <a:ln>
                <a:solidFill>
                  <a:srgbClr val="4574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Arrow 33">
                <a:extLst>
                  <a:ext uri="{FF2B5EF4-FFF2-40B4-BE49-F238E27FC236}">
                    <a16:creationId xmlns:a16="http://schemas.microsoft.com/office/drawing/2014/main" id="{7FF488D9-DBB0-62EF-C662-1CC90CEC260A}"/>
                  </a:ext>
                </a:extLst>
              </p:cNvPr>
              <p:cNvSpPr/>
              <p:nvPr/>
            </p:nvSpPr>
            <p:spPr>
              <a:xfrm rot="16200000">
                <a:off x="4697220" y="2561978"/>
                <a:ext cx="214949" cy="115776"/>
              </a:xfrm>
              <a:prstGeom prst="rightArrow">
                <a:avLst/>
              </a:prstGeom>
              <a:noFill/>
              <a:ln>
                <a:solidFill>
                  <a:srgbClr val="4574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69C11CD5-2E84-12E8-C8FC-A230B6B5A931}"/>
                  </a:ext>
                </a:extLst>
              </p:cNvPr>
              <p:cNvSpPr/>
              <p:nvPr/>
            </p:nvSpPr>
            <p:spPr>
              <a:xfrm rot="16200000">
                <a:off x="7303326" y="2561978"/>
                <a:ext cx="214949" cy="115776"/>
              </a:xfrm>
              <a:prstGeom prst="rightArrow">
                <a:avLst/>
              </a:prstGeom>
              <a:noFill/>
              <a:ln>
                <a:solidFill>
                  <a:srgbClr val="6D399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8AFBA2D7-492A-E3E7-2E53-26C681DFA159}"/>
                </a:ext>
              </a:extLst>
            </p:cNvPr>
            <p:cNvSpPr/>
            <p:nvPr/>
          </p:nvSpPr>
          <p:spPr>
            <a:xfrm>
              <a:off x="3410928" y="1753112"/>
              <a:ext cx="214949" cy="115776"/>
            </a:xfrm>
            <a:prstGeom prst="rightArrow">
              <a:avLst/>
            </a:prstGeom>
            <a:solidFill>
              <a:srgbClr val="4242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1C1750E9-0242-9AF3-B365-AC5BA7CF63D9}"/>
                </a:ext>
              </a:extLst>
            </p:cNvPr>
            <p:cNvSpPr/>
            <p:nvPr/>
          </p:nvSpPr>
          <p:spPr>
            <a:xfrm>
              <a:off x="5988525" y="1753112"/>
              <a:ext cx="214949" cy="115776"/>
            </a:xfrm>
            <a:prstGeom prst="rightArrow">
              <a:avLst/>
            </a:prstGeom>
            <a:solidFill>
              <a:srgbClr val="42424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9892E10-A36C-43E5-6840-0F82AB3580DD}"/>
                </a:ext>
              </a:extLst>
            </p:cNvPr>
            <p:cNvSpPr txBox="1"/>
            <p:nvPr/>
          </p:nvSpPr>
          <p:spPr>
            <a:xfrm>
              <a:off x="1474843" y="3856751"/>
              <a:ext cx="9131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457499"/>
                  </a:solidFill>
                </a:rPr>
                <a:t>Training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0F6AC7-73B2-C2E8-2528-2527692F8470}"/>
                </a:ext>
              </a:extLst>
            </p:cNvPr>
            <p:cNvSpPr txBox="1"/>
            <p:nvPr/>
          </p:nvSpPr>
          <p:spPr>
            <a:xfrm>
              <a:off x="5700408" y="3870846"/>
              <a:ext cx="1126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i="1" dirty="0">
                  <a:solidFill>
                    <a:srgbClr val="6D3991"/>
                  </a:solidFill>
                </a:rPr>
                <a:t>Validation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8CDC5A-7438-A294-442A-82EF19EB8D5E}"/>
              </a:ext>
            </a:extLst>
          </p:cNvPr>
          <p:cNvGrpSpPr/>
          <p:nvPr/>
        </p:nvGrpSpPr>
        <p:grpSpPr>
          <a:xfrm>
            <a:off x="103258" y="83505"/>
            <a:ext cx="11084693" cy="5458225"/>
            <a:chOff x="456143" y="457666"/>
            <a:chExt cx="11084693" cy="545822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367D11B-4FA5-85DC-084F-E4CE498F9132}"/>
                </a:ext>
              </a:extLst>
            </p:cNvPr>
            <p:cNvGrpSpPr/>
            <p:nvPr/>
          </p:nvGrpSpPr>
          <p:grpSpPr>
            <a:xfrm>
              <a:off x="471058" y="1755195"/>
              <a:ext cx="11069778" cy="4160696"/>
              <a:chOff x="471058" y="1755195"/>
              <a:chExt cx="11069778" cy="3719629"/>
            </a:xfrm>
          </p:grpSpPr>
          <p:sp>
            <p:nvSpPr>
              <p:cNvPr id="76" name="Rounded Rectangle 75">
                <a:extLst>
                  <a:ext uri="{FF2B5EF4-FFF2-40B4-BE49-F238E27FC236}">
                    <a16:creationId xmlns:a16="http://schemas.microsoft.com/office/drawing/2014/main" id="{7E4F3336-42C0-A3B0-FB65-084D95381837}"/>
                  </a:ext>
                </a:extLst>
              </p:cNvPr>
              <p:cNvSpPr/>
              <p:nvPr/>
            </p:nvSpPr>
            <p:spPr>
              <a:xfrm>
                <a:off x="5336939" y="2926584"/>
                <a:ext cx="4016359" cy="1616126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  <p:sp>
            <p:nvSpPr>
              <p:cNvPr id="77" name="Rounded Rectangle 76">
                <a:extLst>
                  <a:ext uri="{FF2B5EF4-FFF2-40B4-BE49-F238E27FC236}">
                    <a16:creationId xmlns:a16="http://schemas.microsoft.com/office/drawing/2014/main" id="{CC720BCC-6431-42EC-826F-0D1D334CC108}"/>
                  </a:ext>
                </a:extLst>
              </p:cNvPr>
              <p:cNvSpPr/>
              <p:nvPr/>
            </p:nvSpPr>
            <p:spPr>
              <a:xfrm>
                <a:off x="471058" y="3324509"/>
                <a:ext cx="6384004" cy="2150315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E2A4963D-69F0-237C-69E0-B9DC2AC873F3}"/>
                  </a:ext>
                </a:extLst>
              </p:cNvPr>
              <p:cNvSpPr/>
              <p:nvPr/>
            </p:nvSpPr>
            <p:spPr>
              <a:xfrm>
                <a:off x="5924701" y="1755195"/>
                <a:ext cx="5616135" cy="3719629"/>
              </a:xfrm>
              <a:prstGeom prst="round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24242"/>
                  </a:solidFill>
                </a:endParaRPr>
              </a:p>
            </p:txBody>
          </p:sp>
        </p:grp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AE00624-BCAF-0796-608A-9F745B305E79}"/>
                </a:ext>
              </a:extLst>
            </p:cNvPr>
            <p:cNvSpPr/>
            <p:nvPr/>
          </p:nvSpPr>
          <p:spPr>
            <a:xfrm>
              <a:off x="456143" y="1738597"/>
              <a:ext cx="5468558" cy="1755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24242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EEBD07-E710-DA9D-123F-82978E914288}"/>
                </a:ext>
              </a:extLst>
            </p:cNvPr>
            <p:cNvGrpSpPr/>
            <p:nvPr/>
          </p:nvGrpSpPr>
          <p:grpSpPr>
            <a:xfrm>
              <a:off x="3211623" y="457666"/>
              <a:ext cx="6111353" cy="982271"/>
              <a:chOff x="3211623" y="539152"/>
              <a:chExt cx="6111353" cy="982271"/>
            </a:xfrm>
          </p:grpSpPr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894A5171-AD3D-287F-4C76-BA5A60517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81300" y="564765"/>
                <a:ext cx="4572000" cy="914400"/>
              </a:xfrm>
              <a:prstGeom prst="rect">
                <a:avLst/>
              </a:prstGeom>
            </p:spPr>
          </p:pic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0148050-92DB-16E0-B52F-6D03422C5E4A}"/>
                  </a:ext>
                </a:extLst>
              </p:cNvPr>
              <p:cNvGrpSpPr/>
              <p:nvPr/>
            </p:nvGrpSpPr>
            <p:grpSpPr>
              <a:xfrm>
                <a:off x="3211623" y="539152"/>
                <a:ext cx="6111353" cy="982271"/>
                <a:chOff x="3169075" y="559866"/>
                <a:chExt cx="6111353" cy="982271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34031A6-B611-EA18-02FF-6E1251D42CF9}"/>
                    </a:ext>
                  </a:extLst>
                </p:cNvPr>
                <p:cNvSpPr txBox="1"/>
                <p:nvPr/>
              </p:nvSpPr>
              <p:spPr>
                <a:xfrm>
                  <a:off x="3169075" y="845076"/>
                  <a:ext cx="101602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424242"/>
                      </a:solidFill>
                    </a:rPr>
                    <a:t>Control</a:t>
                  </a:r>
                  <a:endParaRPr lang="en-US" sz="1600" b="1" dirty="0">
                    <a:solidFill>
                      <a:srgbClr val="457499"/>
                    </a:solidFill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EC5177D-7F44-1FD3-FE60-496BD35DBB6D}"/>
                    </a:ext>
                  </a:extLst>
                </p:cNvPr>
                <p:cNvSpPr txBox="1"/>
                <p:nvPr/>
              </p:nvSpPr>
              <p:spPr>
                <a:xfrm>
                  <a:off x="4439871" y="559866"/>
                  <a:ext cx="3627684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424242"/>
                      </a:solidFill>
                    </a:rPr>
                    <a:t>Baseline averaged expression levels</a:t>
                  </a:r>
                  <a:endParaRPr lang="en-US" sz="1600" b="1" dirty="0">
                    <a:solidFill>
                      <a:srgbClr val="457499"/>
                    </a:solidFill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A3F26AC-851D-EB77-3BF1-1C34E439D935}"/>
                    </a:ext>
                  </a:extLst>
                </p:cNvPr>
                <p:cNvSpPr txBox="1"/>
                <p:nvPr/>
              </p:nvSpPr>
              <p:spPr>
                <a:xfrm>
                  <a:off x="4092502" y="1203583"/>
                  <a:ext cx="104665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424242"/>
                      </a:solidFill>
                    </a:rPr>
                    <a:t>Gene 1</a:t>
                  </a:r>
                  <a:endParaRPr lang="en-US" sz="1600" b="1" dirty="0">
                    <a:solidFill>
                      <a:srgbClr val="457499"/>
                    </a:solidFill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0A7CEB3-7C3B-D03E-AD5D-3178C53BFB43}"/>
                    </a:ext>
                  </a:extLst>
                </p:cNvPr>
                <p:cNvSpPr txBox="1"/>
                <p:nvPr/>
              </p:nvSpPr>
              <p:spPr>
                <a:xfrm>
                  <a:off x="8233770" y="1191919"/>
                  <a:ext cx="104665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424242"/>
                      </a:solidFill>
                    </a:rPr>
                    <a:t>Gene p</a:t>
                  </a:r>
                  <a:endParaRPr lang="en-US" sz="1600" b="1" dirty="0">
                    <a:solidFill>
                      <a:srgbClr val="457499"/>
                    </a:solidFill>
                  </a:endParaRPr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F16BC8-5691-BE93-F17A-483E4C332599}"/>
                </a:ext>
              </a:extLst>
            </p:cNvPr>
            <p:cNvGrpSpPr/>
            <p:nvPr/>
          </p:nvGrpSpPr>
          <p:grpSpPr>
            <a:xfrm>
              <a:off x="536911" y="2286233"/>
              <a:ext cx="5151195" cy="1340195"/>
              <a:chOff x="536911" y="1814747"/>
              <a:chExt cx="5151195" cy="1340195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45DADA52-3F89-0DAF-5B7D-88554AE23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6106" y="1814747"/>
                <a:ext cx="4572000" cy="91440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147ADAE9-CEA9-C045-F358-50E5A7C2B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6106" y="2240542"/>
                <a:ext cx="4572000" cy="914400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8ADB55F-6D91-AD56-2A46-B566BAB05A8C}"/>
                  </a:ext>
                </a:extLst>
              </p:cNvPr>
              <p:cNvSpPr txBox="1"/>
              <p:nvPr/>
            </p:nvSpPr>
            <p:spPr>
              <a:xfrm>
                <a:off x="536912" y="2087281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Pert1</a:t>
                </a:r>
                <a:endParaRPr lang="en-US" sz="1600" b="1" dirty="0">
                  <a:solidFill>
                    <a:srgbClr val="457499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9F67EA0-A416-FA42-C69D-0CC229607992}"/>
                  </a:ext>
                </a:extLst>
              </p:cNvPr>
              <p:cNvSpPr txBox="1"/>
              <p:nvPr/>
            </p:nvSpPr>
            <p:spPr>
              <a:xfrm>
                <a:off x="536911" y="2524313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Pert2</a:t>
                </a:r>
                <a:endParaRPr lang="en-US" sz="1600" b="1" dirty="0">
                  <a:solidFill>
                    <a:srgbClr val="457499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04E23B4-EA65-7B27-864F-A9C17DBD82F6}"/>
                </a:ext>
              </a:extLst>
            </p:cNvPr>
            <p:cNvGrpSpPr/>
            <p:nvPr/>
          </p:nvGrpSpPr>
          <p:grpSpPr>
            <a:xfrm>
              <a:off x="536911" y="4114633"/>
              <a:ext cx="5151195" cy="1363345"/>
              <a:chOff x="536911" y="3719636"/>
              <a:chExt cx="5151195" cy="1363345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D09639D9-E4A1-5758-9173-4534CDF20B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6106" y="3719636"/>
                <a:ext cx="4572000" cy="914400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AF7DBE81-55CA-95C8-7719-60E550924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6106" y="4168581"/>
                <a:ext cx="4572000" cy="914400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95F7511-239E-4623-D1F0-9050FB98E773}"/>
                  </a:ext>
                </a:extLst>
              </p:cNvPr>
              <p:cNvSpPr txBox="1"/>
              <p:nvPr/>
            </p:nvSpPr>
            <p:spPr>
              <a:xfrm>
                <a:off x="536912" y="4018295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Pert1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884C26A-38E5-1385-550E-25E725CDD761}"/>
                  </a:ext>
                </a:extLst>
              </p:cNvPr>
              <p:cNvSpPr txBox="1"/>
              <p:nvPr/>
            </p:nvSpPr>
            <p:spPr>
              <a:xfrm>
                <a:off x="536911" y="4455327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Pert2</a:t>
                </a:r>
                <a:endParaRPr lang="en-US" sz="1600" b="1" dirty="0">
                  <a:solidFill>
                    <a:srgbClr val="457499"/>
                  </a:solidFill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EA6F8A6-C46D-03EE-A8BF-BB9E68B6D012}"/>
                </a:ext>
              </a:extLst>
            </p:cNvPr>
            <p:cNvGrpSpPr/>
            <p:nvPr/>
          </p:nvGrpSpPr>
          <p:grpSpPr>
            <a:xfrm>
              <a:off x="6267300" y="2286233"/>
              <a:ext cx="5159762" cy="1340195"/>
              <a:chOff x="6684997" y="1814747"/>
              <a:chExt cx="5159762" cy="1340195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4DE079E7-0AA5-4CC2-95EC-0376948A1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72759" y="1814747"/>
                <a:ext cx="4572000" cy="9144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97FF5CD6-D12E-689C-E2DF-A11470B4B7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72759" y="2240542"/>
                <a:ext cx="4572000" cy="914400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0022224-DE6D-0E94-6F88-FEBDF75C0F37}"/>
                  </a:ext>
                </a:extLst>
              </p:cNvPr>
              <p:cNvSpPr txBox="1"/>
              <p:nvPr/>
            </p:nvSpPr>
            <p:spPr>
              <a:xfrm>
                <a:off x="6684998" y="2097094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Pert1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21AA99B-670C-05F9-3CFF-2DBDFDC70A32}"/>
                  </a:ext>
                </a:extLst>
              </p:cNvPr>
              <p:cNvSpPr txBox="1"/>
              <p:nvPr/>
            </p:nvSpPr>
            <p:spPr>
              <a:xfrm>
                <a:off x="6684997" y="2534126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Pert2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D61D1B8-2E98-80ED-9B93-7409CEC2BF70}"/>
                </a:ext>
              </a:extLst>
            </p:cNvPr>
            <p:cNvGrpSpPr/>
            <p:nvPr/>
          </p:nvGrpSpPr>
          <p:grpSpPr>
            <a:xfrm>
              <a:off x="6267300" y="4037673"/>
              <a:ext cx="5159762" cy="1363345"/>
              <a:chOff x="6684997" y="3719636"/>
              <a:chExt cx="5159762" cy="1363345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BC9189BF-03B4-5FBA-7371-82E434B96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2759" y="3719636"/>
                <a:ext cx="4572000" cy="914400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1FD99984-29DE-5C7E-F46F-64A54D1E2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72759" y="4168581"/>
                <a:ext cx="4572000" cy="914400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7EF8B58-28AA-0702-8E66-60CD7876C017}"/>
                  </a:ext>
                </a:extLst>
              </p:cNvPr>
              <p:cNvSpPr txBox="1"/>
              <p:nvPr/>
            </p:nvSpPr>
            <p:spPr>
              <a:xfrm>
                <a:off x="6684998" y="4012338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Pert1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DBBFED-7589-1B83-3BC4-9CFCDE061B20}"/>
                  </a:ext>
                </a:extLst>
              </p:cNvPr>
              <p:cNvSpPr txBox="1"/>
              <p:nvPr/>
            </p:nvSpPr>
            <p:spPr>
              <a:xfrm>
                <a:off x="6684997" y="4449370"/>
                <a:ext cx="79417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424242"/>
                    </a:solidFill>
                  </a:rPr>
                  <a:t>Pert2</a:t>
                </a:r>
                <a:endParaRPr lang="en-US" b="1" dirty="0">
                  <a:solidFill>
                    <a:srgbClr val="457499"/>
                  </a:solidFill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E09058-399B-728B-BF68-7A2A0D075CCD}"/>
                </a:ext>
              </a:extLst>
            </p:cNvPr>
            <p:cNvSpPr txBox="1"/>
            <p:nvPr/>
          </p:nvSpPr>
          <p:spPr>
            <a:xfrm>
              <a:off x="2066969" y="3786503"/>
              <a:ext cx="241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24242"/>
                  </a:solidFill>
                </a:rPr>
                <a:t>Positively correlated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D42340-A604-D222-F4C8-0227B90C19F5}"/>
                </a:ext>
              </a:extLst>
            </p:cNvPr>
            <p:cNvSpPr txBox="1"/>
            <p:nvPr/>
          </p:nvSpPr>
          <p:spPr>
            <a:xfrm>
              <a:off x="7623389" y="1950523"/>
              <a:ext cx="244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24242"/>
                  </a:solidFill>
                </a:rPr>
                <a:t>Negatively correlated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57BC6C-EB8A-4000-3C42-4EDD6FD4B360}"/>
                </a:ext>
              </a:extLst>
            </p:cNvPr>
            <p:cNvSpPr txBox="1"/>
            <p:nvPr/>
          </p:nvSpPr>
          <p:spPr>
            <a:xfrm>
              <a:off x="7852561" y="3772648"/>
              <a:ext cx="198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24242"/>
                  </a:solidFill>
                </a:rPr>
                <a:t>Mosaic similarity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C93399-785B-0C8C-531A-6EA224DFDD3E}"/>
                </a:ext>
              </a:extLst>
            </p:cNvPr>
            <p:cNvSpPr txBox="1"/>
            <p:nvPr/>
          </p:nvSpPr>
          <p:spPr>
            <a:xfrm>
              <a:off x="2317529" y="1950523"/>
              <a:ext cx="1914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24242"/>
                  </a:solidFill>
                </a:rPr>
                <a:t>No convergence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5055DC-7914-34C3-BB8C-A4AC77B804E4}"/>
                </a:ext>
              </a:extLst>
            </p:cNvPr>
            <p:cNvSpPr txBox="1"/>
            <p:nvPr/>
          </p:nvSpPr>
          <p:spPr>
            <a:xfrm>
              <a:off x="8466352" y="5525790"/>
              <a:ext cx="2750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424242"/>
                  </a:solidFill>
                </a:rPr>
                <a:t>Modes of convergence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8598AD9-09DB-A795-10B6-9101A8174E5D}"/>
              </a:ext>
            </a:extLst>
          </p:cNvPr>
          <p:cNvSpPr txBox="1"/>
          <p:nvPr/>
        </p:nvSpPr>
        <p:spPr>
          <a:xfrm>
            <a:off x="184026" y="84913"/>
            <a:ext cx="191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24242"/>
                </a:solidFill>
              </a:rPr>
              <a:t>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FE5192-CF93-89DF-A128-37CCA63198D5}"/>
              </a:ext>
            </a:extLst>
          </p:cNvPr>
          <p:cNvSpPr txBox="1"/>
          <p:nvPr/>
        </p:nvSpPr>
        <p:spPr>
          <a:xfrm>
            <a:off x="12262545" y="84915"/>
            <a:ext cx="191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24242"/>
                </a:solidFill>
              </a:rPr>
              <a:t>b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1801CB-8179-26AB-72D2-637F15BC4CB8}"/>
              </a:ext>
            </a:extLst>
          </p:cNvPr>
          <p:cNvSpPr/>
          <p:nvPr/>
        </p:nvSpPr>
        <p:spPr>
          <a:xfrm>
            <a:off x="277712" y="1041167"/>
            <a:ext cx="256093" cy="235693"/>
          </a:xfrm>
          <a:prstGeom prst="roundRect">
            <a:avLst/>
          </a:prstGeom>
          <a:solidFill>
            <a:srgbClr val="F5B7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9279D3-6EEB-DFA1-BFD8-D063AFBCDB1F}"/>
              </a:ext>
            </a:extLst>
          </p:cNvPr>
          <p:cNvSpPr/>
          <p:nvPr/>
        </p:nvSpPr>
        <p:spPr>
          <a:xfrm>
            <a:off x="1267315" y="1046320"/>
            <a:ext cx="244894" cy="225386"/>
          </a:xfrm>
          <a:prstGeom prst="roundRect">
            <a:avLst/>
          </a:prstGeom>
          <a:solidFill>
            <a:srgbClr val="013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15C12C-1EFF-A228-2569-C610B079EB81}"/>
              </a:ext>
            </a:extLst>
          </p:cNvPr>
          <p:cNvSpPr txBox="1"/>
          <p:nvPr/>
        </p:nvSpPr>
        <p:spPr>
          <a:xfrm>
            <a:off x="609031" y="989736"/>
            <a:ext cx="460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24242"/>
                </a:solidFill>
              </a:rPr>
              <a:t>Up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846E16-DFCC-358A-B2CB-888A86FBAFB5}"/>
              </a:ext>
            </a:extLst>
          </p:cNvPr>
          <p:cNvSpPr txBox="1"/>
          <p:nvPr/>
        </p:nvSpPr>
        <p:spPr>
          <a:xfrm>
            <a:off x="1540468" y="989736"/>
            <a:ext cx="7414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424242"/>
                </a:solidFill>
              </a:rPr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82259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10178</TotalTime>
  <Words>201</Words>
  <Application>Microsoft Macintosh PowerPoint</Application>
  <PresentationFormat>Custom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Zhang</dc:creator>
  <cp:lastModifiedBy>Tianyu Zhang</cp:lastModifiedBy>
  <cp:revision>36</cp:revision>
  <dcterms:created xsi:type="dcterms:W3CDTF">2024-06-24T20:16:04Z</dcterms:created>
  <dcterms:modified xsi:type="dcterms:W3CDTF">2025-06-19T15:43:30Z</dcterms:modified>
</cp:coreProperties>
</file>