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/>
  </p:sldIdLst>
  <p:sldSz cx="210312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013E75"/>
    <a:srgbClr val="F5B70A"/>
    <a:srgbClr val="FEFEFE"/>
    <a:srgbClr val="FDFDFD"/>
    <a:srgbClr val="F5F5F5"/>
    <a:srgbClr val="FAFAFA"/>
    <a:srgbClr val="F0F0F0"/>
    <a:srgbClr val="EEEEE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94626"/>
  </p:normalViewPr>
  <p:slideViewPr>
    <p:cSldViewPr snapToGrid="0">
      <p:cViewPr varScale="1">
        <p:scale>
          <a:sx n="68" d="100"/>
          <a:sy n="68" d="100"/>
        </p:scale>
        <p:origin x="28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972715"/>
            <a:ext cx="157734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3121766"/>
            <a:ext cx="157734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2" y="316442"/>
            <a:ext cx="453485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5" y="316442"/>
            <a:ext cx="13341668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1" y="1481773"/>
            <a:ext cx="1813941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1" y="3977535"/>
            <a:ext cx="1813941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82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1582208"/>
            <a:ext cx="893826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1582208"/>
            <a:ext cx="893826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316442"/>
            <a:ext cx="1813941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5" y="1457008"/>
            <a:ext cx="8897183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5" y="2171065"/>
            <a:ext cx="8897183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5" y="1457008"/>
            <a:ext cx="894099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5" y="2171065"/>
            <a:ext cx="894099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396240"/>
            <a:ext cx="678310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855769"/>
            <a:ext cx="1064704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1783080"/>
            <a:ext cx="678310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396240"/>
            <a:ext cx="678310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855769"/>
            <a:ext cx="1064704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1783080"/>
            <a:ext cx="678310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316442"/>
            <a:ext cx="1813941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1582208"/>
            <a:ext cx="1813941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5508837"/>
            <a:ext cx="47320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5508837"/>
            <a:ext cx="709803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5508837"/>
            <a:ext cx="47320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5111106-2698-97D3-744D-0382BC666964}"/>
              </a:ext>
            </a:extLst>
          </p:cNvPr>
          <p:cNvGrpSpPr/>
          <p:nvPr/>
        </p:nvGrpSpPr>
        <p:grpSpPr>
          <a:xfrm>
            <a:off x="12495437" y="884833"/>
            <a:ext cx="8224027" cy="3921520"/>
            <a:chOff x="750569" y="600410"/>
            <a:chExt cx="8224027" cy="39215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2B8411A-4232-D716-D869-E5BBBF4E789A}"/>
                </a:ext>
              </a:extLst>
            </p:cNvPr>
            <p:cNvGrpSpPr/>
            <p:nvPr/>
          </p:nvGrpSpPr>
          <p:grpSpPr>
            <a:xfrm>
              <a:off x="1632639" y="2885927"/>
              <a:ext cx="3422235" cy="1174372"/>
              <a:chOff x="1191194" y="2707631"/>
              <a:chExt cx="3422235" cy="117437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5D911E5-0266-D8A6-DA38-186F275E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191194" y="2707631"/>
                <a:ext cx="1464786" cy="732393"/>
              </a:xfrm>
              <a:prstGeom prst="rect">
                <a:avLst/>
              </a:prstGeom>
              <a:ln w="12700">
                <a:solidFill>
                  <a:srgbClr val="457499"/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ABCE8C4-2B5B-BBB4-94F3-806C6D82B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73925" y="2914121"/>
                <a:ext cx="1484299" cy="742150"/>
              </a:xfrm>
              <a:prstGeom prst="rect">
                <a:avLst/>
              </a:prstGeom>
              <a:ln w="12700">
                <a:solidFill>
                  <a:srgbClr val="457499"/>
                </a:solidFill>
              </a:ln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B509767-EDDB-2E64-CB98-E7B78A352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29130" y="3124273"/>
                <a:ext cx="1484299" cy="757730"/>
              </a:xfrm>
              <a:prstGeom prst="rect">
                <a:avLst/>
              </a:prstGeom>
              <a:ln w="12700">
                <a:solidFill>
                  <a:srgbClr val="457499"/>
                </a:solidFill>
              </a:ln>
            </p:spPr>
          </p:pic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D15C476-9804-0CB8-404C-5368B7DF4100}"/>
                </a:ext>
              </a:extLst>
            </p:cNvPr>
            <p:cNvSpPr/>
            <p:nvPr/>
          </p:nvSpPr>
          <p:spPr>
            <a:xfrm>
              <a:off x="1386218" y="2768130"/>
              <a:ext cx="3919797" cy="1422309"/>
            </a:xfrm>
            <a:prstGeom prst="roundRect">
              <a:avLst/>
            </a:prstGeom>
            <a:noFill/>
            <a:ln>
              <a:solidFill>
                <a:srgbClr val="45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2A4D181-35B0-C538-83CD-30E80AD9CDEF}"/>
                </a:ext>
              </a:extLst>
            </p:cNvPr>
            <p:cNvSpPr/>
            <p:nvPr/>
          </p:nvSpPr>
          <p:spPr>
            <a:xfrm>
              <a:off x="5611914" y="2765630"/>
              <a:ext cx="2722323" cy="1422308"/>
            </a:xfrm>
            <a:prstGeom prst="roundRect">
              <a:avLst/>
            </a:prstGeom>
            <a:noFill/>
            <a:ln>
              <a:solidFill>
                <a:srgbClr val="6D3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C7A1C2-FD24-E373-F228-7A22EFAE4AE9}"/>
                </a:ext>
              </a:extLst>
            </p:cNvPr>
            <p:cNvGrpSpPr/>
            <p:nvPr/>
          </p:nvGrpSpPr>
          <p:grpSpPr>
            <a:xfrm>
              <a:off x="750569" y="974791"/>
              <a:ext cx="8224027" cy="3547139"/>
              <a:chOff x="942275" y="925551"/>
              <a:chExt cx="8224027" cy="3547139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80D3278-5C9A-C540-043E-455EE5A76192}"/>
                  </a:ext>
                </a:extLst>
              </p:cNvPr>
              <p:cNvSpPr/>
              <p:nvPr/>
            </p:nvSpPr>
            <p:spPr>
              <a:xfrm>
                <a:off x="942275" y="925551"/>
                <a:ext cx="8224027" cy="3547139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D4E65C-F40A-B103-3E87-FE986395C2C0}"/>
                  </a:ext>
                </a:extLst>
              </p:cNvPr>
              <p:cNvCxnSpPr/>
              <p:nvPr/>
            </p:nvCxnSpPr>
            <p:spPr>
              <a:xfrm>
                <a:off x="6096000" y="925552"/>
                <a:ext cx="892097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CF89473-83CF-3AC1-206D-2E598AEABB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2557" y="4468530"/>
                <a:ext cx="1752601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CE3B-57F0-4483-0269-44A03AD44EEA}"/>
                </a:ext>
              </a:extLst>
            </p:cNvPr>
            <p:cNvSpPr txBox="1"/>
            <p:nvPr/>
          </p:nvSpPr>
          <p:spPr>
            <a:xfrm>
              <a:off x="1029540" y="600410"/>
              <a:ext cx="5623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919191"/>
                  </a:solidFill>
                </a:rPr>
                <a:t>Swap</a:t>
              </a:r>
              <a:r>
                <a:rPr lang="en-US" sz="1600" b="1" i="1" dirty="0">
                  <a:solidFill>
                    <a:srgbClr val="919191"/>
                  </a:solidFill>
                </a:rPr>
                <a:t> </a:t>
              </a:r>
              <a:r>
                <a:rPr lang="en-US" sz="1600" b="1" i="1" dirty="0">
                  <a:solidFill>
                    <a:srgbClr val="457499"/>
                  </a:solidFill>
                </a:rPr>
                <a:t>train</a:t>
              </a:r>
              <a:r>
                <a:rPr lang="en-US" sz="1600" b="1" i="1" dirty="0">
                  <a:solidFill>
                    <a:srgbClr val="919191"/>
                  </a:solidFill>
                </a:rPr>
                <a:t>/</a:t>
              </a:r>
              <a:r>
                <a:rPr lang="en-US" sz="1600" b="1" i="1" dirty="0">
                  <a:solidFill>
                    <a:srgbClr val="6D3991"/>
                  </a:solidFill>
                </a:rPr>
                <a:t>validation</a:t>
              </a:r>
              <a:r>
                <a:rPr lang="en-US" sz="1600" b="1" dirty="0">
                  <a:solidFill>
                    <a:srgbClr val="919191"/>
                  </a:solidFill>
                </a:rPr>
                <a:t>, then aggregate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25362F-C83C-7502-8522-5AC3A9AE359D}"/>
                </a:ext>
              </a:extLst>
            </p:cNvPr>
            <p:cNvGrpSpPr/>
            <p:nvPr/>
          </p:nvGrpSpPr>
          <p:grpSpPr>
            <a:xfrm>
              <a:off x="1715752" y="3068576"/>
              <a:ext cx="2772645" cy="801818"/>
              <a:chOff x="1430126" y="2923296"/>
              <a:chExt cx="2772645" cy="80181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0FE32-16B5-98E7-517B-712EDCE48018}"/>
                  </a:ext>
                </a:extLst>
              </p:cNvPr>
              <p:cNvSpPr txBox="1"/>
              <p:nvPr/>
            </p:nvSpPr>
            <p:spPr>
              <a:xfrm>
                <a:off x="1430126" y="2923296"/>
                <a:ext cx="735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57499"/>
                    </a:solidFill>
                  </a:rPr>
                  <a:t>Pert.1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AF37AC-266F-EDB2-FEAF-FCC7572E9A3F}"/>
                  </a:ext>
                </a:extLst>
              </p:cNvPr>
              <p:cNvSpPr txBox="1"/>
              <p:nvPr/>
            </p:nvSpPr>
            <p:spPr>
              <a:xfrm>
                <a:off x="2365225" y="3123094"/>
                <a:ext cx="8892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57499"/>
                    </a:solidFill>
                  </a:rPr>
                  <a:t>Control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234215-25B7-FA8B-97FB-C8DCE8AAFB89}"/>
                  </a:ext>
                </a:extLst>
              </p:cNvPr>
              <p:cNvSpPr txBox="1"/>
              <p:nvPr/>
            </p:nvSpPr>
            <p:spPr>
              <a:xfrm>
                <a:off x="3425314" y="3386560"/>
                <a:ext cx="777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57499"/>
                    </a:solidFill>
                  </a:rPr>
                  <a:t>Pert. 2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5E29AF-5475-7F34-0FDB-7FD1F215C095}"/>
                </a:ext>
              </a:extLst>
            </p:cNvPr>
            <p:cNvGrpSpPr/>
            <p:nvPr/>
          </p:nvGrpSpPr>
          <p:grpSpPr>
            <a:xfrm>
              <a:off x="1263620" y="1395502"/>
              <a:ext cx="7268335" cy="830997"/>
              <a:chOff x="1256405" y="1384214"/>
              <a:chExt cx="7268335" cy="83099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F2242E-5A0C-5E99-D5D4-ED31269965E3}"/>
                  </a:ext>
                </a:extLst>
              </p:cNvPr>
              <p:cNvSpPr txBox="1"/>
              <p:nvPr/>
            </p:nvSpPr>
            <p:spPr>
              <a:xfrm>
                <a:off x="1256405" y="1507325"/>
                <a:ext cx="2041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Candidate feature</a:t>
                </a:r>
              </a:p>
              <a:p>
                <a:r>
                  <a:rPr lang="en-US" sz="1600" b="1" dirty="0">
                    <a:solidFill>
                      <a:srgbClr val="424242"/>
                    </a:solidFill>
                  </a:rPr>
                  <a:t>discovery. </a:t>
                </a:r>
                <a:r>
                  <a:rPr lang="en-US" sz="1600" b="1" dirty="0">
                    <a:solidFill>
                      <a:srgbClr val="457499"/>
                    </a:solidFill>
                  </a:rPr>
                  <a:t>Pert1 + C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72A333-BA6E-C86D-C45A-00C0A308693C}"/>
                  </a:ext>
                </a:extLst>
              </p:cNvPr>
              <p:cNvSpPr txBox="1"/>
              <p:nvPr/>
            </p:nvSpPr>
            <p:spPr>
              <a:xfrm>
                <a:off x="3863568" y="1384214"/>
                <a:ext cx="207531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Convergence feature extraction. </a:t>
                </a:r>
                <a:r>
                  <a:rPr lang="en-US" sz="1600" b="1" dirty="0">
                    <a:solidFill>
                      <a:srgbClr val="457499"/>
                    </a:solidFill>
                  </a:rPr>
                  <a:t>Pert2 + 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341A83-746F-BE0D-92A3-BA0BA35D6829}"/>
                  </a:ext>
                </a:extLst>
              </p:cNvPr>
              <p:cNvSpPr txBox="1"/>
              <p:nvPr/>
            </p:nvSpPr>
            <p:spPr>
              <a:xfrm>
                <a:off x="6676107" y="1384214"/>
                <a:ext cx="18486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Significance assessment. </a:t>
                </a:r>
              </a:p>
              <a:p>
                <a:r>
                  <a:rPr lang="en-US" sz="1600" b="1" dirty="0">
                    <a:solidFill>
                      <a:srgbClr val="6D3991"/>
                    </a:solidFill>
                  </a:rPr>
                  <a:t>Pert2 + C 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5D6ADA-73CA-712A-6BDF-F409814E3112}"/>
                </a:ext>
              </a:extLst>
            </p:cNvPr>
            <p:cNvGrpSpPr/>
            <p:nvPr/>
          </p:nvGrpSpPr>
          <p:grpSpPr>
            <a:xfrm>
              <a:off x="1133045" y="1225264"/>
              <a:ext cx="7340567" cy="1215483"/>
              <a:chOff x="1133045" y="1225264"/>
              <a:chExt cx="7340567" cy="1215483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111D99A9-58C2-1F8C-00C5-13F995569DD6}"/>
                  </a:ext>
                </a:extLst>
              </p:cNvPr>
              <p:cNvSpPr/>
              <p:nvPr/>
            </p:nvSpPr>
            <p:spPr>
              <a:xfrm>
                <a:off x="1133045" y="1225264"/>
                <a:ext cx="2241397" cy="1215483"/>
              </a:xfrm>
              <a:prstGeom prst="roundRect">
                <a:avLst/>
              </a:prstGeom>
              <a:noFill/>
              <a:ln>
                <a:solidFill>
                  <a:srgbClr val="4242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A673077-6301-5B85-4C21-89A73128E846}"/>
                  </a:ext>
                </a:extLst>
              </p:cNvPr>
              <p:cNvSpPr/>
              <p:nvPr/>
            </p:nvSpPr>
            <p:spPr>
              <a:xfrm>
                <a:off x="3682630" y="1225264"/>
                <a:ext cx="2241397" cy="1215483"/>
              </a:xfrm>
              <a:prstGeom prst="roundRect">
                <a:avLst/>
              </a:prstGeom>
              <a:noFill/>
              <a:ln>
                <a:solidFill>
                  <a:srgbClr val="4242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E25832C-A730-5A5B-35DE-BB1743AA5B1A}"/>
                  </a:ext>
                </a:extLst>
              </p:cNvPr>
              <p:cNvSpPr/>
              <p:nvPr/>
            </p:nvSpPr>
            <p:spPr>
              <a:xfrm>
                <a:off x="6232215" y="1225264"/>
                <a:ext cx="2241397" cy="1215483"/>
              </a:xfrm>
              <a:prstGeom prst="roundRect">
                <a:avLst/>
              </a:prstGeom>
              <a:noFill/>
              <a:ln>
                <a:solidFill>
                  <a:srgbClr val="4242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0511DD8-2B7F-C720-A9AE-2946324FDBDD}"/>
                </a:ext>
              </a:extLst>
            </p:cNvPr>
            <p:cNvGrpSpPr/>
            <p:nvPr/>
          </p:nvGrpSpPr>
          <p:grpSpPr>
            <a:xfrm>
              <a:off x="5730098" y="3001162"/>
              <a:ext cx="2429328" cy="953741"/>
              <a:chOff x="5825380" y="2993692"/>
              <a:chExt cx="2429328" cy="95374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1AFE92E-C728-1651-5547-124F4A197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825380" y="2993692"/>
                <a:ext cx="1464785" cy="732393"/>
              </a:xfrm>
              <a:prstGeom prst="rect">
                <a:avLst/>
              </a:prstGeom>
              <a:ln w="12700">
                <a:solidFill>
                  <a:srgbClr val="6D3991"/>
                </a:solidFill>
              </a:ln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B5496B9-E407-5102-D875-8FBBE173F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766112" y="3203134"/>
                <a:ext cx="1488596" cy="744299"/>
              </a:xfrm>
              <a:prstGeom prst="rect">
                <a:avLst/>
              </a:prstGeom>
              <a:ln w="12700">
                <a:solidFill>
                  <a:srgbClr val="6D3991"/>
                </a:solidFill>
              </a:ln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DFFFE7-DBF5-28D0-A192-9F98664FE9E3}"/>
                </a:ext>
              </a:extLst>
            </p:cNvPr>
            <p:cNvSpPr txBox="1"/>
            <p:nvPr/>
          </p:nvSpPr>
          <p:spPr>
            <a:xfrm>
              <a:off x="6858386" y="3422222"/>
              <a:ext cx="777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6D3991"/>
                  </a:solidFill>
                </a:rPr>
                <a:t>Pert. 2</a:t>
              </a:r>
              <a:endParaRPr lang="en-US" b="1" dirty="0">
                <a:solidFill>
                  <a:srgbClr val="6D399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0DA174-76A6-5F76-9AAA-06BEBB7419D0}"/>
                </a:ext>
              </a:extLst>
            </p:cNvPr>
            <p:cNvSpPr txBox="1"/>
            <p:nvPr/>
          </p:nvSpPr>
          <p:spPr>
            <a:xfrm>
              <a:off x="5781548" y="3139479"/>
              <a:ext cx="889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6D3991"/>
                  </a:solidFill>
                </a:rPr>
                <a:t>Control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91D9205-5E33-050D-3778-C7406755D3E5}"/>
                </a:ext>
              </a:extLst>
            </p:cNvPr>
            <p:cNvGrpSpPr/>
            <p:nvPr/>
          </p:nvGrpSpPr>
          <p:grpSpPr>
            <a:xfrm>
              <a:off x="2140700" y="2512391"/>
              <a:ext cx="5327989" cy="214949"/>
              <a:chOff x="2140700" y="2512391"/>
              <a:chExt cx="5327989" cy="214949"/>
            </a:xfrm>
          </p:grpSpPr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568B3DD7-8F3A-4ABE-C133-BDA4238AB102}"/>
                  </a:ext>
                </a:extLst>
              </p:cNvPr>
              <p:cNvSpPr/>
              <p:nvPr/>
            </p:nvSpPr>
            <p:spPr>
              <a:xfrm rot="16200000">
                <a:off x="2091113" y="2561978"/>
                <a:ext cx="214949" cy="115776"/>
              </a:xfrm>
              <a:prstGeom prst="rightArrow">
                <a:avLst/>
              </a:prstGeom>
              <a:noFill/>
              <a:ln>
                <a:solidFill>
                  <a:srgbClr val="4574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7FF488D9-DBB0-62EF-C662-1CC90CEC260A}"/>
                  </a:ext>
                </a:extLst>
              </p:cNvPr>
              <p:cNvSpPr/>
              <p:nvPr/>
            </p:nvSpPr>
            <p:spPr>
              <a:xfrm rot="16200000">
                <a:off x="4697220" y="2561978"/>
                <a:ext cx="214949" cy="115776"/>
              </a:xfrm>
              <a:prstGeom prst="rightArrow">
                <a:avLst/>
              </a:prstGeom>
              <a:noFill/>
              <a:ln>
                <a:solidFill>
                  <a:srgbClr val="4574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69C11CD5-2E84-12E8-C8FC-A230B6B5A931}"/>
                  </a:ext>
                </a:extLst>
              </p:cNvPr>
              <p:cNvSpPr/>
              <p:nvPr/>
            </p:nvSpPr>
            <p:spPr>
              <a:xfrm rot="16200000">
                <a:off x="7303326" y="2561978"/>
                <a:ext cx="214949" cy="115776"/>
              </a:xfrm>
              <a:prstGeom prst="rightArrow">
                <a:avLst/>
              </a:prstGeom>
              <a:noFill/>
              <a:ln>
                <a:solidFill>
                  <a:srgbClr val="6D399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8AFBA2D7-492A-E3E7-2E53-26C681DFA159}"/>
                </a:ext>
              </a:extLst>
            </p:cNvPr>
            <p:cNvSpPr/>
            <p:nvPr/>
          </p:nvSpPr>
          <p:spPr>
            <a:xfrm>
              <a:off x="3410928" y="1753112"/>
              <a:ext cx="214949" cy="115776"/>
            </a:xfrm>
            <a:prstGeom prst="rightArrow">
              <a:avLst/>
            </a:prstGeom>
            <a:solidFill>
              <a:srgbClr val="4242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1C1750E9-0242-9AF3-B365-AC5BA7CF63D9}"/>
                </a:ext>
              </a:extLst>
            </p:cNvPr>
            <p:cNvSpPr/>
            <p:nvPr/>
          </p:nvSpPr>
          <p:spPr>
            <a:xfrm>
              <a:off x="5988525" y="1753112"/>
              <a:ext cx="214949" cy="115776"/>
            </a:xfrm>
            <a:prstGeom prst="rightArrow">
              <a:avLst/>
            </a:prstGeom>
            <a:solidFill>
              <a:srgbClr val="4242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892E10-A36C-43E5-6840-0F82AB3580DD}"/>
                </a:ext>
              </a:extLst>
            </p:cNvPr>
            <p:cNvSpPr txBox="1"/>
            <p:nvPr/>
          </p:nvSpPr>
          <p:spPr>
            <a:xfrm>
              <a:off x="1474843" y="3856751"/>
              <a:ext cx="91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457499"/>
                  </a:solidFill>
                </a:rPr>
                <a:t>Training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0F6AC7-73B2-C2E8-2528-2527692F8470}"/>
                </a:ext>
              </a:extLst>
            </p:cNvPr>
            <p:cNvSpPr txBox="1"/>
            <p:nvPr/>
          </p:nvSpPr>
          <p:spPr>
            <a:xfrm>
              <a:off x="5700408" y="3870846"/>
              <a:ext cx="1126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6D3991"/>
                  </a:solidFill>
                </a:rPr>
                <a:t>Validation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8CDC5A-7438-A294-442A-82EF19EB8D5E}"/>
              </a:ext>
            </a:extLst>
          </p:cNvPr>
          <p:cNvGrpSpPr/>
          <p:nvPr/>
        </p:nvGrpSpPr>
        <p:grpSpPr>
          <a:xfrm>
            <a:off x="103258" y="83505"/>
            <a:ext cx="11084693" cy="5458225"/>
            <a:chOff x="456143" y="457666"/>
            <a:chExt cx="11084693" cy="545822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67D11B-4FA5-85DC-084F-E4CE498F9132}"/>
                </a:ext>
              </a:extLst>
            </p:cNvPr>
            <p:cNvGrpSpPr/>
            <p:nvPr/>
          </p:nvGrpSpPr>
          <p:grpSpPr>
            <a:xfrm>
              <a:off x="471058" y="1755195"/>
              <a:ext cx="11069778" cy="4160696"/>
              <a:chOff x="471058" y="1755195"/>
              <a:chExt cx="11069778" cy="3719629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E4F3336-42C0-A3B0-FB65-084D95381837}"/>
                  </a:ext>
                </a:extLst>
              </p:cNvPr>
              <p:cNvSpPr/>
              <p:nvPr/>
            </p:nvSpPr>
            <p:spPr>
              <a:xfrm>
                <a:off x="5336939" y="2926584"/>
                <a:ext cx="4016359" cy="1616126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C720BCC-6431-42EC-826F-0D1D334CC108}"/>
                  </a:ext>
                </a:extLst>
              </p:cNvPr>
              <p:cNvSpPr/>
              <p:nvPr/>
            </p:nvSpPr>
            <p:spPr>
              <a:xfrm>
                <a:off x="471058" y="3324509"/>
                <a:ext cx="6384004" cy="2150315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E2A4963D-69F0-237C-69E0-B9DC2AC873F3}"/>
                  </a:ext>
                </a:extLst>
              </p:cNvPr>
              <p:cNvSpPr/>
              <p:nvPr/>
            </p:nvSpPr>
            <p:spPr>
              <a:xfrm>
                <a:off x="5924701" y="1755195"/>
                <a:ext cx="5616135" cy="3719629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</p:grp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AE00624-BCAF-0796-608A-9F745B305E79}"/>
                </a:ext>
              </a:extLst>
            </p:cNvPr>
            <p:cNvSpPr/>
            <p:nvPr/>
          </p:nvSpPr>
          <p:spPr>
            <a:xfrm>
              <a:off x="456143" y="1738597"/>
              <a:ext cx="5468558" cy="1755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EEBD07-E710-DA9D-123F-82978E914288}"/>
                </a:ext>
              </a:extLst>
            </p:cNvPr>
            <p:cNvGrpSpPr/>
            <p:nvPr/>
          </p:nvGrpSpPr>
          <p:grpSpPr>
            <a:xfrm>
              <a:off x="3211623" y="457666"/>
              <a:ext cx="6111353" cy="982271"/>
              <a:chOff x="3211623" y="539152"/>
              <a:chExt cx="6111353" cy="982271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894A5171-AD3D-287F-4C76-BA5A60517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1300" y="564765"/>
                <a:ext cx="4572000" cy="914400"/>
              </a:xfrm>
              <a:prstGeom prst="rect">
                <a:avLst/>
              </a:prstGeom>
            </p:spPr>
          </p:pic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0148050-92DB-16E0-B52F-6D03422C5E4A}"/>
                  </a:ext>
                </a:extLst>
              </p:cNvPr>
              <p:cNvGrpSpPr/>
              <p:nvPr/>
            </p:nvGrpSpPr>
            <p:grpSpPr>
              <a:xfrm>
                <a:off x="3211623" y="539152"/>
                <a:ext cx="6111353" cy="982271"/>
                <a:chOff x="3169075" y="559866"/>
                <a:chExt cx="6111353" cy="982271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34031A6-B611-EA18-02FF-6E1251D42CF9}"/>
                    </a:ext>
                  </a:extLst>
                </p:cNvPr>
                <p:cNvSpPr txBox="1"/>
                <p:nvPr/>
              </p:nvSpPr>
              <p:spPr>
                <a:xfrm>
                  <a:off x="3169075" y="845076"/>
                  <a:ext cx="101602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424242"/>
                      </a:solidFill>
                    </a:rPr>
                    <a:t>Control</a:t>
                  </a:r>
                  <a:endParaRPr lang="en-US" sz="1600" b="1" dirty="0">
                    <a:solidFill>
                      <a:srgbClr val="457499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EC5177D-7F44-1FD3-FE60-496BD35DBB6D}"/>
                    </a:ext>
                  </a:extLst>
                </p:cNvPr>
                <p:cNvSpPr txBox="1"/>
                <p:nvPr/>
              </p:nvSpPr>
              <p:spPr>
                <a:xfrm>
                  <a:off x="4439871" y="559866"/>
                  <a:ext cx="362768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424242"/>
                      </a:solidFill>
                    </a:rPr>
                    <a:t>Baseline averaged expression levels</a:t>
                  </a:r>
                  <a:endParaRPr lang="en-US" sz="1600" b="1" dirty="0">
                    <a:solidFill>
                      <a:srgbClr val="457499"/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A3F26AC-851D-EB77-3BF1-1C34E439D935}"/>
                    </a:ext>
                  </a:extLst>
                </p:cNvPr>
                <p:cNvSpPr txBox="1"/>
                <p:nvPr/>
              </p:nvSpPr>
              <p:spPr>
                <a:xfrm>
                  <a:off x="4092502" y="1203583"/>
                  <a:ext cx="104665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424242"/>
                      </a:solidFill>
                    </a:rPr>
                    <a:t>Gene 1</a:t>
                  </a:r>
                  <a:endParaRPr lang="en-US" sz="1600" b="1" dirty="0">
                    <a:solidFill>
                      <a:srgbClr val="457499"/>
                    </a:solidFill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0A7CEB3-7C3B-D03E-AD5D-3178C53BFB43}"/>
                    </a:ext>
                  </a:extLst>
                </p:cNvPr>
                <p:cNvSpPr txBox="1"/>
                <p:nvPr/>
              </p:nvSpPr>
              <p:spPr>
                <a:xfrm>
                  <a:off x="8233770" y="1191919"/>
                  <a:ext cx="104665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424242"/>
                      </a:solidFill>
                    </a:rPr>
                    <a:t>Gene p</a:t>
                  </a:r>
                  <a:endParaRPr lang="en-US" sz="1600" b="1" dirty="0">
                    <a:solidFill>
                      <a:srgbClr val="457499"/>
                    </a:solidFill>
                  </a:endParaRPr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F16BC8-5691-BE93-F17A-483E4C332599}"/>
                </a:ext>
              </a:extLst>
            </p:cNvPr>
            <p:cNvGrpSpPr/>
            <p:nvPr/>
          </p:nvGrpSpPr>
          <p:grpSpPr>
            <a:xfrm>
              <a:off x="536911" y="2286233"/>
              <a:ext cx="5151195" cy="1340195"/>
              <a:chOff x="536911" y="1814747"/>
              <a:chExt cx="5151195" cy="1340195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45DADA52-3F89-0DAF-5B7D-88554AE23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6106" y="1814747"/>
                <a:ext cx="4572000" cy="91440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147ADAE9-CEA9-C045-F358-50E5A7C2B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6106" y="2240542"/>
                <a:ext cx="4572000" cy="914400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ADB55F-6D91-AD56-2A46-B566BAB05A8C}"/>
                  </a:ext>
                </a:extLst>
              </p:cNvPr>
              <p:cNvSpPr txBox="1"/>
              <p:nvPr/>
            </p:nvSpPr>
            <p:spPr>
              <a:xfrm>
                <a:off x="536912" y="2087281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Pert1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9F67EA0-A416-FA42-C69D-0CC229607992}"/>
                  </a:ext>
                </a:extLst>
              </p:cNvPr>
              <p:cNvSpPr txBox="1"/>
              <p:nvPr/>
            </p:nvSpPr>
            <p:spPr>
              <a:xfrm>
                <a:off x="536911" y="2524313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Pert2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04E23B4-EA65-7B27-864F-A9C17DBD82F6}"/>
                </a:ext>
              </a:extLst>
            </p:cNvPr>
            <p:cNvGrpSpPr/>
            <p:nvPr/>
          </p:nvGrpSpPr>
          <p:grpSpPr>
            <a:xfrm>
              <a:off x="536911" y="4114633"/>
              <a:ext cx="5151195" cy="1363345"/>
              <a:chOff x="536911" y="3719636"/>
              <a:chExt cx="5151195" cy="136334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D09639D9-E4A1-5758-9173-4534CDF20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6106" y="3719636"/>
                <a:ext cx="4572000" cy="914400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AF7DBE81-55CA-95C8-7719-60E550924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6106" y="4168581"/>
                <a:ext cx="4572000" cy="91440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5F7511-239E-4623-D1F0-9050FB98E773}"/>
                  </a:ext>
                </a:extLst>
              </p:cNvPr>
              <p:cNvSpPr txBox="1"/>
              <p:nvPr/>
            </p:nvSpPr>
            <p:spPr>
              <a:xfrm>
                <a:off x="536912" y="4018295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Pert1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4C26A-38E5-1385-550E-25E725CDD761}"/>
                  </a:ext>
                </a:extLst>
              </p:cNvPr>
              <p:cNvSpPr txBox="1"/>
              <p:nvPr/>
            </p:nvSpPr>
            <p:spPr>
              <a:xfrm>
                <a:off x="536911" y="4455327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Pert2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EA6F8A6-C46D-03EE-A8BF-BB9E68B6D012}"/>
                </a:ext>
              </a:extLst>
            </p:cNvPr>
            <p:cNvGrpSpPr/>
            <p:nvPr/>
          </p:nvGrpSpPr>
          <p:grpSpPr>
            <a:xfrm>
              <a:off x="6267300" y="2286233"/>
              <a:ext cx="5159762" cy="1340195"/>
              <a:chOff x="6684997" y="1814747"/>
              <a:chExt cx="5159762" cy="1340195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4DE079E7-0AA5-4CC2-95EC-0376948A1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72759" y="1814747"/>
                <a:ext cx="4572000" cy="9144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97FF5CD6-D12E-689C-E2DF-A11470B4B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72759" y="2240542"/>
                <a:ext cx="4572000" cy="9144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022224-DE6D-0E94-6F88-FEBDF75C0F37}"/>
                  </a:ext>
                </a:extLst>
              </p:cNvPr>
              <p:cNvSpPr txBox="1"/>
              <p:nvPr/>
            </p:nvSpPr>
            <p:spPr>
              <a:xfrm>
                <a:off x="6684998" y="2097094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Pert1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1AA99B-670C-05F9-3CFF-2DBDFDC70A32}"/>
                  </a:ext>
                </a:extLst>
              </p:cNvPr>
              <p:cNvSpPr txBox="1"/>
              <p:nvPr/>
            </p:nvSpPr>
            <p:spPr>
              <a:xfrm>
                <a:off x="6684997" y="2534126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Pert2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D61D1B8-2E98-80ED-9B93-7409CEC2BF70}"/>
                </a:ext>
              </a:extLst>
            </p:cNvPr>
            <p:cNvGrpSpPr/>
            <p:nvPr/>
          </p:nvGrpSpPr>
          <p:grpSpPr>
            <a:xfrm>
              <a:off x="6267300" y="4037673"/>
              <a:ext cx="5159762" cy="1363345"/>
              <a:chOff x="6684997" y="3719636"/>
              <a:chExt cx="5159762" cy="1363345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C9189BF-03B4-5FBA-7371-82E434B96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2759" y="3719636"/>
                <a:ext cx="4572000" cy="91440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1FD99984-29DE-5C7E-F46F-64A54D1E2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72759" y="4168581"/>
                <a:ext cx="4572000" cy="9144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EF8B58-28AA-0702-8E66-60CD7876C017}"/>
                  </a:ext>
                </a:extLst>
              </p:cNvPr>
              <p:cNvSpPr txBox="1"/>
              <p:nvPr/>
            </p:nvSpPr>
            <p:spPr>
              <a:xfrm>
                <a:off x="6684998" y="4012338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Pert1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DBBFED-7589-1B83-3BC4-9CFCDE061B20}"/>
                  </a:ext>
                </a:extLst>
              </p:cNvPr>
              <p:cNvSpPr txBox="1"/>
              <p:nvPr/>
            </p:nvSpPr>
            <p:spPr>
              <a:xfrm>
                <a:off x="6684997" y="4449370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Pert2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E09058-399B-728B-BF68-7A2A0D075CCD}"/>
                </a:ext>
              </a:extLst>
            </p:cNvPr>
            <p:cNvSpPr txBox="1"/>
            <p:nvPr/>
          </p:nvSpPr>
          <p:spPr>
            <a:xfrm>
              <a:off x="2066969" y="3786503"/>
              <a:ext cx="241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24242"/>
                  </a:solidFill>
                </a:rPr>
                <a:t>Positively correlated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D42340-A604-D222-F4C8-0227B90C19F5}"/>
                </a:ext>
              </a:extLst>
            </p:cNvPr>
            <p:cNvSpPr txBox="1"/>
            <p:nvPr/>
          </p:nvSpPr>
          <p:spPr>
            <a:xfrm>
              <a:off x="7623389" y="1950523"/>
              <a:ext cx="244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24242"/>
                  </a:solidFill>
                </a:rPr>
                <a:t>Negatively correlated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57BC6C-EB8A-4000-3C42-4EDD6FD4B360}"/>
                </a:ext>
              </a:extLst>
            </p:cNvPr>
            <p:cNvSpPr txBox="1"/>
            <p:nvPr/>
          </p:nvSpPr>
          <p:spPr>
            <a:xfrm>
              <a:off x="7852561" y="3772648"/>
              <a:ext cx="19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24242"/>
                  </a:solidFill>
                </a:rPr>
                <a:t>Mosaic similarity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C93399-785B-0C8C-531A-6EA224DFDD3E}"/>
                </a:ext>
              </a:extLst>
            </p:cNvPr>
            <p:cNvSpPr txBox="1"/>
            <p:nvPr/>
          </p:nvSpPr>
          <p:spPr>
            <a:xfrm>
              <a:off x="2317529" y="1950523"/>
              <a:ext cx="1914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24242"/>
                  </a:solidFill>
                </a:rPr>
                <a:t>No convergence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5055DC-7914-34C3-BB8C-A4AC77B804E4}"/>
                </a:ext>
              </a:extLst>
            </p:cNvPr>
            <p:cNvSpPr txBox="1"/>
            <p:nvPr/>
          </p:nvSpPr>
          <p:spPr>
            <a:xfrm>
              <a:off x="8466352" y="5525790"/>
              <a:ext cx="2750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424242"/>
                  </a:solidFill>
                </a:rPr>
                <a:t>Modes of convergence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8598AD9-09DB-A795-10B6-9101A8174E5D}"/>
              </a:ext>
            </a:extLst>
          </p:cNvPr>
          <p:cNvSpPr txBox="1"/>
          <p:nvPr/>
        </p:nvSpPr>
        <p:spPr>
          <a:xfrm>
            <a:off x="184026" y="84913"/>
            <a:ext cx="191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24242"/>
                </a:solidFill>
              </a:rPr>
              <a:t>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FE5192-CF93-89DF-A128-37CCA63198D5}"/>
              </a:ext>
            </a:extLst>
          </p:cNvPr>
          <p:cNvSpPr txBox="1"/>
          <p:nvPr/>
        </p:nvSpPr>
        <p:spPr>
          <a:xfrm>
            <a:off x="12262545" y="84915"/>
            <a:ext cx="191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24242"/>
                </a:solidFill>
              </a:rPr>
              <a:t>b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1801CB-8179-26AB-72D2-637F15BC4CB8}"/>
              </a:ext>
            </a:extLst>
          </p:cNvPr>
          <p:cNvSpPr/>
          <p:nvPr/>
        </p:nvSpPr>
        <p:spPr>
          <a:xfrm>
            <a:off x="277712" y="1041167"/>
            <a:ext cx="256093" cy="235693"/>
          </a:xfrm>
          <a:prstGeom prst="roundRect">
            <a:avLst/>
          </a:prstGeom>
          <a:solidFill>
            <a:srgbClr val="F5B7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9279D3-6EEB-DFA1-BFD8-D063AFBCDB1F}"/>
              </a:ext>
            </a:extLst>
          </p:cNvPr>
          <p:cNvSpPr/>
          <p:nvPr/>
        </p:nvSpPr>
        <p:spPr>
          <a:xfrm>
            <a:off x="1267315" y="1046320"/>
            <a:ext cx="244894" cy="225386"/>
          </a:xfrm>
          <a:prstGeom prst="roundRect">
            <a:avLst/>
          </a:prstGeom>
          <a:solidFill>
            <a:srgbClr val="013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15C12C-1EFF-A228-2569-C610B079EB81}"/>
              </a:ext>
            </a:extLst>
          </p:cNvPr>
          <p:cNvSpPr txBox="1"/>
          <p:nvPr/>
        </p:nvSpPr>
        <p:spPr>
          <a:xfrm>
            <a:off x="609031" y="989736"/>
            <a:ext cx="460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24242"/>
                </a:solidFill>
              </a:rPr>
              <a:t>Up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846E16-DFCC-358A-B2CB-888A86FBAFB5}"/>
              </a:ext>
            </a:extLst>
          </p:cNvPr>
          <p:cNvSpPr txBox="1"/>
          <p:nvPr/>
        </p:nvSpPr>
        <p:spPr>
          <a:xfrm>
            <a:off x="1540468" y="989736"/>
            <a:ext cx="7414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24242"/>
                </a:solidFill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82259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10178</TotalTime>
  <Words>72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Zhang</dc:creator>
  <cp:lastModifiedBy>Tianyu Zhang</cp:lastModifiedBy>
  <cp:revision>37</cp:revision>
  <dcterms:created xsi:type="dcterms:W3CDTF">2024-06-24T20:16:04Z</dcterms:created>
  <dcterms:modified xsi:type="dcterms:W3CDTF">2025-06-19T15:44:21Z</dcterms:modified>
</cp:coreProperties>
</file>