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991"/>
    <a:srgbClr val="457499"/>
    <a:srgbClr val="919191"/>
    <a:srgbClr val="B1B1B1"/>
    <a:srgbClr val="424242"/>
    <a:srgbClr val="154469"/>
    <a:srgbClr val="75A4C9"/>
    <a:srgbClr val="D05974"/>
    <a:srgbClr val="B347AC"/>
    <a:srgbClr val="CB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26"/>
  </p:normalViewPr>
  <p:slideViewPr>
    <p:cSldViewPr snapToGrid="0">
      <p:cViewPr>
        <p:scale>
          <a:sx n="121" d="100"/>
          <a:sy n="121" d="100"/>
        </p:scale>
        <p:origin x="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90E2-FB9E-27EB-1E2F-925BA4571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BAEC5-2651-4823-C9A7-DA9DBC022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5A6A-5A97-586E-FEAD-4EFDCAA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21AC-90B7-FEBA-0C10-B776E59E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DCC7-4C46-29A8-3D56-0A3CC0C6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7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208C-12B2-8AFC-D9F5-1313B4A9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306D7-9D25-FFC3-BA7D-2EA30F73A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4FF4F-27AC-9148-BD16-19038F0F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89DD-7E14-CF4C-1430-EE3E9E8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1134-4D31-9F3B-B363-D1AE695C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1BEF3-D788-3574-E807-60B6B8E53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18BDB-90F6-1E23-39C1-2CC30448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713C-0C91-232E-619A-49EC2303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7B85-B28B-9E07-0D5B-46AA5988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3CF7-2276-8359-2BFC-98EAC14E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CB1B-7A6A-49E6-452D-930430D1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FEBC-3621-A97D-7EF6-3E1F3A5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D0BA-EB13-BD0D-07FC-37CA3572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AFFC-C572-D70C-BF27-B966326D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8B1-8042-B77B-A1D1-5473C5DD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1CD6-E3AE-E5FC-B78A-C78E74AA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6AF9-68D1-47FF-F48E-2DCF0ECF7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9CBA-800C-11EB-25F2-49256E30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BC0A-3A96-4EB3-7678-6A5C94DD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9D97-F184-0FB2-43F5-5D2F81F7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9171-536B-9377-E9A9-F85D9CA7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BA11-5820-C80A-C140-DE1D33F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25018-BDEF-5933-3C8E-4D468B34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EF46-0166-CFFC-0AA3-10C8D2B2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10D4-B8A6-31B5-756A-E6192A35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E4B6-3A62-F9C5-5E62-2509489C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36CD-A623-206B-1E58-74D13D27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3CD4-BF4C-7075-FF47-1FB256AE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497D-334B-79BF-CA56-A28F92F6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DDE14-B104-F2EE-2082-388112D03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736FC-8F4B-1AE7-B568-057FF6E45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DCFD5-7D9A-7709-75E3-5981B579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DA46C-0FC7-C39A-E00A-5F5C4404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F152B-3FD1-86F1-6756-439F9B92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71C8-35BF-9C39-A333-1000E0D3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3695A-71D5-4853-5BC0-70A811AD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6E61-A742-87BB-84E9-4219C001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98BB0-904C-EB9C-525A-63711522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63413-8960-59B0-9A97-3CDB6B5E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1C864-36E3-72C1-AF51-ACB7B942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F9DC-7455-8FFE-DC63-77B90961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622-5084-405F-07B0-AE550635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27D2-E828-2591-9108-560B67F5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47DFC-BA67-AA0E-D5A1-4D7110A83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A2361-95CA-7152-F283-B92FB38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65C93-0460-18FF-86B0-E19DB82D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39D6E-D12A-05EA-5ADF-8B8D76E3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2371-FB40-1007-A14E-E8671A31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8B16-C346-0DF2-3541-D5229AF6D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16691-3A80-E24D-D8E6-261969FB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D0EDC-5A54-0D0C-4DBD-94BFA862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5977-73E3-9DDD-BFC5-14A3363C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FC45-CA2A-DCB2-CD51-122A773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40431-E0ED-0274-32F0-4CA66440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F2BD-DC31-C3B3-C57D-2A595CC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F362-F8D4-5FC5-AC97-C2D9B816B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5FAA8-77F2-5C42-A9DC-2A9BDE3DA24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E196-C69E-AACD-E9A7-62C7E76E5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84E9-6477-4B8F-1B1B-C6BF0CBD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DC903-3249-3A82-819C-B013B8AA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81" y="330916"/>
            <a:ext cx="5052869" cy="40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B916B-0A0F-11F0-A317-F2E00EB9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81" y="2330946"/>
            <a:ext cx="5052867" cy="380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ADCF0-1F61-ED52-6098-0441B664A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581" y="1636832"/>
            <a:ext cx="5052868" cy="384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1909D-7419-C4DF-FA83-A0F64A48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076561" y="1094317"/>
            <a:ext cx="408903" cy="5052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5225D9-CC14-9279-4BAE-22D92897C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076563" y="1763629"/>
            <a:ext cx="408903" cy="5052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0B43D3-AACC-3AAF-B5DA-A0D39A1D7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101587" y="2852883"/>
            <a:ext cx="358856" cy="50528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298626-5E03-F434-4934-6F6F442F9EE5}"/>
              </a:ext>
            </a:extLst>
          </p:cNvPr>
          <p:cNvSpPr txBox="1"/>
          <p:nvPr/>
        </p:nvSpPr>
        <p:spPr>
          <a:xfrm>
            <a:off x="2410691" y="344771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993FBF-E1EF-592C-5E65-3AD41C8BB789}"/>
              </a:ext>
            </a:extLst>
          </p:cNvPr>
          <p:cNvSpPr txBox="1"/>
          <p:nvPr/>
        </p:nvSpPr>
        <p:spPr>
          <a:xfrm>
            <a:off x="401782" y="1738635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Positive Correlation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39012-1CC0-F0DA-DA10-B76A731D2C3F}"/>
              </a:ext>
            </a:extLst>
          </p:cNvPr>
          <p:cNvSpPr txBox="1"/>
          <p:nvPr/>
        </p:nvSpPr>
        <p:spPr>
          <a:xfrm>
            <a:off x="2410690" y="1634014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41A2B6-BC18-1ADB-16FE-837AD3C31D65}"/>
              </a:ext>
            </a:extLst>
          </p:cNvPr>
          <p:cNvSpPr txBox="1"/>
          <p:nvPr/>
        </p:nvSpPr>
        <p:spPr>
          <a:xfrm>
            <a:off x="2410690" y="23281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87B69-AC01-C889-6223-71134990E6BC}"/>
              </a:ext>
            </a:extLst>
          </p:cNvPr>
          <p:cNvSpPr txBox="1"/>
          <p:nvPr/>
        </p:nvSpPr>
        <p:spPr>
          <a:xfrm>
            <a:off x="2410690" y="3466429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0CFD8-82D5-0D4D-A4FE-26424A1EEE65}"/>
              </a:ext>
            </a:extLst>
          </p:cNvPr>
          <p:cNvSpPr txBox="1"/>
          <p:nvPr/>
        </p:nvSpPr>
        <p:spPr>
          <a:xfrm>
            <a:off x="2410690" y="4160542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D6ED0-A3ED-AEA6-C272-2C77B8DF48BB}"/>
              </a:ext>
            </a:extLst>
          </p:cNvPr>
          <p:cNvSpPr txBox="1"/>
          <p:nvPr/>
        </p:nvSpPr>
        <p:spPr>
          <a:xfrm>
            <a:off x="2410690" y="519918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F207D5-8C5F-3B8D-DE38-3007C19792F8}"/>
              </a:ext>
            </a:extLst>
          </p:cNvPr>
          <p:cNvSpPr txBox="1"/>
          <p:nvPr/>
        </p:nvSpPr>
        <p:spPr>
          <a:xfrm>
            <a:off x="2410690" y="589330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C1B4B0-6765-D2E4-CF09-36097A8E840B}"/>
              </a:ext>
            </a:extLst>
          </p:cNvPr>
          <p:cNvSpPr txBox="1"/>
          <p:nvPr/>
        </p:nvSpPr>
        <p:spPr>
          <a:xfrm>
            <a:off x="415636" y="3514211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Negative Correlation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17BC9-FA37-49F0-B108-1DDB9BAD1C54}"/>
              </a:ext>
            </a:extLst>
          </p:cNvPr>
          <p:cNvSpPr txBox="1"/>
          <p:nvPr/>
        </p:nvSpPr>
        <p:spPr>
          <a:xfrm>
            <a:off x="491836" y="5315411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Mixture/</a:t>
            </a:r>
          </a:p>
          <a:p>
            <a:r>
              <a:rPr lang="en-US" sz="2400" b="1" dirty="0"/>
              <a:t>Mosaic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575B270-40A4-CD91-0A04-9CE304C45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101585" y="3556771"/>
            <a:ext cx="358855" cy="50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20A3A06-89DE-B3CE-520E-1A13A404A0EF}"/>
              </a:ext>
            </a:extLst>
          </p:cNvPr>
          <p:cNvGrpSpPr/>
          <p:nvPr/>
        </p:nvGrpSpPr>
        <p:grpSpPr>
          <a:xfrm>
            <a:off x="1632639" y="2885927"/>
            <a:ext cx="3422235" cy="1174372"/>
            <a:chOff x="1191194" y="2707631"/>
            <a:chExt cx="3422235" cy="11743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C1D39F-9FB6-36EF-D3D2-3A9AFDA6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191194" y="2707631"/>
              <a:ext cx="1464786" cy="732393"/>
            </a:xfrm>
            <a:prstGeom prst="rect">
              <a:avLst/>
            </a:prstGeom>
            <a:ln w="12700">
              <a:solidFill>
                <a:srgbClr val="457499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56F910-F874-AE18-59BE-750D52723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2173925" y="2914121"/>
              <a:ext cx="1484299" cy="742150"/>
            </a:xfrm>
            <a:prstGeom prst="rect">
              <a:avLst/>
            </a:prstGeom>
            <a:ln w="12700">
              <a:solidFill>
                <a:srgbClr val="457499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F5BAD8-F82B-2081-7EEB-8E2E630AC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3129130" y="3124273"/>
              <a:ext cx="1484299" cy="757730"/>
            </a:xfrm>
            <a:prstGeom prst="rect">
              <a:avLst/>
            </a:prstGeom>
            <a:ln w="12700">
              <a:solidFill>
                <a:srgbClr val="457499"/>
              </a:solidFill>
            </a:ln>
          </p:spPr>
        </p:pic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B9F5DE-75A2-8961-B0F7-BE7D2936CFAB}"/>
              </a:ext>
            </a:extLst>
          </p:cNvPr>
          <p:cNvSpPr/>
          <p:nvPr/>
        </p:nvSpPr>
        <p:spPr>
          <a:xfrm>
            <a:off x="1386218" y="2768130"/>
            <a:ext cx="3919797" cy="1422309"/>
          </a:xfrm>
          <a:prstGeom prst="roundRect">
            <a:avLst/>
          </a:prstGeom>
          <a:noFill/>
          <a:ln>
            <a:solidFill>
              <a:srgbClr val="45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3D48257-F55E-7D86-93A1-1280852A4B73}"/>
              </a:ext>
            </a:extLst>
          </p:cNvPr>
          <p:cNvSpPr/>
          <p:nvPr/>
        </p:nvSpPr>
        <p:spPr>
          <a:xfrm>
            <a:off x="5611914" y="2765630"/>
            <a:ext cx="2722323" cy="1422308"/>
          </a:xfrm>
          <a:prstGeom prst="roundRect">
            <a:avLst/>
          </a:prstGeom>
          <a:noFill/>
          <a:ln>
            <a:solidFill>
              <a:srgbClr val="6D3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AF85FD-D585-FCFE-2115-A84485AE1299}"/>
              </a:ext>
            </a:extLst>
          </p:cNvPr>
          <p:cNvGrpSpPr/>
          <p:nvPr/>
        </p:nvGrpSpPr>
        <p:grpSpPr>
          <a:xfrm>
            <a:off x="750569" y="974791"/>
            <a:ext cx="8224027" cy="3547139"/>
            <a:chOff x="942275" y="925551"/>
            <a:chExt cx="8224027" cy="354713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02826FA-2EA3-1066-832D-7AAB49DA155F}"/>
                </a:ext>
              </a:extLst>
            </p:cNvPr>
            <p:cNvSpPr/>
            <p:nvPr/>
          </p:nvSpPr>
          <p:spPr>
            <a:xfrm>
              <a:off x="942275" y="925551"/>
              <a:ext cx="8224027" cy="3547139"/>
            </a:xfrm>
            <a:prstGeom prst="roundRect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EA061DE-9657-4A5F-605F-186C405AF297}"/>
                </a:ext>
              </a:extLst>
            </p:cNvPr>
            <p:cNvCxnSpPr/>
            <p:nvPr/>
          </p:nvCxnSpPr>
          <p:spPr>
            <a:xfrm>
              <a:off x="6096000" y="925552"/>
              <a:ext cx="892097" cy="0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923563E-0DB5-3B33-9819-D99C3E3FE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557" y="4468530"/>
              <a:ext cx="1752601" cy="0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D3CCB88-6C03-76A8-993F-CAC0B643B520}"/>
              </a:ext>
            </a:extLst>
          </p:cNvPr>
          <p:cNvSpPr txBox="1"/>
          <p:nvPr/>
        </p:nvSpPr>
        <p:spPr>
          <a:xfrm>
            <a:off x="1029540" y="600410"/>
            <a:ext cx="562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19191"/>
                </a:solidFill>
              </a:rPr>
              <a:t>Swap</a:t>
            </a:r>
            <a:r>
              <a:rPr lang="en-US" sz="1600" b="1" i="1" dirty="0">
                <a:solidFill>
                  <a:srgbClr val="919191"/>
                </a:solidFill>
              </a:rPr>
              <a:t> </a:t>
            </a:r>
            <a:r>
              <a:rPr lang="en-US" sz="1600" b="1" i="1" dirty="0">
                <a:solidFill>
                  <a:srgbClr val="457499"/>
                </a:solidFill>
              </a:rPr>
              <a:t>train</a:t>
            </a:r>
            <a:r>
              <a:rPr lang="en-US" sz="1600" b="1" i="1" dirty="0">
                <a:solidFill>
                  <a:srgbClr val="919191"/>
                </a:solidFill>
              </a:rPr>
              <a:t>/</a:t>
            </a:r>
            <a:r>
              <a:rPr lang="en-US" sz="1600" b="1" i="1" dirty="0">
                <a:solidFill>
                  <a:srgbClr val="6D3991"/>
                </a:solidFill>
              </a:rPr>
              <a:t>validation</a:t>
            </a:r>
            <a:r>
              <a:rPr lang="en-US" sz="1600" b="1" dirty="0">
                <a:solidFill>
                  <a:srgbClr val="919191"/>
                </a:solidFill>
              </a:rPr>
              <a:t>, then aggregate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08258F-45E0-6941-9399-245C7D1606D3}"/>
              </a:ext>
            </a:extLst>
          </p:cNvPr>
          <p:cNvGrpSpPr/>
          <p:nvPr/>
        </p:nvGrpSpPr>
        <p:grpSpPr>
          <a:xfrm>
            <a:off x="1632639" y="3021335"/>
            <a:ext cx="3158292" cy="821891"/>
            <a:chOff x="1347013" y="2876055"/>
            <a:chExt cx="3158292" cy="8218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F64B77-A7C3-D1CB-774C-129120A40896}"/>
                </a:ext>
              </a:extLst>
            </p:cNvPr>
            <p:cNvSpPr txBox="1"/>
            <p:nvPr/>
          </p:nvSpPr>
          <p:spPr>
            <a:xfrm>
              <a:off x="1347013" y="2876055"/>
              <a:ext cx="989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57499"/>
                  </a:solidFill>
                </a:rPr>
                <a:t>Perturb1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7670FA-B4DB-8146-17F6-9CC9F0B6F5FC}"/>
                </a:ext>
              </a:extLst>
            </p:cNvPr>
            <p:cNvSpPr txBox="1"/>
            <p:nvPr/>
          </p:nvSpPr>
          <p:spPr>
            <a:xfrm>
              <a:off x="2365225" y="3123094"/>
              <a:ext cx="889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57499"/>
                  </a:solidFill>
                </a:rPr>
                <a:t>Control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5FBA7C-BDC7-5473-9F6E-FFDCA1161B74}"/>
                </a:ext>
              </a:extLst>
            </p:cNvPr>
            <p:cNvSpPr txBox="1"/>
            <p:nvPr/>
          </p:nvSpPr>
          <p:spPr>
            <a:xfrm>
              <a:off x="3516252" y="3359392"/>
              <a:ext cx="989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57499"/>
                  </a:solidFill>
                </a:rPr>
                <a:t>Perturb2</a:t>
              </a:r>
              <a:endParaRPr lang="en-US" b="1" dirty="0">
                <a:solidFill>
                  <a:srgbClr val="45749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21A5C0-133B-B8B1-507C-2E27390CAECE}"/>
              </a:ext>
            </a:extLst>
          </p:cNvPr>
          <p:cNvGrpSpPr/>
          <p:nvPr/>
        </p:nvGrpSpPr>
        <p:grpSpPr>
          <a:xfrm>
            <a:off x="1263620" y="1395502"/>
            <a:ext cx="7268335" cy="830997"/>
            <a:chOff x="1256405" y="1384214"/>
            <a:chExt cx="7268335" cy="8309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087491-30D8-3804-617E-4E1D1A5B519E}"/>
                </a:ext>
              </a:extLst>
            </p:cNvPr>
            <p:cNvSpPr txBox="1"/>
            <p:nvPr/>
          </p:nvSpPr>
          <p:spPr>
            <a:xfrm>
              <a:off x="1256405" y="1507325"/>
              <a:ext cx="1869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Candidate feature</a:t>
              </a:r>
            </a:p>
            <a:p>
              <a:r>
                <a:rPr lang="en-US" sz="1600" b="1" dirty="0">
                  <a:solidFill>
                    <a:srgbClr val="424242"/>
                  </a:solidFill>
                </a:rPr>
                <a:t>discovery. </a:t>
              </a:r>
              <a:r>
                <a:rPr lang="en-US" sz="1600" b="1" dirty="0">
                  <a:solidFill>
                    <a:srgbClr val="457499"/>
                  </a:solidFill>
                </a:rPr>
                <a:t>P1 + C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4FDB19-BECD-3A41-E9AB-8CC4E5775D19}"/>
                </a:ext>
              </a:extLst>
            </p:cNvPr>
            <p:cNvSpPr txBox="1"/>
            <p:nvPr/>
          </p:nvSpPr>
          <p:spPr>
            <a:xfrm>
              <a:off x="3863568" y="1384214"/>
              <a:ext cx="20753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Convergence feature extraction. </a:t>
              </a:r>
              <a:r>
                <a:rPr lang="en-US" sz="1600" b="1" dirty="0">
                  <a:solidFill>
                    <a:srgbClr val="457499"/>
                  </a:solidFill>
                </a:rPr>
                <a:t>P2 + 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9F8BC3-F180-A257-6DCA-4AFD4D7BDA30}"/>
                </a:ext>
              </a:extLst>
            </p:cNvPr>
            <p:cNvSpPr txBox="1"/>
            <p:nvPr/>
          </p:nvSpPr>
          <p:spPr>
            <a:xfrm>
              <a:off x="6676107" y="1384214"/>
              <a:ext cx="1848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Significance assessment. </a:t>
              </a:r>
            </a:p>
            <a:p>
              <a:r>
                <a:rPr lang="en-US" sz="1600" b="1" dirty="0">
                  <a:solidFill>
                    <a:srgbClr val="6D3991"/>
                  </a:solidFill>
                </a:rPr>
                <a:t>P2 + C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F49D1-0BD6-5B2E-0142-52E3B6CCCC33}"/>
              </a:ext>
            </a:extLst>
          </p:cNvPr>
          <p:cNvGrpSpPr/>
          <p:nvPr/>
        </p:nvGrpSpPr>
        <p:grpSpPr>
          <a:xfrm>
            <a:off x="1133045" y="1225264"/>
            <a:ext cx="7340567" cy="1215483"/>
            <a:chOff x="1133045" y="1225264"/>
            <a:chExt cx="7340567" cy="121548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99F4462-4705-4AEE-148E-9A671699D08D}"/>
                </a:ext>
              </a:extLst>
            </p:cNvPr>
            <p:cNvSpPr/>
            <p:nvPr/>
          </p:nvSpPr>
          <p:spPr>
            <a:xfrm>
              <a:off x="1133045" y="1225264"/>
              <a:ext cx="2241397" cy="1215483"/>
            </a:xfrm>
            <a:prstGeom prst="roundRect">
              <a:avLst/>
            </a:prstGeom>
            <a:no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AD8F227-17E9-BF1A-28CC-53E4C6A92BB2}"/>
                </a:ext>
              </a:extLst>
            </p:cNvPr>
            <p:cNvSpPr/>
            <p:nvPr/>
          </p:nvSpPr>
          <p:spPr>
            <a:xfrm>
              <a:off x="3682630" y="1225264"/>
              <a:ext cx="2241397" cy="1215483"/>
            </a:xfrm>
            <a:prstGeom prst="roundRect">
              <a:avLst/>
            </a:prstGeom>
            <a:no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0C70603-5A02-35B2-05C6-E25083867D25}"/>
                </a:ext>
              </a:extLst>
            </p:cNvPr>
            <p:cNvSpPr/>
            <p:nvPr/>
          </p:nvSpPr>
          <p:spPr>
            <a:xfrm>
              <a:off x="6232215" y="1225264"/>
              <a:ext cx="2241397" cy="1215483"/>
            </a:xfrm>
            <a:prstGeom prst="roundRect">
              <a:avLst/>
            </a:prstGeom>
            <a:no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073779D-826B-A55B-1DF7-F557DF4DE3D3}"/>
              </a:ext>
            </a:extLst>
          </p:cNvPr>
          <p:cNvGrpSpPr/>
          <p:nvPr/>
        </p:nvGrpSpPr>
        <p:grpSpPr>
          <a:xfrm>
            <a:off x="5730098" y="3001162"/>
            <a:ext cx="2429328" cy="953741"/>
            <a:chOff x="5825380" y="2993692"/>
            <a:chExt cx="2429328" cy="95374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345E038-E92C-F67A-3279-31C64054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5825380" y="2993692"/>
              <a:ext cx="1464785" cy="732393"/>
            </a:xfrm>
            <a:prstGeom prst="rect">
              <a:avLst/>
            </a:prstGeom>
            <a:ln w="12700">
              <a:solidFill>
                <a:srgbClr val="6D3991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2ABB92B-47DD-3B73-1E9D-598CAB1B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6766112" y="3203134"/>
              <a:ext cx="1488596" cy="744299"/>
            </a:xfrm>
            <a:prstGeom prst="rect">
              <a:avLst/>
            </a:prstGeom>
            <a:ln w="12700">
              <a:solidFill>
                <a:srgbClr val="6D3991"/>
              </a:solidFill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31FA82B-979A-7182-94CE-25B820814B3E}"/>
              </a:ext>
            </a:extLst>
          </p:cNvPr>
          <p:cNvSpPr txBox="1"/>
          <p:nvPr/>
        </p:nvSpPr>
        <p:spPr>
          <a:xfrm>
            <a:off x="6858386" y="3422222"/>
            <a:ext cx="98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D3991"/>
                </a:solidFill>
              </a:rPr>
              <a:t>Perturb2</a:t>
            </a:r>
            <a:endParaRPr lang="en-US" b="1" dirty="0">
              <a:solidFill>
                <a:srgbClr val="6D399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A660F5-3E0A-B7AF-077A-1CA65C69AE6E}"/>
              </a:ext>
            </a:extLst>
          </p:cNvPr>
          <p:cNvSpPr txBox="1"/>
          <p:nvPr/>
        </p:nvSpPr>
        <p:spPr>
          <a:xfrm>
            <a:off x="5781548" y="3139479"/>
            <a:ext cx="889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D3991"/>
                </a:solidFill>
              </a:rPr>
              <a:t>Control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05B172-B365-626C-5FA2-F2C0E99D7613}"/>
              </a:ext>
            </a:extLst>
          </p:cNvPr>
          <p:cNvGrpSpPr/>
          <p:nvPr/>
        </p:nvGrpSpPr>
        <p:grpSpPr>
          <a:xfrm>
            <a:off x="2140700" y="2512391"/>
            <a:ext cx="5327989" cy="214949"/>
            <a:chOff x="2140700" y="2512391"/>
            <a:chExt cx="5327989" cy="214949"/>
          </a:xfrm>
        </p:grpSpPr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C5EBF408-2D99-4812-E4B1-D565A4C94C1B}"/>
                </a:ext>
              </a:extLst>
            </p:cNvPr>
            <p:cNvSpPr/>
            <p:nvPr/>
          </p:nvSpPr>
          <p:spPr>
            <a:xfrm rot="16200000">
              <a:off x="2091113" y="2561978"/>
              <a:ext cx="214949" cy="115776"/>
            </a:xfrm>
            <a:prstGeom prst="rightArrow">
              <a:avLst/>
            </a:prstGeom>
            <a:noFill/>
            <a:ln>
              <a:solidFill>
                <a:srgbClr val="45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63BE106A-8971-560C-74E5-5E899C736F73}"/>
                </a:ext>
              </a:extLst>
            </p:cNvPr>
            <p:cNvSpPr/>
            <p:nvPr/>
          </p:nvSpPr>
          <p:spPr>
            <a:xfrm rot="16200000">
              <a:off x="4697220" y="2561978"/>
              <a:ext cx="214949" cy="115776"/>
            </a:xfrm>
            <a:prstGeom prst="rightArrow">
              <a:avLst/>
            </a:prstGeom>
            <a:noFill/>
            <a:ln>
              <a:solidFill>
                <a:srgbClr val="45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0A252BA2-E2F9-7E1B-986A-7C727C5F12A4}"/>
                </a:ext>
              </a:extLst>
            </p:cNvPr>
            <p:cNvSpPr/>
            <p:nvPr/>
          </p:nvSpPr>
          <p:spPr>
            <a:xfrm rot="16200000">
              <a:off x="7303326" y="2561978"/>
              <a:ext cx="214949" cy="115776"/>
            </a:xfrm>
            <a:prstGeom prst="rightArrow">
              <a:avLst/>
            </a:prstGeom>
            <a:noFill/>
            <a:ln>
              <a:solidFill>
                <a:srgbClr val="6D3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ight Arrow 74">
            <a:extLst>
              <a:ext uri="{FF2B5EF4-FFF2-40B4-BE49-F238E27FC236}">
                <a16:creationId xmlns:a16="http://schemas.microsoft.com/office/drawing/2014/main" id="{77F1A2C8-FB4E-5A99-9AF1-0713FC308A76}"/>
              </a:ext>
            </a:extLst>
          </p:cNvPr>
          <p:cNvSpPr/>
          <p:nvPr/>
        </p:nvSpPr>
        <p:spPr>
          <a:xfrm>
            <a:off x="3410928" y="1753112"/>
            <a:ext cx="214949" cy="115776"/>
          </a:xfrm>
          <a:prstGeom prst="rightArrow">
            <a:avLst/>
          </a:prstGeom>
          <a:solidFill>
            <a:srgbClr val="424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1EC3FDD-BE95-0D4E-CE2A-845F03A4F8ED}"/>
              </a:ext>
            </a:extLst>
          </p:cNvPr>
          <p:cNvSpPr/>
          <p:nvPr/>
        </p:nvSpPr>
        <p:spPr>
          <a:xfrm>
            <a:off x="5988525" y="1753112"/>
            <a:ext cx="214949" cy="115776"/>
          </a:xfrm>
          <a:prstGeom prst="rightArrow">
            <a:avLst/>
          </a:prstGeom>
          <a:solidFill>
            <a:srgbClr val="424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173CEB-9DCA-344F-8665-F3A0D98E23C8}"/>
              </a:ext>
            </a:extLst>
          </p:cNvPr>
          <p:cNvSpPr txBox="1"/>
          <p:nvPr/>
        </p:nvSpPr>
        <p:spPr>
          <a:xfrm>
            <a:off x="1474843" y="3856751"/>
            <a:ext cx="913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457499"/>
                </a:solidFill>
              </a:rPr>
              <a:t>Training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D148AD-9935-9B2D-CCE5-69C06EF652EE}"/>
              </a:ext>
            </a:extLst>
          </p:cNvPr>
          <p:cNvSpPr txBox="1"/>
          <p:nvPr/>
        </p:nvSpPr>
        <p:spPr>
          <a:xfrm>
            <a:off x="5700408" y="3870846"/>
            <a:ext cx="11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6D399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6673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F63F-1D76-F2E8-931B-FF183518E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C1DA51B-87AB-6055-0899-3A23296BD01D}"/>
              </a:ext>
            </a:extLst>
          </p:cNvPr>
          <p:cNvSpPr/>
          <p:nvPr/>
        </p:nvSpPr>
        <p:spPr>
          <a:xfrm>
            <a:off x="1100258" y="2592649"/>
            <a:ext cx="5077518" cy="1215478"/>
          </a:xfrm>
          <a:prstGeom prst="roundRect">
            <a:avLst/>
          </a:prstGeom>
          <a:solidFill>
            <a:srgbClr val="B347AC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639AA7-2F88-19C3-0CBB-443D18BE790C}"/>
              </a:ext>
            </a:extLst>
          </p:cNvPr>
          <p:cNvSpPr/>
          <p:nvPr/>
        </p:nvSpPr>
        <p:spPr>
          <a:xfrm>
            <a:off x="1193179" y="1248937"/>
            <a:ext cx="2241397" cy="1215483"/>
          </a:xfrm>
          <a:prstGeom prst="roundRect">
            <a:avLst/>
          </a:prstGeom>
          <a:solidFill>
            <a:srgbClr val="CBF1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AD96E6-7AC4-7395-C605-9E2A58CB7F0A}"/>
              </a:ext>
            </a:extLst>
          </p:cNvPr>
          <p:cNvSpPr/>
          <p:nvPr/>
        </p:nvSpPr>
        <p:spPr>
          <a:xfrm>
            <a:off x="3757961" y="1254508"/>
            <a:ext cx="2338039" cy="1215483"/>
          </a:xfrm>
          <a:prstGeom prst="roundRect">
            <a:avLst/>
          </a:prstGeom>
          <a:solidFill>
            <a:srgbClr val="CBF1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23EA71-77F8-0161-6C2C-CE760DBA7099}"/>
              </a:ext>
            </a:extLst>
          </p:cNvPr>
          <p:cNvSpPr/>
          <p:nvPr/>
        </p:nvSpPr>
        <p:spPr>
          <a:xfrm>
            <a:off x="6895173" y="1248937"/>
            <a:ext cx="2051825" cy="1215483"/>
          </a:xfrm>
          <a:prstGeom prst="roundRect">
            <a:avLst/>
          </a:prstGeom>
          <a:solidFill>
            <a:srgbClr val="00C70B">
              <a:alpha val="2745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3BA8FD-31BB-3EBF-E40C-C648437E53F4}"/>
              </a:ext>
            </a:extLst>
          </p:cNvPr>
          <p:cNvSpPr/>
          <p:nvPr/>
        </p:nvSpPr>
        <p:spPr>
          <a:xfrm>
            <a:off x="1193179" y="2916042"/>
            <a:ext cx="1354877" cy="669073"/>
          </a:xfrm>
          <a:prstGeom prst="roundRect">
            <a:avLst/>
          </a:prstGeom>
          <a:solidFill>
            <a:srgbClr val="B347AC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48A5EB-9EC8-68FD-F46A-906597355A39}"/>
              </a:ext>
            </a:extLst>
          </p:cNvPr>
          <p:cNvSpPr/>
          <p:nvPr/>
        </p:nvSpPr>
        <p:spPr>
          <a:xfrm>
            <a:off x="2767361" y="2916042"/>
            <a:ext cx="1505415" cy="669073"/>
          </a:xfrm>
          <a:prstGeom prst="roundRect">
            <a:avLst/>
          </a:prstGeom>
          <a:solidFill>
            <a:srgbClr val="B347AC">
              <a:alpha val="27059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DBAFA8-4F12-8E82-25AE-901CC4D956D6}"/>
              </a:ext>
            </a:extLst>
          </p:cNvPr>
          <p:cNvSpPr/>
          <p:nvPr/>
        </p:nvSpPr>
        <p:spPr>
          <a:xfrm>
            <a:off x="4642626" y="2924403"/>
            <a:ext cx="1453374" cy="669073"/>
          </a:xfrm>
          <a:prstGeom prst="roundRect">
            <a:avLst/>
          </a:prstGeom>
          <a:solidFill>
            <a:srgbClr val="B347AC">
              <a:alpha val="27059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2FF4D81-A187-3B09-9543-173FE9A67F46}"/>
              </a:ext>
            </a:extLst>
          </p:cNvPr>
          <p:cNvSpPr/>
          <p:nvPr/>
        </p:nvSpPr>
        <p:spPr>
          <a:xfrm>
            <a:off x="6895173" y="2607026"/>
            <a:ext cx="2051824" cy="1131834"/>
          </a:xfrm>
          <a:prstGeom prst="roundRect">
            <a:avLst/>
          </a:prstGeom>
          <a:solidFill>
            <a:srgbClr val="D05974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4584E0-B86B-E04D-081F-6CE8A88777AC}"/>
              </a:ext>
            </a:extLst>
          </p:cNvPr>
          <p:cNvSpPr/>
          <p:nvPr/>
        </p:nvSpPr>
        <p:spPr>
          <a:xfrm>
            <a:off x="942275" y="925552"/>
            <a:ext cx="8224027" cy="3111186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6D912-46F8-7073-33D3-41BDECAA6DB8}"/>
              </a:ext>
            </a:extLst>
          </p:cNvPr>
          <p:cNvCxnSpPr/>
          <p:nvPr/>
        </p:nvCxnSpPr>
        <p:spPr>
          <a:xfrm>
            <a:off x="6096000" y="925552"/>
            <a:ext cx="8920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2730CD-C370-B9AC-AE4F-0B18152BAC97}"/>
              </a:ext>
            </a:extLst>
          </p:cNvPr>
          <p:cNvCxnSpPr/>
          <p:nvPr/>
        </p:nvCxnSpPr>
        <p:spPr>
          <a:xfrm>
            <a:off x="2767361" y="925552"/>
            <a:ext cx="8920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1132E6-C233-FE37-B6B0-32A0069BC84F}"/>
              </a:ext>
            </a:extLst>
          </p:cNvPr>
          <p:cNvCxnSpPr>
            <a:cxnSpLocks/>
          </p:cNvCxnSpPr>
          <p:nvPr/>
        </p:nvCxnSpPr>
        <p:spPr>
          <a:xfrm flipH="1">
            <a:off x="3167874" y="4036738"/>
            <a:ext cx="17526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A0BD5C-19C9-1E3A-E0D1-48A6724D7C12}"/>
              </a:ext>
            </a:extLst>
          </p:cNvPr>
          <p:cNvCxnSpPr>
            <a:cxnSpLocks/>
          </p:cNvCxnSpPr>
          <p:nvPr/>
        </p:nvCxnSpPr>
        <p:spPr>
          <a:xfrm flipH="1">
            <a:off x="6431464" y="4036738"/>
            <a:ext cx="17526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5AADE8-CF0B-ACFC-CCB1-5280B262878F}"/>
              </a:ext>
            </a:extLst>
          </p:cNvPr>
          <p:cNvSpPr txBox="1"/>
          <p:nvPr/>
        </p:nvSpPr>
        <p:spPr>
          <a:xfrm>
            <a:off x="1091770" y="182877"/>
            <a:ext cx="48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Wrapped over a cross-validation loop, interchange discovery and validation samples.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EA22DD-8973-E1AE-EA37-0B2B16A61555}"/>
              </a:ext>
            </a:extLst>
          </p:cNvPr>
          <p:cNvSpPr/>
          <p:nvPr/>
        </p:nvSpPr>
        <p:spPr>
          <a:xfrm>
            <a:off x="7153503" y="3133491"/>
            <a:ext cx="735985" cy="356349"/>
          </a:xfrm>
          <a:prstGeom prst="roundRect">
            <a:avLst/>
          </a:prstGeom>
          <a:solidFill>
            <a:srgbClr val="D05974">
              <a:alpha val="27059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579CE1-0A32-1AE8-A80D-1B4331ECD8A2}"/>
              </a:ext>
            </a:extLst>
          </p:cNvPr>
          <p:cNvSpPr/>
          <p:nvPr/>
        </p:nvSpPr>
        <p:spPr>
          <a:xfrm>
            <a:off x="7984641" y="3133491"/>
            <a:ext cx="813668" cy="356350"/>
          </a:xfrm>
          <a:prstGeom prst="roundRect">
            <a:avLst/>
          </a:prstGeom>
          <a:solidFill>
            <a:srgbClr val="D05974">
              <a:alpha val="27059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1252D3-BFF2-D176-8557-1519219EEE0D}"/>
              </a:ext>
            </a:extLst>
          </p:cNvPr>
          <p:cNvCxnSpPr>
            <a:cxnSpLocks/>
          </p:cNvCxnSpPr>
          <p:nvPr/>
        </p:nvCxnSpPr>
        <p:spPr>
          <a:xfrm flipV="1">
            <a:off x="2406805" y="2376120"/>
            <a:ext cx="0" cy="6226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42438B-E0F7-461C-0E69-364C6B790A64}"/>
              </a:ext>
            </a:extLst>
          </p:cNvPr>
          <p:cNvCxnSpPr>
            <a:cxnSpLocks/>
          </p:cNvCxnSpPr>
          <p:nvPr/>
        </p:nvCxnSpPr>
        <p:spPr>
          <a:xfrm flipV="1">
            <a:off x="3027555" y="2373337"/>
            <a:ext cx="0" cy="6226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DF21E0-7EEC-6381-EE2C-E5B09AA21991}"/>
              </a:ext>
            </a:extLst>
          </p:cNvPr>
          <p:cNvCxnSpPr>
            <a:cxnSpLocks/>
          </p:cNvCxnSpPr>
          <p:nvPr/>
        </p:nvCxnSpPr>
        <p:spPr>
          <a:xfrm flipV="1">
            <a:off x="4044174" y="2365917"/>
            <a:ext cx="5577" cy="641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4FCBA-C67F-E29A-82FF-7887883EA9A2}"/>
              </a:ext>
            </a:extLst>
          </p:cNvPr>
          <p:cNvCxnSpPr>
            <a:cxnSpLocks/>
          </p:cNvCxnSpPr>
          <p:nvPr/>
        </p:nvCxnSpPr>
        <p:spPr>
          <a:xfrm flipV="1">
            <a:off x="5328425" y="2388219"/>
            <a:ext cx="0" cy="607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AC95D5-AF86-940A-D969-CCA6BE4B2C50}"/>
              </a:ext>
            </a:extLst>
          </p:cNvPr>
          <p:cNvCxnSpPr>
            <a:cxnSpLocks/>
          </p:cNvCxnSpPr>
          <p:nvPr/>
        </p:nvCxnSpPr>
        <p:spPr>
          <a:xfrm flipV="1">
            <a:off x="7889488" y="2383560"/>
            <a:ext cx="0" cy="33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393CE0-AD5C-451B-B846-E8089C8A499B}"/>
              </a:ext>
            </a:extLst>
          </p:cNvPr>
          <p:cNvSpPr txBox="1"/>
          <p:nvPr/>
        </p:nvSpPr>
        <p:spPr>
          <a:xfrm>
            <a:off x="1199557" y="2555071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9F995E-7074-1833-3A55-FC2B950C2D43}"/>
              </a:ext>
            </a:extLst>
          </p:cNvPr>
          <p:cNvSpPr txBox="1"/>
          <p:nvPr/>
        </p:nvSpPr>
        <p:spPr>
          <a:xfrm>
            <a:off x="7352914" y="2718095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6B5C1B-1B80-BD2C-7ABC-35F29738F51F}"/>
              </a:ext>
            </a:extLst>
          </p:cNvPr>
          <p:cNvSpPr txBox="1"/>
          <p:nvPr/>
        </p:nvSpPr>
        <p:spPr>
          <a:xfrm>
            <a:off x="1209795" y="3074273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7A142D-E163-28CA-E80B-CFF9123BBE52}"/>
              </a:ext>
            </a:extLst>
          </p:cNvPr>
          <p:cNvSpPr txBox="1"/>
          <p:nvPr/>
        </p:nvSpPr>
        <p:spPr>
          <a:xfrm>
            <a:off x="3051402" y="3081851"/>
            <a:ext cx="9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F5DD1C-5B49-7331-CA5B-E779AB4FFB49}"/>
              </a:ext>
            </a:extLst>
          </p:cNvPr>
          <p:cNvSpPr txBox="1"/>
          <p:nvPr/>
        </p:nvSpPr>
        <p:spPr>
          <a:xfrm>
            <a:off x="4708491" y="3076275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573626-25D1-8D33-0027-FBCD4D6DDE6C}"/>
              </a:ext>
            </a:extLst>
          </p:cNvPr>
          <p:cNvSpPr txBox="1"/>
          <p:nvPr/>
        </p:nvSpPr>
        <p:spPr>
          <a:xfrm>
            <a:off x="7312333" y="31161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D8CFB5-0744-474E-4188-9DC66FCDECC9}"/>
              </a:ext>
            </a:extLst>
          </p:cNvPr>
          <p:cNvSpPr txBox="1"/>
          <p:nvPr/>
        </p:nvSpPr>
        <p:spPr>
          <a:xfrm>
            <a:off x="8165228" y="3133491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8B5109-8593-C53C-74AD-FA320B21BB4D}"/>
              </a:ext>
            </a:extLst>
          </p:cNvPr>
          <p:cNvSpPr txBox="1"/>
          <p:nvPr/>
        </p:nvSpPr>
        <p:spPr>
          <a:xfrm>
            <a:off x="1391462" y="1422131"/>
            <a:ext cx="1959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1,</a:t>
            </a:r>
          </a:p>
          <a:p>
            <a:r>
              <a:rPr lang="en-US" dirty="0"/>
              <a:t>Feature selection </a:t>
            </a:r>
          </a:p>
          <a:p>
            <a:r>
              <a:rPr lang="en-US" dirty="0"/>
              <a:t>for Tr1 vs 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26EE48-5290-12AD-E341-C41B381D176D}"/>
              </a:ext>
            </a:extLst>
          </p:cNvPr>
          <p:cNvSpPr txBox="1"/>
          <p:nvPr/>
        </p:nvSpPr>
        <p:spPr>
          <a:xfrm>
            <a:off x="4020688" y="1397114"/>
            <a:ext cx="2075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2,</a:t>
            </a:r>
          </a:p>
          <a:p>
            <a:r>
              <a:rPr lang="en-US" dirty="0"/>
              <a:t>Tr2 vs C with a </a:t>
            </a:r>
          </a:p>
          <a:p>
            <a:r>
              <a:rPr lang="en-US" dirty="0"/>
              <a:t>restricted gene set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45F1C9-1027-78F2-A2EF-021F0CE139AD}"/>
              </a:ext>
            </a:extLst>
          </p:cNvPr>
          <p:cNvCxnSpPr/>
          <p:nvPr/>
        </p:nvCxnSpPr>
        <p:spPr>
          <a:xfrm>
            <a:off x="3092637" y="1397114"/>
            <a:ext cx="892097" cy="0"/>
          </a:xfrm>
          <a:prstGeom prst="straightConnector1">
            <a:avLst/>
          </a:prstGeom>
          <a:ln w="47625">
            <a:solidFill>
              <a:srgbClr val="7B997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F3C04A-3856-4A7D-DD7B-AA8645D80E8D}"/>
              </a:ext>
            </a:extLst>
          </p:cNvPr>
          <p:cNvCxnSpPr>
            <a:cxnSpLocks/>
          </p:cNvCxnSpPr>
          <p:nvPr/>
        </p:nvCxnSpPr>
        <p:spPr>
          <a:xfrm>
            <a:off x="5776364" y="1397114"/>
            <a:ext cx="1484936" cy="0"/>
          </a:xfrm>
          <a:prstGeom prst="straightConnector1">
            <a:avLst/>
          </a:prstGeom>
          <a:ln w="47625">
            <a:solidFill>
              <a:srgbClr val="7B997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1CD765-7E42-DC42-6E70-B1468516CE6C}"/>
              </a:ext>
            </a:extLst>
          </p:cNvPr>
          <p:cNvSpPr txBox="1"/>
          <p:nvPr/>
        </p:nvSpPr>
        <p:spPr>
          <a:xfrm>
            <a:off x="6996984" y="1440708"/>
            <a:ext cx="2059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Classifier 2 </a:t>
            </a:r>
          </a:p>
          <a:p>
            <a:r>
              <a:rPr lang="en-US" dirty="0"/>
              <a:t>to evaluate degree </a:t>
            </a:r>
          </a:p>
          <a:p>
            <a:r>
              <a:rPr lang="en-US" dirty="0"/>
              <a:t>of convergence</a:t>
            </a:r>
          </a:p>
        </p:txBody>
      </p:sp>
    </p:spTree>
    <p:extLst>
      <p:ext uri="{BB962C8B-B14F-4D97-AF65-F5344CB8AC3E}">
        <p14:creationId xmlns:p14="http://schemas.microsoft.com/office/powerpoint/2010/main" val="400922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10078</TotalTime>
  <Words>95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Zhang</dc:creator>
  <cp:lastModifiedBy>Tianyu Zhang</cp:lastModifiedBy>
  <cp:revision>22</cp:revision>
  <dcterms:created xsi:type="dcterms:W3CDTF">2024-06-24T20:16:04Z</dcterms:created>
  <dcterms:modified xsi:type="dcterms:W3CDTF">2025-06-19T14:00:38Z</dcterms:modified>
</cp:coreProperties>
</file>