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1F5513-FB13-49E0-A3B2-016F16696889}">
  <a:tblStyle styleId="{D21F5513-FB13-49E0-A3B2-016F16696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0a3113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d0a3113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d0a3113f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d0a3113f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d0a3113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d0a3113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d0a3113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d0a3113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d0a3113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d0a3113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d0a3113f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d0a3113f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d0a3113f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d0a3113f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d0a3113f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d0a3113f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d0a3113f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d0a3113f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d0a3113f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d0a3113f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dd378ee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dd378ee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d0a3113f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d0a3113f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30069c7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30069c7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a6fdcd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a6fdcd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d0a3113f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d0a3113f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30069c72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30069c72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30069c72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30069c72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30069c72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30069c72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dca2ceec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dca2cee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30069c72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30069c72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30069c72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30069c72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d378ee53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d378ee53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30069c72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30069c72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dca2cee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dca2cee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30069c72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30069c72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d0a3113f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d0a3113f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d0a3113f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d0a3113f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30069c72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30069c72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dca2cee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8dca2cee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30069c72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30069c72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30069c72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30069c72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d0a3113f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d0a3113f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535cf14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535cf14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30069c72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30069c72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30069c72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30069c72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c535cf14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8c535cf14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dca2ceec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8dca2ceec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0a3113f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0a3113f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30069c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30069c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30069c7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30069c7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dca2ceec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dca2cee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d0a3113f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d0a3113f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dlib.org/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c3.cdlib.org/" TargetMode="External"/><Relationship Id="rId4" Type="http://schemas.openxmlformats.org/officeDocument/2006/relationships/hyperlink" Target="https://uc3.cdlib.org/" TargetMode="External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rritt.cdlib.org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merritt.cdlib.org/" TargetMode="External"/><Relationship Id="rId4" Type="http://schemas.openxmlformats.org/officeDocument/2006/relationships/hyperlink" Target="https://github.com/CDLUC3/mrt-doc" TargetMode="External"/><Relationship Id="rId5" Type="http://schemas.openxmlformats.org/officeDocument/2006/relationships/hyperlink" Target="https://github.com/CDLUC3/mrt-doc/blob/master/endopoints/pre-signed-urls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Presigned URLs in CDL Merritt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Brady, Marisa Strong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99025"/>
            <a:ext cx="29146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Presigned URL?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240551" y="3105900"/>
            <a:ext cx="1995192" cy="1712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Cloud Storage</a:t>
            </a:r>
            <a:endParaRPr sz="1200"/>
          </a:p>
        </p:txBody>
      </p:sp>
      <p:sp>
        <p:nvSpPr>
          <p:cNvPr id="149" name="Google Shape;149;p22"/>
          <p:cNvSpPr/>
          <p:nvPr/>
        </p:nvSpPr>
        <p:spPr>
          <a:xfrm>
            <a:off x="587225" y="3512700"/>
            <a:ext cx="1443312" cy="572724"/>
          </a:xfrm>
          <a:prstGeom prst="flowChartDocumen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(access restricted)</a:t>
            </a:r>
            <a:endParaRPr sz="1200"/>
          </a:p>
        </p:txBody>
      </p:sp>
      <p:sp>
        <p:nvSpPr>
          <p:cNvPr id="150" name="Google Shape;150;p22"/>
          <p:cNvSpPr txBox="1"/>
          <p:nvPr/>
        </p:nvSpPr>
        <p:spPr>
          <a:xfrm>
            <a:off x="3785100" y="20588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We have a file in cloud storage that is not publicly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Initial Approach: Use a Web Server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240551" y="3105900"/>
            <a:ext cx="1995192" cy="1712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Cloud Storage</a:t>
            </a:r>
            <a:endParaRPr sz="1200"/>
          </a:p>
        </p:txBody>
      </p:sp>
      <p:sp>
        <p:nvSpPr>
          <p:cNvPr id="157" name="Google Shape;157;p23"/>
          <p:cNvSpPr/>
          <p:nvPr/>
        </p:nvSpPr>
        <p:spPr>
          <a:xfrm>
            <a:off x="587225" y="3512700"/>
            <a:ext cx="1443312" cy="572724"/>
          </a:xfrm>
          <a:prstGeom prst="flowChartDocumen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(access restricted)</a:t>
            </a:r>
            <a:endParaRPr sz="1200"/>
          </a:p>
        </p:txBody>
      </p:sp>
      <p:sp>
        <p:nvSpPr>
          <p:cNvPr id="158" name="Google Shape;158;p23"/>
          <p:cNvSpPr/>
          <p:nvPr/>
        </p:nvSpPr>
        <p:spPr>
          <a:xfrm>
            <a:off x="580150" y="2264000"/>
            <a:ext cx="1061400" cy="5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233476" y="3105900"/>
            <a:ext cx="1995192" cy="1712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Cloud Storage</a:t>
            </a:r>
            <a:endParaRPr sz="1200"/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Requests the File from a web server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679313" y="1224000"/>
            <a:ext cx="863100" cy="54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580150" y="3512700"/>
            <a:ext cx="1443312" cy="572724"/>
          </a:xfrm>
          <a:prstGeom prst="flowChartDocumen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(access restricted)</a:t>
            </a:r>
            <a:endParaRPr sz="1200"/>
          </a:p>
        </p:txBody>
      </p:sp>
      <p:sp>
        <p:nvSpPr>
          <p:cNvPr id="167" name="Google Shape;167;p24"/>
          <p:cNvSpPr/>
          <p:nvPr/>
        </p:nvSpPr>
        <p:spPr>
          <a:xfrm>
            <a:off x="580150" y="2264000"/>
            <a:ext cx="1061400" cy="5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cxnSp>
        <p:nvCxnSpPr>
          <p:cNvPr id="168" name="Google Shape;168;p24"/>
          <p:cNvCxnSpPr>
            <a:stCxn id="165" idx="4"/>
            <a:endCxn id="167" idx="0"/>
          </p:cNvCxnSpPr>
          <p:nvPr/>
        </p:nvCxnSpPr>
        <p:spPr>
          <a:xfrm>
            <a:off x="1110863" y="1768800"/>
            <a:ext cx="0" cy="49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233476" y="3105900"/>
            <a:ext cx="1995192" cy="1712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Cloud Storage</a:t>
            </a:r>
            <a:endParaRPr sz="1200"/>
          </a:p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Server Retrieves the File</a:t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679313" y="1224000"/>
            <a:ext cx="863100" cy="54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580150" y="3512700"/>
            <a:ext cx="1443312" cy="572724"/>
          </a:xfrm>
          <a:prstGeom prst="flowChartDocumen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(access restricted)</a:t>
            </a:r>
            <a:endParaRPr sz="1200"/>
          </a:p>
        </p:txBody>
      </p:sp>
      <p:sp>
        <p:nvSpPr>
          <p:cNvPr id="177" name="Google Shape;177;p25"/>
          <p:cNvSpPr/>
          <p:nvPr/>
        </p:nvSpPr>
        <p:spPr>
          <a:xfrm>
            <a:off x="580150" y="2264000"/>
            <a:ext cx="1061400" cy="5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cxnSp>
        <p:nvCxnSpPr>
          <p:cNvPr id="178" name="Google Shape;178;p25"/>
          <p:cNvCxnSpPr>
            <a:stCxn id="176" idx="0"/>
            <a:endCxn id="177" idx="2"/>
          </p:cNvCxnSpPr>
          <p:nvPr/>
        </p:nvCxnSpPr>
        <p:spPr>
          <a:xfrm rot="10800000">
            <a:off x="1110706" y="2808900"/>
            <a:ext cx="191100" cy="70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/>
          <p:nvPr/>
        </p:nvSpPr>
        <p:spPr>
          <a:xfrm>
            <a:off x="233476" y="3105900"/>
            <a:ext cx="1995192" cy="1712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Cloud Storage</a:t>
            </a:r>
            <a:endParaRPr sz="1200"/>
          </a:p>
        </p:txBody>
      </p:sp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Server Delivers the File to the User</a:t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679313" y="1224000"/>
            <a:ext cx="863100" cy="54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580150" y="3512700"/>
            <a:ext cx="1443312" cy="572724"/>
          </a:xfrm>
          <a:prstGeom prst="flowChartDocumen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(access restricted)</a:t>
            </a:r>
            <a:endParaRPr sz="1200"/>
          </a:p>
        </p:txBody>
      </p:sp>
      <p:sp>
        <p:nvSpPr>
          <p:cNvPr id="187" name="Google Shape;187;p26"/>
          <p:cNvSpPr/>
          <p:nvPr/>
        </p:nvSpPr>
        <p:spPr>
          <a:xfrm>
            <a:off x="580150" y="2264000"/>
            <a:ext cx="1061400" cy="5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cxnSp>
        <p:nvCxnSpPr>
          <p:cNvPr id="188" name="Google Shape;188;p26"/>
          <p:cNvCxnSpPr>
            <a:stCxn id="187" idx="0"/>
            <a:endCxn id="185" idx="4"/>
          </p:cNvCxnSpPr>
          <p:nvPr/>
        </p:nvCxnSpPr>
        <p:spPr>
          <a:xfrm rot="10800000">
            <a:off x="1110850" y="1768700"/>
            <a:ext cx="0" cy="49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233476" y="3105900"/>
            <a:ext cx="1995192" cy="1712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Cloud Storage</a:t>
            </a:r>
            <a:endParaRPr sz="1200"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if the File is 50GB in size?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679313" y="1224000"/>
            <a:ext cx="863100" cy="54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580150" y="3512700"/>
            <a:ext cx="1443312" cy="572724"/>
          </a:xfrm>
          <a:prstGeom prst="flowChartDocumen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50 GB </a:t>
            </a:r>
            <a:r>
              <a:rPr b="1" lang="en" sz="1200"/>
              <a:t>File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(access restricted)</a:t>
            </a:r>
            <a:endParaRPr sz="1200"/>
          </a:p>
        </p:txBody>
      </p:sp>
      <p:sp>
        <p:nvSpPr>
          <p:cNvPr id="197" name="Google Shape;197;p27"/>
          <p:cNvSpPr/>
          <p:nvPr/>
        </p:nvSpPr>
        <p:spPr>
          <a:xfrm>
            <a:off x="580150" y="2264000"/>
            <a:ext cx="1061400" cy="5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cxnSp>
        <p:nvCxnSpPr>
          <p:cNvPr id="198" name="Google Shape;198;p27"/>
          <p:cNvCxnSpPr>
            <a:stCxn id="197" idx="0"/>
            <a:endCxn id="195" idx="4"/>
          </p:cNvCxnSpPr>
          <p:nvPr/>
        </p:nvCxnSpPr>
        <p:spPr>
          <a:xfrm rot="10800000">
            <a:off x="1110850" y="1768700"/>
            <a:ext cx="0" cy="49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7"/>
          <p:cNvCxnSpPr>
            <a:stCxn id="196" idx="0"/>
            <a:endCxn id="197" idx="2"/>
          </p:cNvCxnSpPr>
          <p:nvPr/>
        </p:nvCxnSpPr>
        <p:spPr>
          <a:xfrm rot="10800000">
            <a:off x="1110706" y="2808900"/>
            <a:ext cx="191100" cy="70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New Approach: Use Presigned URL’s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240551" y="3105900"/>
            <a:ext cx="1995192" cy="1712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Cloud Storage</a:t>
            </a:r>
            <a:endParaRPr sz="1200"/>
          </a:p>
        </p:txBody>
      </p:sp>
      <p:sp>
        <p:nvSpPr>
          <p:cNvPr id="206" name="Google Shape;206;p28"/>
          <p:cNvSpPr/>
          <p:nvPr/>
        </p:nvSpPr>
        <p:spPr>
          <a:xfrm>
            <a:off x="587225" y="3512700"/>
            <a:ext cx="1443312" cy="572724"/>
          </a:xfrm>
          <a:prstGeom prst="flowChartDocumen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(access restricted)</a:t>
            </a:r>
            <a:endParaRPr sz="1200"/>
          </a:p>
        </p:txBody>
      </p:sp>
      <p:sp>
        <p:nvSpPr>
          <p:cNvPr id="207" name="Google Shape;207;p28"/>
          <p:cNvSpPr txBox="1"/>
          <p:nvPr/>
        </p:nvSpPr>
        <p:spPr>
          <a:xfrm>
            <a:off x="4110550" y="1853650"/>
            <a:ext cx="24621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Presigned URL’s are supported by the 3 cloud storage providers that Merritt uses!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679313" y="1224000"/>
            <a:ext cx="863100" cy="54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580150" y="2264000"/>
            <a:ext cx="1061400" cy="5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Requests the File from a web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240551" y="3105900"/>
            <a:ext cx="1995192" cy="1712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Cloud Storage</a:t>
            </a:r>
            <a:endParaRPr sz="1200"/>
          </a:p>
        </p:txBody>
      </p:sp>
      <p:sp>
        <p:nvSpPr>
          <p:cNvPr id="216" name="Google Shape;216;p29"/>
          <p:cNvSpPr/>
          <p:nvPr/>
        </p:nvSpPr>
        <p:spPr>
          <a:xfrm>
            <a:off x="587225" y="3512700"/>
            <a:ext cx="1443312" cy="572724"/>
          </a:xfrm>
          <a:prstGeom prst="flowChartDocumen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(access restricted)</a:t>
            </a:r>
            <a:endParaRPr sz="1200"/>
          </a:p>
        </p:txBody>
      </p:sp>
      <p:sp>
        <p:nvSpPr>
          <p:cNvPr id="217" name="Google Shape;217;p29"/>
          <p:cNvSpPr/>
          <p:nvPr/>
        </p:nvSpPr>
        <p:spPr>
          <a:xfrm>
            <a:off x="679313" y="1224000"/>
            <a:ext cx="863100" cy="54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580150" y="2264000"/>
            <a:ext cx="1061400" cy="5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>
            <a:off x="1110863" y="1768800"/>
            <a:ext cx="0" cy="49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Server Requests a Presigned 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240551" y="3105900"/>
            <a:ext cx="1995192" cy="1712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Cloud Storage</a:t>
            </a:r>
            <a:endParaRPr sz="1200"/>
          </a:p>
        </p:txBody>
      </p:sp>
      <p:sp>
        <p:nvSpPr>
          <p:cNvPr id="226" name="Google Shape;226;p30"/>
          <p:cNvSpPr/>
          <p:nvPr/>
        </p:nvSpPr>
        <p:spPr>
          <a:xfrm>
            <a:off x="587225" y="3512700"/>
            <a:ext cx="1443312" cy="572724"/>
          </a:xfrm>
          <a:prstGeom prst="flowChartDocumen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(access restricted)</a:t>
            </a:r>
            <a:endParaRPr sz="1200"/>
          </a:p>
        </p:txBody>
      </p:sp>
      <p:sp>
        <p:nvSpPr>
          <p:cNvPr id="227" name="Google Shape;227;p30"/>
          <p:cNvSpPr/>
          <p:nvPr/>
        </p:nvSpPr>
        <p:spPr>
          <a:xfrm>
            <a:off x="679313" y="1224000"/>
            <a:ext cx="863100" cy="54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580150" y="2264000"/>
            <a:ext cx="1061400" cy="5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cxnSp>
        <p:nvCxnSpPr>
          <p:cNvPr id="229" name="Google Shape;229;p30"/>
          <p:cNvCxnSpPr>
            <a:stCxn id="228" idx="2"/>
          </p:cNvCxnSpPr>
          <p:nvPr/>
        </p:nvCxnSpPr>
        <p:spPr>
          <a:xfrm>
            <a:off x="1110850" y="2808800"/>
            <a:ext cx="127200" cy="74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0"/>
          <p:cNvCxnSpPr>
            <a:stCxn id="226" idx="3"/>
            <a:endCxn id="228" idx="3"/>
          </p:cNvCxnSpPr>
          <p:nvPr/>
        </p:nvCxnSpPr>
        <p:spPr>
          <a:xfrm rot="10800000">
            <a:off x="1641437" y="2536362"/>
            <a:ext cx="389100" cy="1262700"/>
          </a:xfrm>
          <a:prstGeom prst="curvedConnector3">
            <a:avLst>
              <a:gd fmla="val -6119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Presigned URL is returned to the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240551" y="3105900"/>
            <a:ext cx="1995192" cy="1712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Cloud Storage</a:t>
            </a:r>
            <a:endParaRPr sz="1200"/>
          </a:p>
        </p:txBody>
      </p:sp>
      <p:sp>
        <p:nvSpPr>
          <p:cNvPr id="237" name="Google Shape;237;p31"/>
          <p:cNvSpPr/>
          <p:nvPr/>
        </p:nvSpPr>
        <p:spPr>
          <a:xfrm>
            <a:off x="587225" y="3512700"/>
            <a:ext cx="1443312" cy="572724"/>
          </a:xfrm>
          <a:prstGeom prst="flowChartDocumen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(access restricted)</a:t>
            </a:r>
            <a:endParaRPr sz="1200"/>
          </a:p>
        </p:txBody>
      </p:sp>
      <p:sp>
        <p:nvSpPr>
          <p:cNvPr id="238" name="Google Shape;238;p31"/>
          <p:cNvSpPr/>
          <p:nvPr/>
        </p:nvSpPr>
        <p:spPr>
          <a:xfrm>
            <a:off x="679313" y="1224000"/>
            <a:ext cx="863100" cy="54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580150" y="2264000"/>
            <a:ext cx="1061400" cy="5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cxnSp>
        <p:nvCxnSpPr>
          <p:cNvPr id="240" name="Google Shape;240;p31"/>
          <p:cNvCxnSpPr>
            <a:stCxn id="239" idx="0"/>
            <a:endCxn id="238" idx="4"/>
          </p:cNvCxnSpPr>
          <p:nvPr/>
        </p:nvCxnSpPr>
        <p:spPr>
          <a:xfrm rot="10800000">
            <a:off x="1110850" y="1768700"/>
            <a:ext cx="0" cy="49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CDL provides transformative digital library services, grounded in campus partnerships and extended through external collaborations, that amplify the impact of the libraries, scholarship, and resources of the University of California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active programs: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Publishing, Access, and Digitization (PAD)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Discovery &amp; Delivery (D2D)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Collections &amp; Licensing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UC Curation Center (UC3)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and Application Support (IAS) team 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655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CDL - California Digital Library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https://cdlib.org/</a:t>
            </a:r>
            <a:endParaRPr sz="31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300" y="331925"/>
            <a:ext cx="1905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Retrieves the File Directly from Cloud 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240551" y="3105900"/>
            <a:ext cx="1995192" cy="17121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Cloud Storage</a:t>
            </a:r>
            <a:endParaRPr sz="1200"/>
          </a:p>
        </p:txBody>
      </p:sp>
      <p:sp>
        <p:nvSpPr>
          <p:cNvPr id="247" name="Google Shape;247;p32"/>
          <p:cNvSpPr/>
          <p:nvPr/>
        </p:nvSpPr>
        <p:spPr>
          <a:xfrm>
            <a:off x="587225" y="3512700"/>
            <a:ext cx="1443312" cy="572724"/>
          </a:xfrm>
          <a:prstGeom prst="flowChartDocumen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(access restricted)</a:t>
            </a:r>
            <a:endParaRPr sz="1200"/>
          </a:p>
        </p:txBody>
      </p:sp>
      <p:sp>
        <p:nvSpPr>
          <p:cNvPr id="248" name="Google Shape;248;p32"/>
          <p:cNvSpPr/>
          <p:nvPr/>
        </p:nvSpPr>
        <p:spPr>
          <a:xfrm>
            <a:off x="679313" y="1224000"/>
            <a:ext cx="863100" cy="54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580150" y="2264000"/>
            <a:ext cx="1061400" cy="5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cxnSp>
        <p:nvCxnSpPr>
          <p:cNvPr id="250" name="Google Shape;250;p32"/>
          <p:cNvCxnSpPr>
            <a:stCxn id="247" idx="3"/>
            <a:endCxn id="248" idx="6"/>
          </p:cNvCxnSpPr>
          <p:nvPr/>
        </p:nvCxnSpPr>
        <p:spPr>
          <a:xfrm rot="10800000">
            <a:off x="1542437" y="1496262"/>
            <a:ext cx="488100" cy="2302800"/>
          </a:xfrm>
          <a:prstGeom prst="curvedConnector3">
            <a:avLst>
              <a:gd fmla="val -18118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2"/>
          <p:cNvSpPr txBox="1"/>
          <p:nvPr/>
        </p:nvSpPr>
        <p:spPr>
          <a:xfrm>
            <a:off x="4110550" y="1853650"/>
            <a:ext cx="2462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Presigned URL’s are good for a limited time.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Presigned URL’s are long and complex and would not be likely to be guessed by a malicious user.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/>
          <p:nvPr/>
        </p:nvSpPr>
        <p:spPr>
          <a:xfrm>
            <a:off x="6874500" y="1521700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Presigned File Requests were Recently Added to Merritt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/>
          <p:nvPr/>
        </p:nvSpPr>
        <p:spPr>
          <a:xfrm>
            <a:off x="7125175" y="1838375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</p:txBody>
      </p:sp>
      <p:sp>
        <p:nvSpPr>
          <p:cNvPr id="259" name="Google Shape;259;p33"/>
          <p:cNvSpPr/>
          <p:nvPr/>
        </p:nvSpPr>
        <p:spPr>
          <a:xfrm>
            <a:off x="5465975" y="1719625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Storage Service</a:t>
            </a:r>
            <a:endParaRPr sz="1800"/>
          </a:p>
        </p:txBody>
      </p:sp>
      <p:sp>
        <p:nvSpPr>
          <p:cNvPr id="260" name="Google Shape;260;p33"/>
          <p:cNvSpPr/>
          <p:nvPr/>
        </p:nvSpPr>
        <p:spPr>
          <a:xfrm>
            <a:off x="3901075" y="171961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User Interface</a:t>
            </a:r>
            <a:endParaRPr sz="1800"/>
          </a:p>
        </p:txBody>
      </p:sp>
      <p:sp>
        <p:nvSpPr>
          <p:cNvPr id="261" name="Google Shape;261;p33"/>
          <p:cNvSpPr/>
          <p:nvPr/>
        </p:nvSpPr>
        <p:spPr>
          <a:xfrm>
            <a:off x="2310400" y="32178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Dryad User Interface</a:t>
            </a:r>
            <a:endParaRPr sz="1800"/>
          </a:p>
        </p:txBody>
      </p:sp>
      <p:sp>
        <p:nvSpPr>
          <p:cNvPr id="262" name="Google Shape;262;p33"/>
          <p:cNvSpPr/>
          <p:nvPr/>
        </p:nvSpPr>
        <p:spPr>
          <a:xfrm>
            <a:off x="343075" y="171962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Merritt </a:t>
            </a:r>
            <a:r>
              <a:rPr lang="en" sz="1700"/>
              <a:t>User </a:t>
            </a:r>
            <a:endParaRPr sz="1700"/>
          </a:p>
        </p:txBody>
      </p:sp>
      <p:sp>
        <p:nvSpPr>
          <p:cNvPr id="263" name="Google Shape;263;p33"/>
          <p:cNvSpPr/>
          <p:nvPr/>
        </p:nvSpPr>
        <p:spPr>
          <a:xfrm>
            <a:off x="343075" y="321787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Dryad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</a:t>
            </a:r>
            <a:endParaRPr sz="1700"/>
          </a:p>
        </p:txBody>
      </p:sp>
      <p:cxnSp>
        <p:nvCxnSpPr>
          <p:cNvPr id="264" name="Google Shape;264;p33"/>
          <p:cNvCxnSpPr>
            <a:stCxn id="263" idx="6"/>
            <a:endCxn id="258" idx="1"/>
          </p:cNvCxnSpPr>
          <p:nvPr/>
        </p:nvCxnSpPr>
        <p:spPr>
          <a:xfrm flipH="1" rot="10800000">
            <a:off x="1956775" y="2359725"/>
            <a:ext cx="5168400" cy="1438800"/>
          </a:xfrm>
          <a:prstGeom prst="bentConnector3">
            <a:avLst>
              <a:gd fmla="val 35155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3"/>
          <p:cNvCxnSpPr/>
          <p:nvPr/>
        </p:nvCxnSpPr>
        <p:spPr>
          <a:xfrm>
            <a:off x="1956775" y="2300275"/>
            <a:ext cx="5168400" cy="59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6874500" y="1521700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is redirected to Cloud Storage with the “Presigned URL”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7125175" y="1838375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</p:txBody>
      </p:sp>
      <p:sp>
        <p:nvSpPr>
          <p:cNvPr id="273" name="Google Shape;273;p34"/>
          <p:cNvSpPr/>
          <p:nvPr/>
        </p:nvSpPr>
        <p:spPr>
          <a:xfrm>
            <a:off x="5480125" y="1838375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Storage Service</a:t>
            </a:r>
            <a:endParaRPr sz="1800"/>
          </a:p>
        </p:txBody>
      </p:sp>
      <p:sp>
        <p:nvSpPr>
          <p:cNvPr id="274" name="Google Shape;274;p34"/>
          <p:cNvSpPr/>
          <p:nvPr/>
        </p:nvSpPr>
        <p:spPr>
          <a:xfrm>
            <a:off x="3901025" y="18383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User Interface</a:t>
            </a:r>
            <a:endParaRPr sz="1800"/>
          </a:p>
        </p:txBody>
      </p:sp>
      <p:sp>
        <p:nvSpPr>
          <p:cNvPr id="275" name="Google Shape;275;p34"/>
          <p:cNvSpPr/>
          <p:nvPr/>
        </p:nvSpPr>
        <p:spPr>
          <a:xfrm>
            <a:off x="2310400" y="32178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Dryad User Interface</a:t>
            </a:r>
            <a:endParaRPr sz="1800"/>
          </a:p>
        </p:txBody>
      </p:sp>
      <p:sp>
        <p:nvSpPr>
          <p:cNvPr id="276" name="Google Shape;276;p34"/>
          <p:cNvSpPr/>
          <p:nvPr/>
        </p:nvSpPr>
        <p:spPr>
          <a:xfrm>
            <a:off x="343075" y="171962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277" name="Google Shape;277;p34"/>
          <p:cNvSpPr/>
          <p:nvPr/>
        </p:nvSpPr>
        <p:spPr>
          <a:xfrm>
            <a:off x="343075" y="321787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cxnSp>
        <p:nvCxnSpPr>
          <p:cNvPr id="278" name="Google Shape;278;p34"/>
          <p:cNvCxnSpPr>
            <a:stCxn id="276" idx="0"/>
            <a:endCxn id="272" idx="0"/>
          </p:cNvCxnSpPr>
          <p:nvPr/>
        </p:nvCxnSpPr>
        <p:spPr>
          <a:xfrm flipH="1" rot="-5400000">
            <a:off x="4431175" y="-1561625"/>
            <a:ext cx="118800" cy="6681300"/>
          </a:xfrm>
          <a:prstGeom prst="curvedConnector3">
            <a:avLst>
              <a:gd fmla="val -314604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79" name="Google Shape;279;p34"/>
          <p:cNvCxnSpPr>
            <a:stCxn id="277" idx="4"/>
            <a:endCxn id="272" idx="2"/>
          </p:cNvCxnSpPr>
          <p:nvPr/>
        </p:nvCxnSpPr>
        <p:spPr>
          <a:xfrm rot="-5400000">
            <a:off x="3706975" y="254925"/>
            <a:ext cx="1567200" cy="6681300"/>
          </a:xfrm>
          <a:prstGeom prst="curvedConnector3">
            <a:avLst>
              <a:gd fmla="val -15194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80" name="Google Shape;280;p34"/>
          <p:cNvSpPr txBox="1"/>
          <p:nvPr/>
        </p:nvSpPr>
        <p:spPr>
          <a:xfrm>
            <a:off x="4011225" y="3272300"/>
            <a:ext cx="26523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The downloaded bytes are streamed directly from the cloud provider.</a:t>
            </a:r>
            <a:endParaRPr i="1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Merritt Object Download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Merritt Object can contain one file or thousands of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Merritt Object request must be assembled into a zip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requests are very large 200+ 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initial implementation </a:t>
            </a:r>
            <a:r>
              <a:rPr b="1" lang="en"/>
              <a:t>varied by the size of the object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/>
          <p:nvPr/>
        </p:nvSpPr>
        <p:spPr>
          <a:xfrm>
            <a:off x="6874500" y="1293100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  <a:r>
              <a:rPr lang="en"/>
              <a:t>: </a:t>
            </a:r>
            <a:r>
              <a:rPr lang="en"/>
              <a:t>Merritt/Dryad User Requests an Object (</a:t>
            </a:r>
            <a:r>
              <a:rPr b="1" lang="en">
                <a:solidFill>
                  <a:srgbClr val="FF0000"/>
                </a:solidFill>
              </a:rPr>
              <a:t>Regular Size</a:t>
            </a:r>
            <a:r>
              <a:rPr lang="en"/>
              <a:t>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7125175" y="1609775"/>
            <a:ext cx="1411830" cy="1042416"/>
          </a:xfrm>
          <a:prstGeom prst="flowChartMulti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</a:t>
            </a:r>
            <a:r>
              <a:rPr lang="en" sz="2500"/>
              <a:t>y.pdf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my.xml</a:t>
            </a:r>
            <a:endParaRPr sz="2500"/>
          </a:p>
        </p:txBody>
      </p:sp>
      <p:sp>
        <p:nvSpPr>
          <p:cNvPr id="294" name="Google Shape;294;p36"/>
          <p:cNvSpPr/>
          <p:nvPr/>
        </p:nvSpPr>
        <p:spPr>
          <a:xfrm>
            <a:off x="5480125" y="1491025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Storage Service</a:t>
            </a:r>
            <a:endParaRPr sz="1800"/>
          </a:p>
        </p:txBody>
      </p:sp>
      <p:sp>
        <p:nvSpPr>
          <p:cNvPr id="295" name="Google Shape;295;p36"/>
          <p:cNvSpPr/>
          <p:nvPr/>
        </p:nvSpPr>
        <p:spPr>
          <a:xfrm>
            <a:off x="3901075" y="149101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User Interface</a:t>
            </a:r>
            <a:endParaRPr sz="1800"/>
          </a:p>
        </p:txBody>
      </p:sp>
      <p:sp>
        <p:nvSpPr>
          <p:cNvPr id="296" name="Google Shape;296;p36"/>
          <p:cNvSpPr/>
          <p:nvPr/>
        </p:nvSpPr>
        <p:spPr>
          <a:xfrm>
            <a:off x="2310400" y="29892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Dryad User Interface</a:t>
            </a:r>
            <a:endParaRPr sz="1800"/>
          </a:p>
        </p:txBody>
      </p:sp>
      <p:sp>
        <p:nvSpPr>
          <p:cNvPr id="297" name="Google Shape;297;p36"/>
          <p:cNvSpPr/>
          <p:nvPr/>
        </p:nvSpPr>
        <p:spPr>
          <a:xfrm>
            <a:off x="343075" y="149102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Merritt </a:t>
            </a:r>
            <a:r>
              <a:rPr lang="en" sz="1700"/>
              <a:t>User </a:t>
            </a:r>
            <a:endParaRPr sz="1700"/>
          </a:p>
        </p:txBody>
      </p:sp>
      <p:sp>
        <p:nvSpPr>
          <p:cNvPr id="298" name="Google Shape;298;p36"/>
          <p:cNvSpPr/>
          <p:nvPr/>
        </p:nvSpPr>
        <p:spPr>
          <a:xfrm>
            <a:off x="343075" y="298927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Dryad </a:t>
            </a:r>
            <a:r>
              <a:rPr lang="en" sz="1700"/>
              <a:t>User </a:t>
            </a:r>
            <a:endParaRPr sz="1700"/>
          </a:p>
        </p:txBody>
      </p:sp>
      <p:cxnSp>
        <p:nvCxnSpPr>
          <p:cNvPr id="299" name="Google Shape;299;p36"/>
          <p:cNvCxnSpPr>
            <a:stCxn id="297" idx="6"/>
            <a:endCxn id="293" idx="1"/>
          </p:cNvCxnSpPr>
          <p:nvPr/>
        </p:nvCxnSpPr>
        <p:spPr>
          <a:xfrm>
            <a:off x="1956775" y="2071675"/>
            <a:ext cx="5168400" cy="59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0" name="Google Shape;300;p36"/>
          <p:cNvCxnSpPr>
            <a:stCxn id="298" idx="6"/>
          </p:cNvCxnSpPr>
          <p:nvPr/>
        </p:nvCxnSpPr>
        <p:spPr>
          <a:xfrm flipH="1" rot="10800000">
            <a:off x="1956775" y="2080125"/>
            <a:ext cx="1913100" cy="1489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/>
          <p:nvPr/>
        </p:nvSpPr>
        <p:spPr>
          <a:xfrm>
            <a:off x="6874500" y="1293100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  <a:r>
              <a:rPr lang="en"/>
              <a:t>: Merritt Storage Service Assembles Object on Local Disk (</a:t>
            </a:r>
            <a:r>
              <a:rPr b="1" lang="en">
                <a:solidFill>
                  <a:srgbClr val="FF0000"/>
                </a:solidFill>
              </a:rPr>
              <a:t>Regular Size</a:t>
            </a:r>
            <a:r>
              <a:rPr lang="en"/>
              <a:t>)</a:t>
            </a: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7125175" y="1609775"/>
            <a:ext cx="1411830" cy="1042416"/>
          </a:xfrm>
          <a:prstGeom prst="flowChartMulti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my.xml</a:t>
            </a:r>
            <a:endParaRPr sz="2500"/>
          </a:p>
        </p:txBody>
      </p:sp>
      <p:sp>
        <p:nvSpPr>
          <p:cNvPr id="308" name="Google Shape;308;p37"/>
          <p:cNvSpPr/>
          <p:nvPr/>
        </p:nvSpPr>
        <p:spPr>
          <a:xfrm>
            <a:off x="5480125" y="1609775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Storage Service</a:t>
            </a:r>
            <a:endParaRPr sz="1800"/>
          </a:p>
        </p:txBody>
      </p:sp>
      <p:sp>
        <p:nvSpPr>
          <p:cNvPr id="309" name="Google Shape;309;p37"/>
          <p:cNvSpPr/>
          <p:nvPr/>
        </p:nvSpPr>
        <p:spPr>
          <a:xfrm>
            <a:off x="3901025" y="16097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User Interface</a:t>
            </a:r>
            <a:endParaRPr sz="1800"/>
          </a:p>
        </p:txBody>
      </p:sp>
      <p:sp>
        <p:nvSpPr>
          <p:cNvPr id="310" name="Google Shape;310;p37"/>
          <p:cNvSpPr/>
          <p:nvPr/>
        </p:nvSpPr>
        <p:spPr>
          <a:xfrm>
            <a:off x="2310400" y="29892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Dryad User Interface</a:t>
            </a:r>
            <a:endParaRPr sz="1800"/>
          </a:p>
        </p:txBody>
      </p:sp>
      <p:sp>
        <p:nvSpPr>
          <p:cNvPr id="311" name="Google Shape;311;p37"/>
          <p:cNvSpPr/>
          <p:nvPr/>
        </p:nvSpPr>
        <p:spPr>
          <a:xfrm>
            <a:off x="343075" y="149102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312" name="Google Shape;312;p37"/>
          <p:cNvSpPr/>
          <p:nvPr/>
        </p:nvSpPr>
        <p:spPr>
          <a:xfrm>
            <a:off x="343075" y="298927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313" name="Google Shape;313;p37"/>
          <p:cNvSpPr/>
          <p:nvPr/>
        </p:nvSpPr>
        <p:spPr>
          <a:xfrm>
            <a:off x="5317500" y="3127175"/>
            <a:ext cx="1838100" cy="16962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530638" y="3454063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my.zip</a:t>
            </a:r>
            <a:endParaRPr sz="2500"/>
          </a:p>
        </p:txBody>
      </p:sp>
      <p:cxnSp>
        <p:nvCxnSpPr>
          <p:cNvPr id="315" name="Google Shape;315;p37"/>
          <p:cNvCxnSpPr>
            <a:stCxn id="308" idx="2"/>
            <a:endCxn id="314" idx="0"/>
          </p:cNvCxnSpPr>
          <p:nvPr/>
        </p:nvCxnSpPr>
        <p:spPr>
          <a:xfrm>
            <a:off x="6120025" y="2571875"/>
            <a:ext cx="116400" cy="88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6" name="Google Shape;316;p37"/>
          <p:cNvCxnSpPr>
            <a:stCxn id="307" idx="1"/>
            <a:endCxn id="308" idx="3"/>
          </p:cNvCxnSpPr>
          <p:nvPr/>
        </p:nvCxnSpPr>
        <p:spPr>
          <a:xfrm rot="10800000">
            <a:off x="6760075" y="2090783"/>
            <a:ext cx="365100" cy="4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/>
          <p:nvPr/>
        </p:nvSpPr>
        <p:spPr>
          <a:xfrm>
            <a:off x="6874500" y="1293100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  <a:r>
              <a:rPr lang="en"/>
              <a:t>: Content Streams through </a:t>
            </a:r>
            <a:r>
              <a:rPr lang="en"/>
              <a:t>Merritt/Dryad Services (</a:t>
            </a:r>
            <a:r>
              <a:rPr b="1" lang="en">
                <a:solidFill>
                  <a:srgbClr val="FF0000"/>
                </a:solidFill>
              </a:rPr>
              <a:t>Regular Size</a:t>
            </a:r>
            <a:r>
              <a:rPr lang="en"/>
              <a:t>)</a:t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7125175" y="1609775"/>
            <a:ext cx="1411830" cy="1042416"/>
          </a:xfrm>
          <a:prstGeom prst="flowChartMulti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my.xml</a:t>
            </a:r>
            <a:endParaRPr sz="2500"/>
          </a:p>
        </p:txBody>
      </p:sp>
      <p:sp>
        <p:nvSpPr>
          <p:cNvPr id="324" name="Google Shape;324;p38"/>
          <p:cNvSpPr/>
          <p:nvPr/>
        </p:nvSpPr>
        <p:spPr>
          <a:xfrm>
            <a:off x="5480125" y="1609775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Storage Service</a:t>
            </a:r>
            <a:endParaRPr sz="1800"/>
          </a:p>
        </p:txBody>
      </p:sp>
      <p:sp>
        <p:nvSpPr>
          <p:cNvPr id="325" name="Google Shape;325;p38"/>
          <p:cNvSpPr/>
          <p:nvPr/>
        </p:nvSpPr>
        <p:spPr>
          <a:xfrm>
            <a:off x="3901025" y="16097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User Interface</a:t>
            </a:r>
            <a:endParaRPr sz="1800"/>
          </a:p>
        </p:txBody>
      </p:sp>
      <p:sp>
        <p:nvSpPr>
          <p:cNvPr id="326" name="Google Shape;326;p38"/>
          <p:cNvSpPr/>
          <p:nvPr/>
        </p:nvSpPr>
        <p:spPr>
          <a:xfrm>
            <a:off x="2310400" y="29892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Dryad User Interface</a:t>
            </a:r>
            <a:endParaRPr sz="1800"/>
          </a:p>
        </p:txBody>
      </p:sp>
      <p:sp>
        <p:nvSpPr>
          <p:cNvPr id="327" name="Google Shape;327;p38"/>
          <p:cNvSpPr/>
          <p:nvPr/>
        </p:nvSpPr>
        <p:spPr>
          <a:xfrm>
            <a:off x="343075" y="149102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328" name="Google Shape;328;p38"/>
          <p:cNvSpPr/>
          <p:nvPr/>
        </p:nvSpPr>
        <p:spPr>
          <a:xfrm>
            <a:off x="343075" y="298927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cxnSp>
        <p:nvCxnSpPr>
          <p:cNvPr id="329" name="Google Shape;329;p38"/>
          <p:cNvCxnSpPr>
            <a:stCxn id="327" idx="6"/>
          </p:cNvCxnSpPr>
          <p:nvPr/>
        </p:nvCxnSpPr>
        <p:spPr>
          <a:xfrm>
            <a:off x="1956775" y="2071675"/>
            <a:ext cx="4284300" cy="2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30" name="Google Shape;330;p38"/>
          <p:cNvCxnSpPr>
            <a:stCxn id="328" idx="6"/>
            <a:endCxn id="325" idx="1"/>
          </p:cNvCxnSpPr>
          <p:nvPr/>
        </p:nvCxnSpPr>
        <p:spPr>
          <a:xfrm flipH="1" rot="10800000">
            <a:off x="1956775" y="2090925"/>
            <a:ext cx="1944300" cy="1479000"/>
          </a:xfrm>
          <a:prstGeom prst="bentConnector3">
            <a:avLst>
              <a:gd fmla="val 90057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31" name="Google Shape;331;p38"/>
          <p:cNvSpPr/>
          <p:nvPr/>
        </p:nvSpPr>
        <p:spPr>
          <a:xfrm>
            <a:off x="5317500" y="3127175"/>
            <a:ext cx="1838100" cy="16962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5530638" y="3454063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my.zip</a:t>
            </a:r>
            <a:endParaRPr sz="2500"/>
          </a:p>
        </p:txBody>
      </p:sp>
      <p:cxnSp>
        <p:nvCxnSpPr>
          <p:cNvPr id="333" name="Google Shape;333;p38"/>
          <p:cNvCxnSpPr>
            <a:stCxn id="332" idx="0"/>
          </p:cNvCxnSpPr>
          <p:nvPr/>
        </p:nvCxnSpPr>
        <p:spPr>
          <a:xfrm rot="10800000">
            <a:off x="6214653" y="2111263"/>
            <a:ext cx="21900" cy="134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13143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/>
          <p:nvPr/>
        </p:nvSpPr>
        <p:spPr>
          <a:xfrm>
            <a:off x="6874500" y="1293100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  <a:r>
              <a:rPr lang="en"/>
              <a:t>: </a:t>
            </a:r>
            <a:r>
              <a:rPr lang="en"/>
              <a:t>Merritt/Dryad User Requests Version/Object (</a:t>
            </a:r>
            <a:r>
              <a:rPr b="1" lang="en">
                <a:solidFill>
                  <a:srgbClr val="FF0000"/>
                </a:solidFill>
              </a:rPr>
              <a:t>Large Size</a:t>
            </a:r>
            <a:r>
              <a:rPr lang="en"/>
              <a:t>)</a:t>
            </a:r>
            <a:endParaRPr/>
          </a:p>
        </p:txBody>
      </p:sp>
      <p:sp>
        <p:nvSpPr>
          <p:cNvPr id="345" name="Google Shape;345;p40"/>
          <p:cNvSpPr/>
          <p:nvPr/>
        </p:nvSpPr>
        <p:spPr>
          <a:xfrm>
            <a:off x="7125175" y="1609775"/>
            <a:ext cx="1411830" cy="1042416"/>
          </a:xfrm>
          <a:prstGeom prst="flowChartMulti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my.xml</a:t>
            </a:r>
            <a:endParaRPr sz="2500"/>
          </a:p>
        </p:txBody>
      </p:sp>
      <p:sp>
        <p:nvSpPr>
          <p:cNvPr id="346" name="Google Shape;346;p40"/>
          <p:cNvSpPr/>
          <p:nvPr/>
        </p:nvSpPr>
        <p:spPr>
          <a:xfrm>
            <a:off x="5480125" y="1609775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Storage Service</a:t>
            </a:r>
            <a:endParaRPr sz="1800"/>
          </a:p>
        </p:txBody>
      </p:sp>
      <p:sp>
        <p:nvSpPr>
          <p:cNvPr id="347" name="Google Shape;347;p40"/>
          <p:cNvSpPr/>
          <p:nvPr/>
        </p:nvSpPr>
        <p:spPr>
          <a:xfrm>
            <a:off x="3901025" y="16097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User Interface</a:t>
            </a:r>
            <a:endParaRPr sz="1800"/>
          </a:p>
        </p:txBody>
      </p:sp>
      <p:sp>
        <p:nvSpPr>
          <p:cNvPr id="348" name="Google Shape;348;p40"/>
          <p:cNvSpPr/>
          <p:nvPr/>
        </p:nvSpPr>
        <p:spPr>
          <a:xfrm>
            <a:off x="2310400" y="29892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Dryad User Interface</a:t>
            </a:r>
            <a:endParaRPr sz="1800"/>
          </a:p>
        </p:txBody>
      </p:sp>
      <p:sp>
        <p:nvSpPr>
          <p:cNvPr id="349" name="Google Shape;349;p40"/>
          <p:cNvSpPr/>
          <p:nvPr/>
        </p:nvSpPr>
        <p:spPr>
          <a:xfrm>
            <a:off x="343075" y="149102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350" name="Google Shape;350;p40"/>
          <p:cNvSpPr/>
          <p:nvPr/>
        </p:nvSpPr>
        <p:spPr>
          <a:xfrm>
            <a:off x="343075" y="298927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cxnSp>
        <p:nvCxnSpPr>
          <p:cNvPr id="351" name="Google Shape;351;p40"/>
          <p:cNvCxnSpPr>
            <a:stCxn id="349" idx="6"/>
            <a:endCxn id="345" idx="1"/>
          </p:cNvCxnSpPr>
          <p:nvPr/>
        </p:nvCxnSpPr>
        <p:spPr>
          <a:xfrm>
            <a:off x="1956775" y="2071675"/>
            <a:ext cx="5168400" cy="59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2" name="Google Shape;352;p40"/>
          <p:cNvCxnSpPr>
            <a:stCxn id="350" idx="6"/>
            <a:endCxn id="347" idx="1"/>
          </p:cNvCxnSpPr>
          <p:nvPr/>
        </p:nvCxnSpPr>
        <p:spPr>
          <a:xfrm flipH="1" rot="10800000">
            <a:off x="1956775" y="2090925"/>
            <a:ext cx="1944300" cy="1479000"/>
          </a:xfrm>
          <a:prstGeom prst="bentConnector3">
            <a:avLst>
              <a:gd fmla="val 90057" name="adj1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/>
          <p:nvPr/>
        </p:nvSpPr>
        <p:spPr>
          <a:xfrm>
            <a:off x="6942475" y="3204025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1"/>
          <p:cNvSpPr/>
          <p:nvPr/>
        </p:nvSpPr>
        <p:spPr>
          <a:xfrm>
            <a:off x="6874500" y="1293100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  <a:r>
              <a:rPr lang="en"/>
              <a:t>: Merritt Storage Service Assembles Object on Cloud Storage (</a:t>
            </a:r>
            <a:r>
              <a:rPr b="1" lang="en">
                <a:solidFill>
                  <a:srgbClr val="FF0000"/>
                </a:solidFill>
              </a:rPr>
              <a:t>Large Size</a:t>
            </a:r>
            <a:r>
              <a:rPr lang="en"/>
              <a:t>)</a:t>
            </a:r>
            <a:endParaRPr/>
          </a:p>
        </p:txBody>
      </p:sp>
      <p:sp>
        <p:nvSpPr>
          <p:cNvPr id="360" name="Google Shape;360;p41"/>
          <p:cNvSpPr/>
          <p:nvPr/>
        </p:nvSpPr>
        <p:spPr>
          <a:xfrm>
            <a:off x="7125175" y="1609775"/>
            <a:ext cx="1411830" cy="1042416"/>
          </a:xfrm>
          <a:prstGeom prst="flowChartMulti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my.xml</a:t>
            </a:r>
            <a:endParaRPr sz="2500"/>
          </a:p>
        </p:txBody>
      </p:sp>
      <p:sp>
        <p:nvSpPr>
          <p:cNvPr id="361" name="Google Shape;361;p41"/>
          <p:cNvSpPr/>
          <p:nvPr/>
        </p:nvSpPr>
        <p:spPr>
          <a:xfrm>
            <a:off x="5480125" y="1609775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Storage Service</a:t>
            </a:r>
            <a:endParaRPr sz="1800"/>
          </a:p>
        </p:txBody>
      </p:sp>
      <p:sp>
        <p:nvSpPr>
          <p:cNvPr id="362" name="Google Shape;362;p41"/>
          <p:cNvSpPr/>
          <p:nvPr/>
        </p:nvSpPr>
        <p:spPr>
          <a:xfrm>
            <a:off x="3901025" y="16097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User Interface</a:t>
            </a:r>
            <a:endParaRPr sz="1800"/>
          </a:p>
        </p:txBody>
      </p:sp>
      <p:sp>
        <p:nvSpPr>
          <p:cNvPr id="363" name="Google Shape;363;p41"/>
          <p:cNvSpPr/>
          <p:nvPr/>
        </p:nvSpPr>
        <p:spPr>
          <a:xfrm>
            <a:off x="2310400" y="29892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Dryad User Interface</a:t>
            </a:r>
            <a:endParaRPr sz="1800"/>
          </a:p>
        </p:txBody>
      </p:sp>
      <p:sp>
        <p:nvSpPr>
          <p:cNvPr id="364" name="Google Shape;364;p41"/>
          <p:cNvSpPr/>
          <p:nvPr/>
        </p:nvSpPr>
        <p:spPr>
          <a:xfrm>
            <a:off x="343075" y="149102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365" name="Google Shape;365;p41"/>
          <p:cNvSpPr/>
          <p:nvPr/>
        </p:nvSpPr>
        <p:spPr>
          <a:xfrm>
            <a:off x="343075" y="298927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366" name="Google Shape;366;p41"/>
          <p:cNvSpPr/>
          <p:nvPr/>
        </p:nvSpPr>
        <p:spPr>
          <a:xfrm>
            <a:off x="7215450" y="3612413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big</a:t>
            </a:r>
            <a:r>
              <a:rPr lang="en" sz="2500"/>
              <a:t>.zip</a:t>
            </a:r>
            <a:endParaRPr sz="2500"/>
          </a:p>
        </p:txBody>
      </p:sp>
      <p:cxnSp>
        <p:nvCxnSpPr>
          <p:cNvPr id="367" name="Google Shape;367;p41"/>
          <p:cNvCxnSpPr>
            <a:stCxn id="361" idx="2"/>
            <a:endCxn id="366" idx="0"/>
          </p:cNvCxnSpPr>
          <p:nvPr/>
        </p:nvCxnSpPr>
        <p:spPr>
          <a:xfrm>
            <a:off x="6120025" y="2571875"/>
            <a:ext cx="1801200" cy="104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8" name="Google Shape;368;p41"/>
          <p:cNvCxnSpPr>
            <a:stCxn id="360" idx="1"/>
            <a:endCxn id="361" idx="3"/>
          </p:cNvCxnSpPr>
          <p:nvPr/>
        </p:nvCxnSpPr>
        <p:spPr>
          <a:xfrm rot="10800000">
            <a:off x="6760075" y="2090783"/>
            <a:ext cx="365100" cy="4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Curation: maintaining, preserving, and adding value to digital research data throughout its lifecycle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UC3 currently focuses 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data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publishing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Data/software skills training for librarians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Persistent identifiers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Preservation</a:t>
            </a:r>
            <a:br>
              <a:rPr lang="en"/>
            </a:br>
            <a:r>
              <a:rPr lang="en"/>
              <a:t> </a:t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UC3 - University of California Curation Center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https://uc3.cdlib.org/</a:t>
            </a:r>
            <a:endParaRPr sz="1400"/>
          </a:p>
        </p:txBody>
      </p:sp>
      <p:pic>
        <p:nvPicPr>
          <p:cNvPr id="70" name="Google Shape;70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1523" y="382100"/>
            <a:ext cx="214046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/>
          <p:nvPr/>
        </p:nvSpPr>
        <p:spPr>
          <a:xfrm>
            <a:off x="6942475" y="3204025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2"/>
          <p:cNvSpPr/>
          <p:nvPr/>
        </p:nvSpPr>
        <p:spPr>
          <a:xfrm>
            <a:off x="6874500" y="1293100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  <a:r>
              <a:rPr lang="en"/>
              <a:t>: User is notified of large object availability (</a:t>
            </a:r>
            <a:r>
              <a:rPr b="1" lang="en">
                <a:solidFill>
                  <a:srgbClr val="FF0000"/>
                </a:solidFill>
              </a:rPr>
              <a:t>Large Size</a:t>
            </a:r>
            <a:r>
              <a:rPr lang="en"/>
              <a:t>)</a:t>
            </a:r>
            <a:endParaRPr/>
          </a:p>
        </p:txBody>
      </p:sp>
      <p:sp>
        <p:nvSpPr>
          <p:cNvPr id="376" name="Google Shape;376;p42"/>
          <p:cNvSpPr/>
          <p:nvPr/>
        </p:nvSpPr>
        <p:spPr>
          <a:xfrm>
            <a:off x="7125175" y="1609775"/>
            <a:ext cx="1411830" cy="1042416"/>
          </a:xfrm>
          <a:prstGeom prst="flowChartMulti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my.xml</a:t>
            </a:r>
            <a:endParaRPr sz="2500"/>
          </a:p>
        </p:txBody>
      </p:sp>
      <p:sp>
        <p:nvSpPr>
          <p:cNvPr id="377" name="Google Shape;377;p42"/>
          <p:cNvSpPr/>
          <p:nvPr/>
        </p:nvSpPr>
        <p:spPr>
          <a:xfrm>
            <a:off x="5480125" y="1609775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Storage Service</a:t>
            </a:r>
            <a:endParaRPr sz="1800"/>
          </a:p>
        </p:txBody>
      </p:sp>
      <p:sp>
        <p:nvSpPr>
          <p:cNvPr id="378" name="Google Shape;378;p42"/>
          <p:cNvSpPr/>
          <p:nvPr/>
        </p:nvSpPr>
        <p:spPr>
          <a:xfrm>
            <a:off x="3901025" y="16097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User Interface</a:t>
            </a:r>
            <a:endParaRPr sz="1800"/>
          </a:p>
        </p:txBody>
      </p:sp>
      <p:sp>
        <p:nvSpPr>
          <p:cNvPr id="379" name="Google Shape;379;p42"/>
          <p:cNvSpPr/>
          <p:nvPr/>
        </p:nvSpPr>
        <p:spPr>
          <a:xfrm>
            <a:off x="2310400" y="29892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Dryad User Interface</a:t>
            </a:r>
            <a:endParaRPr sz="1800"/>
          </a:p>
        </p:txBody>
      </p:sp>
      <p:sp>
        <p:nvSpPr>
          <p:cNvPr id="380" name="Google Shape;380;p42"/>
          <p:cNvSpPr/>
          <p:nvPr/>
        </p:nvSpPr>
        <p:spPr>
          <a:xfrm>
            <a:off x="343075" y="149102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381" name="Google Shape;381;p42"/>
          <p:cNvSpPr/>
          <p:nvPr/>
        </p:nvSpPr>
        <p:spPr>
          <a:xfrm>
            <a:off x="343075" y="298927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382" name="Google Shape;382;p42"/>
          <p:cNvSpPr/>
          <p:nvPr/>
        </p:nvSpPr>
        <p:spPr>
          <a:xfrm>
            <a:off x="7215450" y="3612413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big.zip</a:t>
            </a:r>
            <a:endParaRPr sz="2500"/>
          </a:p>
        </p:txBody>
      </p:sp>
      <p:cxnSp>
        <p:nvCxnSpPr>
          <p:cNvPr id="383" name="Google Shape;383;p42"/>
          <p:cNvCxnSpPr>
            <a:stCxn id="382" idx="1"/>
            <a:endCxn id="384" idx="3"/>
          </p:cNvCxnSpPr>
          <p:nvPr/>
        </p:nvCxnSpPr>
        <p:spPr>
          <a:xfrm rot="10800000">
            <a:off x="5964150" y="4106621"/>
            <a:ext cx="1251300" cy="2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4" name="Google Shape;384;p42"/>
          <p:cNvSpPr/>
          <p:nvPr/>
        </p:nvSpPr>
        <p:spPr>
          <a:xfrm>
            <a:off x="4288300" y="3552375"/>
            <a:ext cx="1675800" cy="11085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email</a:t>
            </a:r>
            <a:endParaRPr sz="2800"/>
          </a:p>
        </p:txBody>
      </p:sp>
      <p:cxnSp>
        <p:nvCxnSpPr>
          <p:cNvPr id="385" name="Google Shape;385;p42"/>
          <p:cNvCxnSpPr>
            <a:stCxn id="384" idx="0"/>
            <a:endCxn id="380" idx="6"/>
          </p:cNvCxnSpPr>
          <p:nvPr/>
        </p:nvCxnSpPr>
        <p:spPr>
          <a:xfrm flipH="1" rot="5400000">
            <a:off x="2801050" y="1227225"/>
            <a:ext cx="1480800" cy="31695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6" name="Google Shape;386;p42"/>
          <p:cNvCxnSpPr>
            <a:stCxn id="384" idx="1"/>
            <a:endCxn id="381" idx="4"/>
          </p:cNvCxnSpPr>
          <p:nvPr/>
        </p:nvCxnSpPr>
        <p:spPr>
          <a:xfrm flipH="1">
            <a:off x="1150000" y="4106625"/>
            <a:ext cx="3138300" cy="44100"/>
          </a:xfrm>
          <a:prstGeom prst="curvedConnector4">
            <a:avLst>
              <a:gd fmla="val 37146" name="adj1"/>
              <a:gd fmla="val 639626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7" name="Google Shape;387;p42"/>
          <p:cNvSpPr txBox="1"/>
          <p:nvPr/>
        </p:nvSpPr>
        <p:spPr>
          <a:xfrm>
            <a:off x="250700" y="4565400"/>
            <a:ext cx="5436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Email notification has been problematic for many Dryad users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6417" cy="4838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43"/>
          <p:cNvGrpSpPr/>
          <p:nvPr/>
        </p:nvGrpSpPr>
        <p:grpSpPr>
          <a:xfrm>
            <a:off x="3111344" y="2687332"/>
            <a:ext cx="5615417" cy="2156500"/>
            <a:chOff x="152400" y="152400"/>
            <a:chExt cx="6462674" cy="2437825"/>
          </a:xfrm>
        </p:grpSpPr>
        <p:pic>
          <p:nvPicPr>
            <p:cNvPr id="394" name="Google Shape;394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52400"/>
              <a:ext cx="6462674" cy="2437825"/>
            </a:xfrm>
            <a:prstGeom prst="rect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95" name="Google Shape;395;p43"/>
            <p:cNvSpPr/>
            <p:nvPr/>
          </p:nvSpPr>
          <p:spPr>
            <a:xfrm>
              <a:off x="846150" y="641775"/>
              <a:ext cx="999900" cy="1026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/>
          <p:nvPr/>
        </p:nvSpPr>
        <p:spPr>
          <a:xfrm>
            <a:off x="6942475" y="3204025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4"/>
          <p:cNvSpPr/>
          <p:nvPr/>
        </p:nvSpPr>
        <p:spPr>
          <a:xfrm>
            <a:off x="6874500" y="1293100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Before</a:t>
            </a:r>
            <a:r>
              <a:rPr lang="en"/>
              <a:t>: User streams content from Cloud Storage (email link) (</a:t>
            </a:r>
            <a:r>
              <a:rPr b="1" lang="en">
                <a:solidFill>
                  <a:srgbClr val="FF0000"/>
                </a:solidFill>
              </a:rPr>
              <a:t>Large Size</a:t>
            </a:r>
            <a:r>
              <a:rPr lang="en"/>
              <a:t>)</a:t>
            </a:r>
            <a:endParaRPr/>
          </a:p>
        </p:txBody>
      </p:sp>
      <p:sp>
        <p:nvSpPr>
          <p:cNvPr id="403" name="Google Shape;403;p44"/>
          <p:cNvSpPr/>
          <p:nvPr/>
        </p:nvSpPr>
        <p:spPr>
          <a:xfrm>
            <a:off x="7125175" y="1609775"/>
            <a:ext cx="1411830" cy="1042416"/>
          </a:xfrm>
          <a:prstGeom prst="flowChartMulti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my.xml</a:t>
            </a:r>
            <a:endParaRPr sz="2500"/>
          </a:p>
        </p:txBody>
      </p:sp>
      <p:sp>
        <p:nvSpPr>
          <p:cNvPr id="404" name="Google Shape;404;p44"/>
          <p:cNvSpPr/>
          <p:nvPr/>
        </p:nvSpPr>
        <p:spPr>
          <a:xfrm>
            <a:off x="5480125" y="1609775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Storage Service</a:t>
            </a:r>
            <a:endParaRPr sz="1800"/>
          </a:p>
        </p:txBody>
      </p:sp>
      <p:sp>
        <p:nvSpPr>
          <p:cNvPr id="405" name="Google Shape;405;p44"/>
          <p:cNvSpPr/>
          <p:nvPr/>
        </p:nvSpPr>
        <p:spPr>
          <a:xfrm>
            <a:off x="3901025" y="16097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User Interface</a:t>
            </a:r>
            <a:endParaRPr sz="1800"/>
          </a:p>
        </p:txBody>
      </p:sp>
      <p:sp>
        <p:nvSpPr>
          <p:cNvPr id="406" name="Google Shape;406;p44"/>
          <p:cNvSpPr/>
          <p:nvPr/>
        </p:nvSpPr>
        <p:spPr>
          <a:xfrm>
            <a:off x="2310400" y="29892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Dryad User Interface</a:t>
            </a:r>
            <a:endParaRPr sz="1800"/>
          </a:p>
        </p:txBody>
      </p:sp>
      <p:sp>
        <p:nvSpPr>
          <p:cNvPr id="407" name="Google Shape;407;p44"/>
          <p:cNvSpPr/>
          <p:nvPr/>
        </p:nvSpPr>
        <p:spPr>
          <a:xfrm>
            <a:off x="343075" y="149102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408" name="Google Shape;408;p44"/>
          <p:cNvSpPr/>
          <p:nvPr/>
        </p:nvSpPr>
        <p:spPr>
          <a:xfrm>
            <a:off x="343075" y="298927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409" name="Google Shape;409;p44"/>
          <p:cNvSpPr/>
          <p:nvPr/>
        </p:nvSpPr>
        <p:spPr>
          <a:xfrm>
            <a:off x="7215450" y="3612413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big.zip</a:t>
            </a:r>
            <a:endParaRPr sz="2500"/>
          </a:p>
        </p:txBody>
      </p:sp>
      <p:cxnSp>
        <p:nvCxnSpPr>
          <p:cNvPr id="410" name="Google Shape;410;p44"/>
          <p:cNvCxnSpPr>
            <a:stCxn id="409" idx="1"/>
            <a:endCxn id="407" idx="6"/>
          </p:cNvCxnSpPr>
          <p:nvPr/>
        </p:nvCxnSpPr>
        <p:spPr>
          <a:xfrm rot="10800000">
            <a:off x="1956750" y="2071721"/>
            <a:ext cx="5258700" cy="2061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1" name="Google Shape;411;p44"/>
          <p:cNvCxnSpPr>
            <a:stCxn id="409" idx="1"/>
            <a:endCxn id="408" idx="4"/>
          </p:cNvCxnSpPr>
          <p:nvPr/>
        </p:nvCxnSpPr>
        <p:spPr>
          <a:xfrm flipH="1">
            <a:off x="1150050" y="4133621"/>
            <a:ext cx="6065400" cy="17100"/>
          </a:xfrm>
          <a:prstGeom prst="curvedConnector4">
            <a:avLst>
              <a:gd fmla="val 43350" name="adj1"/>
              <a:gd fmla="val 1491693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Presinged URL’s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/>
          <p:nvPr/>
        </p:nvSpPr>
        <p:spPr>
          <a:xfrm>
            <a:off x="6874500" y="1293100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After</a:t>
            </a:r>
            <a:r>
              <a:rPr lang="en"/>
              <a:t>: Merritt/Dryad User Requests an Object (</a:t>
            </a:r>
            <a:r>
              <a:rPr b="1" lang="en">
                <a:solidFill>
                  <a:srgbClr val="FF0000"/>
                </a:solidFill>
              </a:rPr>
              <a:t>Any</a:t>
            </a:r>
            <a:r>
              <a:rPr b="1" lang="en">
                <a:solidFill>
                  <a:srgbClr val="FF0000"/>
                </a:solidFill>
              </a:rPr>
              <a:t> Size</a:t>
            </a:r>
            <a:r>
              <a:rPr lang="en"/>
              <a:t>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3" name="Google Shape;423;p46"/>
          <p:cNvSpPr/>
          <p:nvPr/>
        </p:nvSpPr>
        <p:spPr>
          <a:xfrm>
            <a:off x="7125175" y="1609775"/>
            <a:ext cx="1411830" cy="1042416"/>
          </a:xfrm>
          <a:prstGeom prst="flowChartMulti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my.xml</a:t>
            </a:r>
            <a:endParaRPr sz="2500"/>
          </a:p>
        </p:txBody>
      </p:sp>
      <p:sp>
        <p:nvSpPr>
          <p:cNvPr id="424" name="Google Shape;424;p46"/>
          <p:cNvSpPr/>
          <p:nvPr/>
        </p:nvSpPr>
        <p:spPr>
          <a:xfrm>
            <a:off x="5480125" y="1491025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Storage Service</a:t>
            </a:r>
            <a:endParaRPr sz="1800"/>
          </a:p>
        </p:txBody>
      </p:sp>
      <p:sp>
        <p:nvSpPr>
          <p:cNvPr id="425" name="Google Shape;425;p46"/>
          <p:cNvSpPr/>
          <p:nvPr/>
        </p:nvSpPr>
        <p:spPr>
          <a:xfrm>
            <a:off x="3901075" y="149101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User Interface</a:t>
            </a:r>
            <a:endParaRPr sz="1800"/>
          </a:p>
        </p:txBody>
      </p:sp>
      <p:sp>
        <p:nvSpPr>
          <p:cNvPr id="426" name="Google Shape;426;p46"/>
          <p:cNvSpPr/>
          <p:nvPr/>
        </p:nvSpPr>
        <p:spPr>
          <a:xfrm>
            <a:off x="2310400" y="29892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Dryad User Interface</a:t>
            </a:r>
            <a:endParaRPr sz="1800"/>
          </a:p>
        </p:txBody>
      </p:sp>
      <p:sp>
        <p:nvSpPr>
          <p:cNvPr id="427" name="Google Shape;427;p46"/>
          <p:cNvSpPr/>
          <p:nvPr/>
        </p:nvSpPr>
        <p:spPr>
          <a:xfrm>
            <a:off x="343075" y="149102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Merritt User </a:t>
            </a:r>
            <a:endParaRPr sz="1700"/>
          </a:p>
        </p:txBody>
      </p:sp>
      <p:sp>
        <p:nvSpPr>
          <p:cNvPr id="428" name="Google Shape;428;p46"/>
          <p:cNvSpPr/>
          <p:nvPr/>
        </p:nvSpPr>
        <p:spPr>
          <a:xfrm>
            <a:off x="343075" y="298927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Dryad User </a:t>
            </a:r>
            <a:endParaRPr sz="1700"/>
          </a:p>
        </p:txBody>
      </p:sp>
      <p:cxnSp>
        <p:nvCxnSpPr>
          <p:cNvPr id="429" name="Google Shape;429;p46"/>
          <p:cNvCxnSpPr>
            <a:stCxn id="427" idx="6"/>
            <a:endCxn id="423" idx="1"/>
          </p:cNvCxnSpPr>
          <p:nvPr/>
        </p:nvCxnSpPr>
        <p:spPr>
          <a:xfrm>
            <a:off x="1956775" y="2071675"/>
            <a:ext cx="5168400" cy="59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0" name="Google Shape;430;p46"/>
          <p:cNvCxnSpPr>
            <a:stCxn id="428" idx="6"/>
          </p:cNvCxnSpPr>
          <p:nvPr/>
        </p:nvCxnSpPr>
        <p:spPr>
          <a:xfrm flipH="1" rot="10800000">
            <a:off x="1956775" y="2080125"/>
            <a:ext cx="1913100" cy="1489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/>
          <p:nvPr/>
        </p:nvSpPr>
        <p:spPr>
          <a:xfrm>
            <a:off x="6874500" y="1521700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After</a:t>
            </a:r>
            <a:r>
              <a:rPr lang="en"/>
              <a:t>: User is returned a </a:t>
            </a:r>
            <a:r>
              <a:rPr b="1" lang="en">
                <a:solidFill>
                  <a:srgbClr val="FF0000"/>
                </a:solidFill>
              </a:rPr>
              <a:t>token</a:t>
            </a:r>
            <a:r>
              <a:rPr lang="en"/>
              <a:t> to track progress (</a:t>
            </a:r>
            <a:r>
              <a:rPr b="1" lang="en">
                <a:solidFill>
                  <a:srgbClr val="FF0000"/>
                </a:solidFill>
              </a:rPr>
              <a:t>Any Size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7"/>
          <p:cNvSpPr/>
          <p:nvPr/>
        </p:nvSpPr>
        <p:spPr>
          <a:xfrm>
            <a:off x="7125175" y="1838375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</p:txBody>
      </p:sp>
      <p:sp>
        <p:nvSpPr>
          <p:cNvPr id="438" name="Google Shape;438;p47"/>
          <p:cNvSpPr/>
          <p:nvPr/>
        </p:nvSpPr>
        <p:spPr>
          <a:xfrm>
            <a:off x="5480125" y="1685975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Storage Service</a:t>
            </a:r>
            <a:endParaRPr sz="1800"/>
          </a:p>
        </p:txBody>
      </p:sp>
      <p:sp>
        <p:nvSpPr>
          <p:cNvPr id="439" name="Google Shape;439;p47"/>
          <p:cNvSpPr/>
          <p:nvPr/>
        </p:nvSpPr>
        <p:spPr>
          <a:xfrm>
            <a:off x="3901025" y="16859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User Interface</a:t>
            </a:r>
            <a:endParaRPr sz="1800"/>
          </a:p>
        </p:txBody>
      </p:sp>
      <p:sp>
        <p:nvSpPr>
          <p:cNvPr id="440" name="Google Shape;440;p47"/>
          <p:cNvSpPr/>
          <p:nvPr/>
        </p:nvSpPr>
        <p:spPr>
          <a:xfrm>
            <a:off x="2310400" y="32178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Dryad User Interface</a:t>
            </a:r>
            <a:endParaRPr sz="1800"/>
          </a:p>
        </p:txBody>
      </p:sp>
      <p:sp>
        <p:nvSpPr>
          <p:cNvPr id="441" name="Google Shape;441;p47"/>
          <p:cNvSpPr/>
          <p:nvPr/>
        </p:nvSpPr>
        <p:spPr>
          <a:xfrm>
            <a:off x="343075" y="171962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442" name="Google Shape;442;p47"/>
          <p:cNvSpPr/>
          <p:nvPr/>
        </p:nvSpPr>
        <p:spPr>
          <a:xfrm>
            <a:off x="343075" y="321787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cxnSp>
        <p:nvCxnSpPr>
          <p:cNvPr id="443" name="Google Shape;443;p47"/>
          <p:cNvCxnSpPr>
            <a:stCxn id="442" idx="6"/>
          </p:cNvCxnSpPr>
          <p:nvPr/>
        </p:nvCxnSpPr>
        <p:spPr>
          <a:xfrm flipH="1" rot="10800000">
            <a:off x="1956775" y="2335425"/>
            <a:ext cx="4495500" cy="1463100"/>
          </a:xfrm>
          <a:prstGeom prst="bentConnector3">
            <a:avLst>
              <a:gd fmla="val 39243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4" name="Google Shape;444;p47"/>
          <p:cNvCxnSpPr/>
          <p:nvPr/>
        </p:nvCxnSpPr>
        <p:spPr>
          <a:xfrm>
            <a:off x="1956775" y="2300275"/>
            <a:ext cx="4521900" cy="35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5" name="Google Shape;445;p47"/>
          <p:cNvSpPr/>
          <p:nvPr/>
        </p:nvSpPr>
        <p:spPr>
          <a:xfrm>
            <a:off x="6942475" y="3204025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7"/>
          <p:cNvSpPr/>
          <p:nvPr/>
        </p:nvSpPr>
        <p:spPr>
          <a:xfrm>
            <a:off x="7215450" y="3612413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my.zip</a:t>
            </a:r>
            <a:endParaRPr sz="2500"/>
          </a:p>
        </p:txBody>
      </p:sp>
      <p:cxnSp>
        <p:nvCxnSpPr>
          <p:cNvPr id="447" name="Google Shape;447;p47"/>
          <p:cNvCxnSpPr>
            <a:endCxn id="446" idx="0"/>
          </p:cNvCxnSpPr>
          <p:nvPr/>
        </p:nvCxnSpPr>
        <p:spPr>
          <a:xfrm>
            <a:off x="6491865" y="2335313"/>
            <a:ext cx="1429500" cy="1277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47"/>
          <p:cNvSpPr txBox="1"/>
          <p:nvPr/>
        </p:nvSpPr>
        <p:spPr>
          <a:xfrm>
            <a:off x="4011225" y="3272300"/>
            <a:ext cx="26523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This gives us the ability to process requests as system resources are available.</a:t>
            </a:r>
            <a:endParaRPr i="1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11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/>
          <p:nvPr/>
        </p:nvSpPr>
        <p:spPr>
          <a:xfrm>
            <a:off x="6942475" y="3204025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9"/>
          <p:cNvSpPr/>
          <p:nvPr/>
        </p:nvSpPr>
        <p:spPr>
          <a:xfrm>
            <a:off x="6874500" y="1293100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After</a:t>
            </a:r>
            <a:r>
              <a:rPr lang="en"/>
              <a:t>: Merritt Assembles the Object on Cloud Storage (</a:t>
            </a:r>
            <a:r>
              <a:rPr b="1" lang="en">
                <a:solidFill>
                  <a:srgbClr val="FF0000"/>
                </a:solidFill>
              </a:rPr>
              <a:t>Any Size</a:t>
            </a:r>
            <a:r>
              <a:rPr lang="en"/>
              <a:t>)</a:t>
            </a:r>
            <a:endParaRPr/>
          </a:p>
        </p:txBody>
      </p:sp>
      <p:sp>
        <p:nvSpPr>
          <p:cNvPr id="461" name="Google Shape;461;p49"/>
          <p:cNvSpPr/>
          <p:nvPr/>
        </p:nvSpPr>
        <p:spPr>
          <a:xfrm>
            <a:off x="7125175" y="1609775"/>
            <a:ext cx="1411830" cy="1042416"/>
          </a:xfrm>
          <a:prstGeom prst="flowChartMulti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my.xml</a:t>
            </a:r>
            <a:endParaRPr sz="2500"/>
          </a:p>
        </p:txBody>
      </p:sp>
      <p:sp>
        <p:nvSpPr>
          <p:cNvPr id="462" name="Google Shape;462;p49"/>
          <p:cNvSpPr/>
          <p:nvPr/>
        </p:nvSpPr>
        <p:spPr>
          <a:xfrm>
            <a:off x="5480125" y="1609775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Storage Service</a:t>
            </a:r>
            <a:endParaRPr sz="1800"/>
          </a:p>
        </p:txBody>
      </p:sp>
      <p:sp>
        <p:nvSpPr>
          <p:cNvPr id="463" name="Google Shape;463;p49"/>
          <p:cNvSpPr/>
          <p:nvPr/>
        </p:nvSpPr>
        <p:spPr>
          <a:xfrm>
            <a:off x="3901025" y="16097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User Interface</a:t>
            </a:r>
            <a:endParaRPr sz="1800"/>
          </a:p>
        </p:txBody>
      </p:sp>
      <p:sp>
        <p:nvSpPr>
          <p:cNvPr id="464" name="Google Shape;464;p49"/>
          <p:cNvSpPr/>
          <p:nvPr/>
        </p:nvSpPr>
        <p:spPr>
          <a:xfrm>
            <a:off x="2310400" y="29892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Dryad User Interface</a:t>
            </a:r>
            <a:endParaRPr sz="1800"/>
          </a:p>
        </p:txBody>
      </p:sp>
      <p:sp>
        <p:nvSpPr>
          <p:cNvPr id="465" name="Google Shape;465;p49"/>
          <p:cNvSpPr/>
          <p:nvPr/>
        </p:nvSpPr>
        <p:spPr>
          <a:xfrm>
            <a:off x="343075" y="149102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466" name="Google Shape;466;p49"/>
          <p:cNvSpPr/>
          <p:nvPr/>
        </p:nvSpPr>
        <p:spPr>
          <a:xfrm>
            <a:off x="343075" y="298927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467" name="Google Shape;467;p49"/>
          <p:cNvSpPr/>
          <p:nvPr/>
        </p:nvSpPr>
        <p:spPr>
          <a:xfrm>
            <a:off x="7215450" y="3612413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</a:t>
            </a:r>
            <a:r>
              <a:rPr lang="en" sz="2500"/>
              <a:t>.zip</a:t>
            </a:r>
            <a:endParaRPr sz="2500"/>
          </a:p>
        </p:txBody>
      </p:sp>
      <p:cxnSp>
        <p:nvCxnSpPr>
          <p:cNvPr id="468" name="Google Shape;468;p49"/>
          <p:cNvCxnSpPr>
            <a:stCxn id="462" idx="2"/>
            <a:endCxn id="467" idx="0"/>
          </p:cNvCxnSpPr>
          <p:nvPr/>
        </p:nvCxnSpPr>
        <p:spPr>
          <a:xfrm>
            <a:off x="6120025" y="2571875"/>
            <a:ext cx="1801200" cy="104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9" name="Google Shape;469;p49"/>
          <p:cNvCxnSpPr>
            <a:stCxn id="461" idx="1"/>
            <a:endCxn id="462" idx="3"/>
          </p:cNvCxnSpPr>
          <p:nvPr/>
        </p:nvCxnSpPr>
        <p:spPr>
          <a:xfrm rot="10800000">
            <a:off x="6760075" y="2090783"/>
            <a:ext cx="365100" cy="4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0" name="Google Shape;470;p49"/>
          <p:cNvSpPr txBox="1"/>
          <p:nvPr/>
        </p:nvSpPr>
        <p:spPr>
          <a:xfrm>
            <a:off x="4090400" y="3285500"/>
            <a:ext cx="27312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The content is assembled in a cloud storage bucket that will automatically purge content after a predetermined amount of time (1-2 days).</a:t>
            </a:r>
            <a:endParaRPr i="1" sz="17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0"/>
          <p:cNvSpPr/>
          <p:nvPr/>
        </p:nvSpPr>
        <p:spPr>
          <a:xfrm>
            <a:off x="6874500" y="1521700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After</a:t>
            </a:r>
            <a:r>
              <a:rPr lang="en"/>
              <a:t>: User checks token availability… A presigned URL is returned when ready (</a:t>
            </a:r>
            <a:r>
              <a:rPr b="1" lang="en">
                <a:solidFill>
                  <a:srgbClr val="FF0000"/>
                </a:solidFill>
              </a:rPr>
              <a:t>Any Size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0"/>
          <p:cNvSpPr/>
          <p:nvPr/>
        </p:nvSpPr>
        <p:spPr>
          <a:xfrm>
            <a:off x="7125175" y="1838375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</p:txBody>
      </p:sp>
      <p:sp>
        <p:nvSpPr>
          <p:cNvPr id="478" name="Google Shape;478;p50"/>
          <p:cNvSpPr/>
          <p:nvPr/>
        </p:nvSpPr>
        <p:spPr>
          <a:xfrm>
            <a:off x="5480125" y="1685975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Storage Service</a:t>
            </a:r>
            <a:endParaRPr sz="1800"/>
          </a:p>
        </p:txBody>
      </p:sp>
      <p:sp>
        <p:nvSpPr>
          <p:cNvPr id="479" name="Google Shape;479;p50"/>
          <p:cNvSpPr/>
          <p:nvPr/>
        </p:nvSpPr>
        <p:spPr>
          <a:xfrm>
            <a:off x="3901025" y="16859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User Interface</a:t>
            </a:r>
            <a:endParaRPr sz="1800"/>
          </a:p>
        </p:txBody>
      </p:sp>
      <p:sp>
        <p:nvSpPr>
          <p:cNvPr id="480" name="Google Shape;480;p50"/>
          <p:cNvSpPr/>
          <p:nvPr/>
        </p:nvSpPr>
        <p:spPr>
          <a:xfrm>
            <a:off x="2310400" y="32178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Dryad User Interface</a:t>
            </a:r>
            <a:endParaRPr sz="1800"/>
          </a:p>
        </p:txBody>
      </p:sp>
      <p:sp>
        <p:nvSpPr>
          <p:cNvPr id="481" name="Google Shape;481;p50"/>
          <p:cNvSpPr/>
          <p:nvPr/>
        </p:nvSpPr>
        <p:spPr>
          <a:xfrm>
            <a:off x="343075" y="171962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482" name="Google Shape;482;p50"/>
          <p:cNvSpPr/>
          <p:nvPr/>
        </p:nvSpPr>
        <p:spPr>
          <a:xfrm>
            <a:off x="343075" y="321787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cxnSp>
        <p:nvCxnSpPr>
          <p:cNvPr id="483" name="Google Shape;483;p50"/>
          <p:cNvCxnSpPr>
            <a:stCxn id="482" idx="6"/>
          </p:cNvCxnSpPr>
          <p:nvPr/>
        </p:nvCxnSpPr>
        <p:spPr>
          <a:xfrm flipH="1" rot="10800000">
            <a:off x="1956775" y="2335425"/>
            <a:ext cx="4495500" cy="1463100"/>
          </a:xfrm>
          <a:prstGeom prst="bentConnector3">
            <a:avLst>
              <a:gd fmla="val 39243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84" name="Google Shape;484;p50"/>
          <p:cNvCxnSpPr/>
          <p:nvPr/>
        </p:nvCxnSpPr>
        <p:spPr>
          <a:xfrm>
            <a:off x="1956775" y="2300275"/>
            <a:ext cx="4521900" cy="35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85" name="Google Shape;485;p50"/>
          <p:cNvSpPr/>
          <p:nvPr/>
        </p:nvSpPr>
        <p:spPr>
          <a:xfrm>
            <a:off x="6942475" y="3204025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0"/>
          <p:cNvSpPr/>
          <p:nvPr/>
        </p:nvSpPr>
        <p:spPr>
          <a:xfrm>
            <a:off x="7215450" y="3612413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my.zip</a:t>
            </a:r>
            <a:endParaRPr sz="2500"/>
          </a:p>
        </p:txBody>
      </p:sp>
      <p:cxnSp>
        <p:nvCxnSpPr>
          <p:cNvPr id="487" name="Google Shape;487;p50"/>
          <p:cNvCxnSpPr>
            <a:endCxn id="486" idx="0"/>
          </p:cNvCxnSpPr>
          <p:nvPr/>
        </p:nvCxnSpPr>
        <p:spPr>
          <a:xfrm>
            <a:off x="6491865" y="2335313"/>
            <a:ext cx="1429500" cy="1277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50"/>
          <p:cNvSpPr txBox="1"/>
          <p:nvPr/>
        </p:nvSpPr>
        <p:spPr>
          <a:xfrm>
            <a:off x="4037600" y="3483425"/>
            <a:ext cx="24675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Dryad supports some high demand content.  Dryad is caching tokens to facilitate re-use of objects.</a:t>
            </a:r>
            <a:endParaRPr i="1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3180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4" name="Google Shape;494;p51"/>
          <p:cNvCxnSpPr/>
          <p:nvPr/>
        </p:nvCxnSpPr>
        <p:spPr>
          <a:xfrm flipH="1" rot="10800000">
            <a:off x="817900" y="2802775"/>
            <a:ext cx="1690800" cy="68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Merritt System  (</a:t>
            </a:r>
            <a:r>
              <a:rPr lang="en" u="sng">
                <a:solidFill>
                  <a:schemeClr val="hlink"/>
                </a:solidFill>
                <a:hlinkClick r:id="rId3"/>
              </a:rPr>
              <a:t>merritt.cdlib.org</a:t>
            </a:r>
            <a:r>
              <a:rPr lang="en"/>
              <a:t>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Preservation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Decades long </a:t>
            </a:r>
            <a:r>
              <a:rPr lang="en"/>
              <a:t>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150TB of unique content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Copies (450TB)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Distributed to 3 geographic regions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2.3 M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 million unique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objects as large as 250+ GB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UC Content - From 10 campuses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Dryad Content - From 2000+ </a:t>
            </a:r>
            <a:r>
              <a:rPr lang="en"/>
              <a:t>institutions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85 </a:t>
            </a:r>
            <a:r>
              <a:rPr lang="en"/>
              <a:t>journals</a:t>
            </a:r>
            <a:r>
              <a:rPr lang="en"/>
              <a:t> published by CDL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 microservices on 24 </a:t>
            </a:r>
            <a:r>
              <a:rPr lang="en"/>
              <a:t>servers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/>
          <p:nvPr/>
        </p:nvSpPr>
        <p:spPr>
          <a:xfrm>
            <a:off x="6942475" y="3204025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2"/>
          <p:cNvSpPr/>
          <p:nvPr/>
        </p:nvSpPr>
        <p:spPr>
          <a:xfrm>
            <a:off x="6874500" y="1293100"/>
            <a:ext cx="1957800" cy="1696200"/>
          </a:xfrm>
          <a:prstGeom prst="cloudCallout">
            <a:avLst>
              <a:gd fmla="val -16303" name="adj1"/>
              <a:gd fmla="val 41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After</a:t>
            </a:r>
            <a:r>
              <a:rPr lang="en"/>
              <a:t>: User streams content from Cloud Storage (</a:t>
            </a:r>
            <a:r>
              <a:rPr b="1" lang="en">
                <a:solidFill>
                  <a:srgbClr val="FF0000"/>
                </a:solidFill>
              </a:rPr>
              <a:t>Any Size</a:t>
            </a:r>
            <a:r>
              <a:rPr lang="en"/>
              <a:t>)</a:t>
            </a:r>
            <a:endParaRPr/>
          </a:p>
        </p:txBody>
      </p:sp>
      <p:sp>
        <p:nvSpPr>
          <p:cNvPr id="502" name="Google Shape;502;p52"/>
          <p:cNvSpPr/>
          <p:nvPr/>
        </p:nvSpPr>
        <p:spPr>
          <a:xfrm>
            <a:off x="7125175" y="1609775"/>
            <a:ext cx="1411830" cy="1042416"/>
          </a:xfrm>
          <a:prstGeom prst="flowChartMulti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my.xml</a:t>
            </a:r>
            <a:endParaRPr sz="2500"/>
          </a:p>
        </p:txBody>
      </p:sp>
      <p:sp>
        <p:nvSpPr>
          <p:cNvPr id="503" name="Google Shape;503;p52"/>
          <p:cNvSpPr/>
          <p:nvPr/>
        </p:nvSpPr>
        <p:spPr>
          <a:xfrm>
            <a:off x="5480125" y="1609775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Storage Service</a:t>
            </a:r>
            <a:endParaRPr sz="1800"/>
          </a:p>
        </p:txBody>
      </p:sp>
      <p:sp>
        <p:nvSpPr>
          <p:cNvPr id="504" name="Google Shape;504;p52"/>
          <p:cNvSpPr/>
          <p:nvPr/>
        </p:nvSpPr>
        <p:spPr>
          <a:xfrm>
            <a:off x="3901025" y="16097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User Interface</a:t>
            </a:r>
            <a:endParaRPr sz="1800"/>
          </a:p>
        </p:txBody>
      </p:sp>
      <p:sp>
        <p:nvSpPr>
          <p:cNvPr id="505" name="Google Shape;505;p52"/>
          <p:cNvSpPr/>
          <p:nvPr/>
        </p:nvSpPr>
        <p:spPr>
          <a:xfrm>
            <a:off x="2310400" y="2989263"/>
            <a:ext cx="1279800" cy="962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Dryad User Interface</a:t>
            </a:r>
            <a:endParaRPr sz="1800"/>
          </a:p>
        </p:txBody>
      </p:sp>
      <p:sp>
        <p:nvSpPr>
          <p:cNvPr id="506" name="Google Shape;506;p52"/>
          <p:cNvSpPr/>
          <p:nvPr/>
        </p:nvSpPr>
        <p:spPr>
          <a:xfrm>
            <a:off x="343075" y="149102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507" name="Google Shape;507;p52"/>
          <p:cNvSpPr/>
          <p:nvPr/>
        </p:nvSpPr>
        <p:spPr>
          <a:xfrm>
            <a:off x="343075" y="2989275"/>
            <a:ext cx="1613700" cy="1161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User Requests File</a:t>
            </a:r>
            <a:endParaRPr sz="1700"/>
          </a:p>
        </p:txBody>
      </p:sp>
      <p:sp>
        <p:nvSpPr>
          <p:cNvPr id="508" name="Google Shape;508;p52"/>
          <p:cNvSpPr/>
          <p:nvPr/>
        </p:nvSpPr>
        <p:spPr>
          <a:xfrm>
            <a:off x="7215450" y="3612413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big.zip</a:t>
            </a:r>
            <a:endParaRPr sz="2500"/>
          </a:p>
        </p:txBody>
      </p:sp>
      <p:cxnSp>
        <p:nvCxnSpPr>
          <p:cNvPr id="509" name="Google Shape;509;p52"/>
          <p:cNvCxnSpPr>
            <a:stCxn id="508" idx="1"/>
            <a:endCxn id="506" idx="6"/>
          </p:cNvCxnSpPr>
          <p:nvPr/>
        </p:nvCxnSpPr>
        <p:spPr>
          <a:xfrm rot="10800000">
            <a:off x="1956750" y="2071721"/>
            <a:ext cx="5258700" cy="2061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0" name="Google Shape;510;p52"/>
          <p:cNvCxnSpPr>
            <a:stCxn id="508" idx="1"/>
            <a:endCxn id="507" idx="4"/>
          </p:cNvCxnSpPr>
          <p:nvPr/>
        </p:nvCxnSpPr>
        <p:spPr>
          <a:xfrm flipH="1">
            <a:off x="1150050" y="4133621"/>
            <a:ext cx="6065400" cy="17100"/>
          </a:xfrm>
          <a:prstGeom prst="curvedConnector4">
            <a:avLst>
              <a:gd fmla="val 43350" name="adj1"/>
              <a:gd fmla="val 1491693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Cost Impacts</a:t>
            </a:r>
            <a:endParaRPr/>
          </a:p>
        </p:txBody>
      </p:sp>
      <p:graphicFrame>
        <p:nvGraphicFramePr>
          <p:cNvPr id="516" name="Google Shape;516;p5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{D21F5513-FB13-49E0-A3B2-016F16696889}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Cost Item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Description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Net Change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Storage of Files in Merritt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change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Storage of Assembled Objects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assembled objects are stored in cloud storage for a finite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 incremental cost based on the retention period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transfer charges out of cloud providers.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change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Compute/IO to stream content.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requests will go directly to the storage providers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Less I/O on servers.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Servers easier update without long running retrievals.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Impacts</a:t>
            </a:r>
            <a:endParaRPr/>
          </a:p>
        </p:txBody>
      </p:sp>
      <p:sp>
        <p:nvSpPr>
          <p:cNvPr id="522" name="Google Shape;52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data throughput on specific Merritt and Dryad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flexibility in deploying additional backend Merritt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avoiding long running download requests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user experience for Dryad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Plans to adopt presigned URL’s for ingest of content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</a:t>
            </a:r>
            <a:endParaRPr/>
          </a:p>
        </p:txBody>
      </p:sp>
      <p:sp>
        <p:nvSpPr>
          <p:cNvPr id="528" name="Google Shape;52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Merritt System: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https://merritt.cdlib.org/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Merritt 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https://github.com/CDLUC3/mrt-doc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Presigned Endpoint Design: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https://github.com/CDLUC3/mrt-doc/blob/master/endopoints/pre-signed-urls.md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7"/>
          <p:cNvGrpSpPr/>
          <p:nvPr/>
        </p:nvGrpSpPr>
        <p:grpSpPr>
          <a:xfrm>
            <a:off x="4272204" y="455050"/>
            <a:ext cx="2621446" cy="1728854"/>
            <a:chOff x="4526679" y="1857799"/>
            <a:chExt cx="2621446" cy="1728854"/>
          </a:xfrm>
        </p:grpSpPr>
        <p:sp>
          <p:nvSpPr>
            <p:cNvPr id="82" name="Google Shape;82;p17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17"/>
            <p:cNvGrpSpPr/>
            <p:nvPr/>
          </p:nvGrpSpPr>
          <p:grpSpPr>
            <a:xfrm>
              <a:off x="4526679" y="1857799"/>
              <a:ext cx="2621446" cy="1728854"/>
              <a:chOff x="4526679" y="1857799"/>
              <a:chExt cx="2621446" cy="1728854"/>
            </a:xfrm>
          </p:grpSpPr>
          <p:grpSp>
            <p:nvGrpSpPr>
              <p:cNvPr id="84" name="Google Shape;84;p1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85" name="Google Shape;85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6" name="Google Shape;86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7" name="Google Shape;87;p17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2011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8" name="Google Shape;88;p17"/>
              <p:cNvSpPr txBox="1"/>
              <p:nvPr/>
            </p:nvSpPr>
            <p:spPr>
              <a:xfrm>
                <a:off x="4753225" y="1857799"/>
                <a:ext cx="23949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SDSC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Scalable, High Performance Cloud Storage Adopted</a:t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9" name="Google Shape;89;p17"/>
          <p:cNvGrpSpPr/>
          <p:nvPr/>
        </p:nvGrpSpPr>
        <p:grpSpPr>
          <a:xfrm>
            <a:off x="6181335" y="1299847"/>
            <a:ext cx="2721140" cy="1735654"/>
            <a:chOff x="6435810" y="2702596"/>
            <a:chExt cx="2721140" cy="1735654"/>
          </a:xfrm>
        </p:grpSpPr>
        <p:sp>
          <p:nvSpPr>
            <p:cNvPr id="90" name="Google Shape;90;p17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" name="Google Shape;91;p17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92" name="Google Shape;92;p1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93" name="Google Shape;93;p1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4" name="Google Shape;94;p1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5" name="Google Shape;95;p17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2015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" name="Google Shape;96;p17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Migrate to AWS Servers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Transition from physical Sun/Solaris servers to Amazon Web Services infrastructure</a:t>
                </a:r>
                <a:endParaRPr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7" name="Google Shape;97;p17"/>
          <p:cNvGrpSpPr/>
          <p:nvPr/>
        </p:nvGrpSpPr>
        <p:grpSpPr>
          <a:xfrm>
            <a:off x="241516" y="455051"/>
            <a:ext cx="2395009" cy="1728863"/>
            <a:chOff x="495991" y="1857800"/>
            <a:chExt cx="2395009" cy="1728863"/>
          </a:xfrm>
        </p:grpSpPr>
        <p:sp>
          <p:nvSpPr>
            <p:cNvPr id="98" name="Google Shape;98;p1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7"/>
            <p:cNvGrpSpPr/>
            <p:nvPr/>
          </p:nvGrpSpPr>
          <p:grpSpPr>
            <a:xfrm>
              <a:off x="495991" y="1857800"/>
              <a:ext cx="2253606" cy="1728863"/>
              <a:chOff x="495991" y="1857800"/>
              <a:chExt cx="2253606" cy="1728863"/>
            </a:xfrm>
          </p:grpSpPr>
          <p:sp>
            <p:nvSpPr>
              <p:cNvPr id="100" name="Google Shape;100;p17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2006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01" name="Google Shape;101;p1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2" name="Google Shape;102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3" name="Google Shape;103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4" name="Google Shape;104;p17"/>
              <p:cNvSpPr txBox="1"/>
              <p:nvPr/>
            </p:nvSpPr>
            <p:spPr>
              <a:xfrm>
                <a:off x="495997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Digital Preservation Repository (DPR)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Precursor system </a:t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5" name="Google Shape;105;p17"/>
          <p:cNvGrpSpPr/>
          <p:nvPr/>
        </p:nvGrpSpPr>
        <p:grpSpPr>
          <a:xfrm>
            <a:off x="2271120" y="1299847"/>
            <a:ext cx="2501355" cy="1735654"/>
            <a:chOff x="2525595" y="2702596"/>
            <a:chExt cx="2501355" cy="1735654"/>
          </a:xfrm>
        </p:grpSpPr>
        <p:sp>
          <p:nvSpPr>
            <p:cNvPr id="106" name="Google Shape;106;p17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17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108" name="Google Shape;108;p17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2010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09" name="Google Shape;109;p1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10" name="Google Shape;110;p1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1" name="Google Shape;111;p1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2" name="Google Shape;112;p17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Merritt System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Curation Microservices based system</a:t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13" name="Google Shape;113;p17"/>
          <p:cNvSpPr txBox="1"/>
          <p:nvPr/>
        </p:nvSpPr>
        <p:spPr>
          <a:xfrm>
            <a:off x="628200" y="3787475"/>
            <a:ext cx="7887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2020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 use of additional cloud development patterns to make systems more flexible and resilient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“Files” in Merritt are stored in cloud storage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905650" y="1398650"/>
            <a:ext cx="4301700" cy="2902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895275" y="2097975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</p:txBody>
      </p:sp>
      <p:sp>
        <p:nvSpPr>
          <p:cNvPr id="121" name="Google Shape;121;p18"/>
          <p:cNvSpPr txBox="1"/>
          <p:nvPr/>
        </p:nvSpPr>
        <p:spPr>
          <a:xfrm>
            <a:off x="422225" y="2097975"/>
            <a:ext cx="30216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Merritt utilizes multiple cloud storage providers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Amazon S3 and Glacier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Minio from SDSC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Wasabi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“Objects” in Merritt have digital files and metadata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905650" y="1398650"/>
            <a:ext cx="4301700" cy="2902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631375" y="1952825"/>
            <a:ext cx="3404100" cy="118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4895275" y="2097975"/>
            <a:ext cx="1411830" cy="1042416"/>
          </a:xfrm>
          <a:prstGeom prst="flowChartMultidocument">
            <a:avLst/>
          </a:prstGeom>
          <a:solidFill>
            <a:srgbClr val="D9D9D9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my.pdf</a:t>
            </a:r>
            <a:endParaRPr sz="2500"/>
          </a:p>
        </p:txBody>
      </p:sp>
      <p:sp>
        <p:nvSpPr>
          <p:cNvPr id="130" name="Google Shape;130;p19"/>
          <p:cNvSpPr/>
          <p:nvPr/>
        </p:nvSpPr>
        <p:spPr>
          <a:xfrm>
            <a:off x="6538700" y="2050538"/>
            <a:ext cx="1411830" cy="1042416"/>
          </a:xfrm>
          <a:prstGeom prst="flowChartDocument">
            <a:avLst/>
          </a:prstGeom>
          <a:solidFill>
            <a:srgbClr val="D9D9D9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my.xml</a:t>
            </a:r>
            <a:endParaRPr sz="2500"/>
          </a:p>
        </p:txBody>
      </p:sp>
      <p:sp>
        <p:nvSpPr>
          <p:cNvPr id="131" name="Google Shape;131;p19"/>
          <p:cNvSpPr/>
          <p:nvPr/>
        </p:nvSpPr>
        <p:spPr>
          <a:xfrm>
            <a:off x="424500" y="1754900"/>
            <a:ext cx="2359500" cy="1768200"/>
          </a:xfrm>
          <a:prstGeom prst="wedgeEllipseCallout">
            <a:avLst>
              <a:gd fmla="val 139381" name="adj1"/>
              <a:gd fmla="val -3" name="adj2"/>
            </a:avLst>
          </a:prstGeom>
          <a:solidFill>
            <a:schemeClr val="lt2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Objects in Merritt contain one or many digital files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Challenge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Situation: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⇧ volumes of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⇧ size of objects being requested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⇧ user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Large Object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Tie up existing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it more difficult to perform system maintenance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simplified our system with Presigned URL’s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