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5059e7a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5059e7a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5059e7a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5059e7a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5059e7a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5059e7a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5059e7a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5059e7a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5059e7a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5059e7a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80d164e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80d164e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5059e7a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5059e7a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5059e7a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5059e7a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5059e7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35059e7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5059e7a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5059e7a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735885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735885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5059e7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5059e7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5059e7a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5059e7a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80d164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80d164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5059e7a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5059e7a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5059e7a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35059e7a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35059e7a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35059e7a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5059e7a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35059e7a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5059e7a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5059e7a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35059e7a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35059e7a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735885c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5735885c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735885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735885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580d164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580d164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5059e7a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35059e7a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35059e7a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35059e7a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35059e7a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35059e7a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35059e7ae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35059e7ae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580d164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580d164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35059e7ae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35059e7ae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35059e7a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35059e7a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35059e7ae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35059e7ae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35059e7a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35059e7a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735885c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735885c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580d164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580d164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57d030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57d030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587821f4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587821f4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57d03083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57d03083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57d0308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57d0308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57d03083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57d03083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57d03083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57d03083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57d03083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57d03083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57d0308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57d0308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5735885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5735885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5059e7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5059e7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5735885c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5735885c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35059e7ae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35059e7ae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87821f4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87821f4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5059e7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5059e7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5059e7a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5059e7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5059e7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5059e7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5059e7a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5059e7a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library.georgetown.edu/lit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Georgetown-University-Libraries/ASObjectExpor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Georgetown-University-Libraries/File-Analyzer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Georgetown-University-Libraries/APTUploadVerification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hyperlink" Target="mailto:digitalscholarship@georgetown.edu" TargetMode="External"/><Relationship Id="rId4" Type="http://schemas.openxmlformats.org/officeDocument/2006/relationships/hyperlink" Target="https://github.com/Georgetown-University-Libraries/APTUploadVerification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APTrust Processing at Georgetown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02800"/>
            <a:ext cx="85206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Brady, Applications Programmer Analyst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Suzanne Chase, Head, Digital Services Unit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http://www.library.georgetown.edu/lit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9125"/>
            <a:ext cx="20383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Batches are bundles of similar items to be processed at one time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134" name="Google Shape;134;p22"/>
          <p:cNvCxnSpPr>
            <a:stCxn id="129" idx="3"/>
            <a:endCxn id="130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>
            <a:stCxn id="130" idx="3"/>
            <a:endCxn id="131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stCxn id="131" idx="3"/>
            <a:endCxn id="132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>
            <a:stCxn id="131" idx="2"/>
            <a:endCxn id="133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item has metadata in one of our systems of record</a:t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148" name="Google Shape;148;p23"/>
          <p:cNvCxnSpPr>
            <a:stCxn id="143" idx="3"/>
            <a:endCxn id="144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3"/>
          <p:cNvCxnSpPr>
            <a:stCxn id="144" idx="3"/>
            <a:endCxn id="145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3"/>
          <p:cNvCxnSpPr>
            <a:stCxn id="145" idx="3"/>
            <a:endCxn id="146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3"/>
          <p:cNvCxnSpPr>
            <a:stCxn id="145" idx="2"/>
            <a:endCxn id="147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 are initiated to send items to the preservation system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162" name="Google Shape;162;p24"/>
          <p:cNvCxnSpPr>
            <a:stCxn id="157" idx="3"/>
            <a:endCxn id="158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4"/>
          <p:cNvCxnSpPr>
            <a:stCxn id="158" idx="3"/>
            <a:endCxn id="159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4"/>
          <p:cNvCxnSpPr>
            <a:stCxn id="159" idx="3"/>
            <a:endCxn id="160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4"/>
          <p:cNvCxnSpPr>
            <a:stCxn id="159" idx="2"/>
            <a:endCxn id="161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files associated with an item can be tracked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176" name="Google Shape;176;p25"/>
          <p:cNvCxnSpPr>
            <a:stCxn id="171" idx="3"/>
            <a:endCxn id="172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5"/>
          <p:cNvCxnSpPr>
            <a:stCxn id="172" idx="3"/>
            <a:endCxn id="173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5"/>
          <p:cNvCxnSpPr>
            <a:stCxn id="173" idx="3"/>
            <a:endCxn id="174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5"/>
          <p:cNvCxnSpPr>
            <a:stCxn id="173" idx="2"/>
            <a:endCxn id="175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inventory management system did not seem suitable for Open Source since it has many local assumptions</a:t>
            </a:r>
            <a:endParaRPr sz="2400"/>
          </a:p>
        </p:txBody>
      </p:sp>
      <p:sp>
        <p:nvSpPr>
          <p:cNvPr id="185" name="Google Shape;185;p26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190" name="Google Shape;190;p26"/>
          <p:cNvCxnSpPr>
            <a:stCxn id="185" idx="3"/>
            <a:endCxn id="186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6"/>
          <p:cNvCxnSpPr>
            <a:stCxn id="186" idx="3"/>
            <a:endCxn id="187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6"/>
          <p:cNvCxnSpPr>
            <a:stCxn id="187" idx="3"/>
            <a:endCxn id="188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6"/>
          <p:cNvCxnSpPr>
            <a:stCxn id="187" idx="2"/>
            <a:endCxn id="189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6"/>
          <p:cNvSpPr txBox="1"/>
          <p:nvPr/>
        </p:nvSpPr>
        <p:spPr>
          <a:xfrm>
            <a:off x="5185825" y="3019775"/>
            <a:ext cx="3549000" cy="1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Some of the individual tools in our workflow have been published to GitHub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Tools from Georgetown	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FileAnalyzer (Bagging)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ArchivesSpace Export (command line interface to ArchivesSpace API)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Ingest Verification (command line interface to the APT API)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General Workflow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214" name="Google Shape;214;p28"/>
          <p:cNvCxnSpPr>
            <a:stCxn id="211" idx="0"/>
            <a:endCxn id="212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8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216" name="Google Shape;216;p28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Export: Export Metadata From the System of Record</a:t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230" name="Google Shape;230;p29"/>
          <p:cNvCxnSpPr>
            <a:stCxn id="227" idx="0"/>
            <a:endCxn id="228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9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232" name="Google Shape;232;p29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311700" y="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 Export --&gt; AIP Packages (using the DSpace packager command)</a:t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DSpace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246" name="Google Shape;246;p30"/>
          <p:cNvCxnSpPr>
            <a:stCxn id="243" idx="0"/>
            <a:endCxn id="244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0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248" name="Google Shape;248;p30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ETD </a:t>
            </a:r>
            <a:r>
              <a:rPr lang="en"/>
              <a:t>Exports Include Binary Files</a:t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DSpace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262" name="Google Shape;262;p31"/>
          <p:cNvCxnSpPr>
            <a:stCxn id="259" idx="0"/>
            <a:endCxn id="260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1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264" name="Google Shape;264;p31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Assets at Georgetown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DigitalGeorgetown, DSpace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Institutional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 Special Collections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ArchivesSpace finding aid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EmbARK art collections management system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80225"/>
            <a:ext cx="85206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DSpace Hierarchy is exported by the REST API in DSpace</a:t>
            </a:r>
            <a:endParaRPr sz="3000"/>
          </a:p>
        </p:txBody>
      </p:sp>
      <p:sp>
        <p:nvSpPr>
          <p:cNvPr id="270" name="Google Shape;270;p32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DSpace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278" name="Google Shape;278;p32"/>
          <p:cNvCxnSpPr>
            <a:stCxn id="275" idx="0"/>
            <a:endCxn id="276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32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280" name="Google Shape;280;p32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ArchivesSpaces </a:t>
            </a:r>
            <a:r>
              <a:rPr lang="en"/>
              <a:t>API Generates an EAD</a:t>
            </a: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ArchivesSpace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294" name="Google Shape;294;p33"/>
          <p:cNvCxnSpPr>
            <a:stCxn id="291" idx="0"/>
            <a:endCxn id="292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3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296" name="Google Shape;296;p33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Interface to the ArchivesSpace API</a:t>
            </a:r>
            <a:endParaRPr/>
          </a:p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https://github.com/Georgetown-University-Libraries/ASObjectExport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Embark Workflow is TBD</a:t>
            </a: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Embark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316" name="Google Shape;316;p35"/>
          <p:cNvCxnSpPr>
            <a:stCxn id="313" idx="0"/>
            <a:endCxn id="314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5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318" name="Google Shape;318;p35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Exported Content is Assembled into a Folder</a:t>
            </a:r>
            <a:endParaRPr/>
          </a:p>
        </p:txBody>
      </p:sp>
      <p:sp>
        <p:nvSpPr>
          <p:cNvPr id="324" name="Google Shape;324;p36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325" name="Google Shape;325;p36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326" name="Google Shape;326;p36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327" name="Google Shape;327;p36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329" name="Google Shape;329;p36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330" name="Google Shape;330;p36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332" name="Google Shape;332;p36"/>
          <p:cNvCxnSpPr>
            <a:stCxn id="329" idx="0"/>
            <a:endCxn id="330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6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334" name="Google Shape;334;p36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type="title"/>
          </p:nvPr>
        </p:nvSpPr>
        <p:spPr>
          <a:xfrm>
            <a:off x="311700" y="80225"/>
            <a:ext cx="85206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Files are Transferred from Portable Media or Network Drives (if necessary)</a:t>
            </a: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348" name="Google Shape;348;p37"/>
          <p:cNvCxnSpPr>
            <a:stCxn id="345" idx="0"/>
            <a:endCxn id="346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37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350" name="Google Shape;350;p37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311700" y="80225"/>
            <a:ext cx="85206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Assembly Folders are Accessible to the Digital Services Team for QA</a:t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364" name="Google Shape;364;p38"/>
          <p:cNvCxnSpPr>
            <a:stCxn id="361" idx="0"/>
            <a:endCxn id="362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8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366" name="Google Shape;366;p38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Folders are Packaged into Bags</a:t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380" name="Google Shape;380;p39"/>
          <p:cNvCxnSpPr>
            <a:stCxn id="377" idx="0"/>
            <a:endCxn id="378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9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382" name="Google Shape;382;p39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>
            <p:ph type="title"/>
          </p:nvPr>
        </p:nvSpPr>
        <p:spPr>
          <a:xfrm>
            <a:off x="311700" y="120425"/>
            <a:ext cx="85206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Georgetown customized the FileAnalyzer to Generate APTrust Compliant Bag Files</a:t>
            </a: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396" name="Google Shape;396;p40"/>
          <p:cNvCxnSpPr>
            <a:stCxn id="393" idx="0"/>
            <a:endCxn id="394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0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398" name="Google Shape;398;p40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Bagging (File Analyzer)</a:t>
            </a:r>
            <a:endParaRPr/>
          </a:p>
        </p:txBody>
      </p:sp>
      <p:sp>
        <p:nvSpPr>
          <p:cNvPr id="404" name="Google Shape;40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 name/identifier is derived from item metadata - user does not assign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collection identifier is extracted from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stored in Bag-Group-Identifier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manifest fields are populated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the LoC bagging tools which create Zip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an APT-compliant tar file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Preservation Strategy: Bag at the Item Level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Items already have unique identifiers (DSpace, ArchivesSpace)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 Name → Bag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collections receive new items on an ongoing basis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metadata is easy to parse in export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DSpace AIP files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is Open Source</a:t>
            </a:r>
            <a:endParaRPr/>
          </a:p>
        </p:txBody>
      </p:sp>
      <p:sp>
        <p:nvSpPr>
          <p:cNvPr id="410" name="Google Shape;41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https://github.com/Georgetown-University-Libraries/File-Analyzer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/>
          <p:nvPr>
            <p:ph type="title"/>
          </p:nvPr>
        </p:nvSpPr>
        <p:spPr>
          <a:xfrm>
            <a:off x="311700" y="120425"/>
            <a:ext cx="85206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APTrust Partner Tools are used to validate the bag</a:t>
            </a:r>
            <a:endParaRPr/>
          </a:p>
        </p:txBody>
      </p:sp>
      <p:sp>
        <p:nvSpPr>
          <p:cNvPr id="416" name="Google Shape;416;p43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417" name="Google Shape;417;p43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418" name="Google Shape;418;p43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419" name="Google Shape;419;p43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420" name="Google Shape;420;p43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421" name="Google Shape;421;p43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422" name="Google Shape;422;p43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423" name="Google Shape;423;p43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424" name="Google Shape;424;p43"/>
          <p:cNvCxnSpPr>
            <a:stCxn id="421" idx="0"/>
            <a:endCxn id="422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43"/>
          <p:cNvSpPr/>
          <p:nvPr/>
        </p:nvSpPr>
        <p:spPr>
          <a:xfrm>
            <a:off x="3158175" y="3735850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426" name="Google Shape;426;p43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type="title"/>
          </p:nvPr>
        </p:nvSpPr>
        <p:spPr>
          <a:xfrm>
            <a:off x="311700" y="120425"/>
            <a:ext cx="85206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APTrust Partner Tools are Used to Initiate the Upload</a:t>
            </a:r>
            <a:endParaRPr/>
          </a:p>
        </p:txBody>
      </p:sp>
      <p:sp>
        <p:nvSpPr>
          <p:cNvPr id="432" name="Google Shape;432;p44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433" name="Google Shape;433;p44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434" name="Google Shape;434;p44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435" name="Google Shape;435;p44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436" name="Google Shape;436;p44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437" name="Google Shape;437;p44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438" name="Google Shape;438;p44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439" name="Google Shape;439;p44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440" name="Google Shape;440;p44"/>
          <p:cNvCxnSpPr>
            <a:stCxn id="437" idx="0"/>
            <a:endCxn id="438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44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442" name="Google Shape;442;p44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>
            <p:ph type="title"/>
          </p:nvPr>
        </p:nvSpPr>
        <p:spPr>
          <a:xfrm>
            <a:off x="311700" y="120425"/>
            <a:ext cx="85206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upload tool returns an ETAG.  We use this to verify that an ingest is complete.</a:t>
            </a:r>
            <a:endParaRPr/>
          </a:p>
        </p:txBody>
      </p:sp>
      <p:sp>
        <p:nvSpPr>
          <p:cNvPr id="448" name="Google Shape;448;p45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449" name="Google Shape;449;p45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450" name="Google Shape;450;p45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451" name="Google Shape;451;p45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452" name="Google Shape;452;p45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453" name="Google Shape;453;p45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454" name="Google Shape;454;p45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455" name="Google Shape;455;p45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456" name="Google Shape;456;p45"/>
          <p:cNvCxnSpPr>
            <a:stCxn id="453" idx="0"/>
            <a:endCxn id="454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45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458" name="Google Shape;458;p45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6"/>
          <p:cNvSpPr txBox="1"/>
          <p:nvPr>
            <p:ph type="title"/>
          </p:nvPr>
        </p:nvSpPr>
        <p:spPr>
          <a:xfrm>
            <a:off x="311700" y="80225"/>
            <a:ext cx="8520600" cy="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the APT API to verify that an ingest is complete.  The ETAG is matched as a validation.</a:t>
            </a:r>
            <a:endParaRPr/>
          </a:p>
        </p:txBody>
      </p:sp>
      <p:sp>
        <p:nvSpPr>
          <p:cNvPr id="464" name="Google Shape;464;p46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465" name="Google Shape;465;p46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466" name="Google Shape;466;p46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467" name="Google Shape;467;p46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468" name="Google Shape;468;p46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469" name="Google Shape;469;p46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470" name="Google Shape;470;p46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471" name="Google Shape;471;p46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472" name="Google Shape;472;p46"/>
          <p:cNvCxnSpPr>
            <a:stCxn id="469" idx="0"/>
            <a:endCxn id="470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p46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474" name="Google Shape;474;p46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  <p:sp>
        <p:nvSpPr>
          <p:cNvPr id="480" name="Google Shape;48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https://github.com/Georgetown-University-Libraries/APTUploadVerification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Suggestion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functionality would be valuable as an APT Partner Tool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apt-verify-ingest [bagnme] [ETAG]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"/>
          <p:cNvSpPr txBox="1"/>
          <p:nvPr>
            <p:ph type="title"/>
          </p:nvPr>
        </p:nvSpPr>
        <p:spPr>
          <a:xfrm>
            <a:off x="258750" y="9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ingest is confirmed, metadata is written back to the system of record</a:t>
            </a:r>
            <a:endParaRPr/>
          </a:p>
        </p:txBody>
      </p:sp>
      <p:sp>
        <p:nvSpPr>
          <p:cNvPr id="486" name="Google Shape;486;p48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487" name="Google Shape;487;p48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488" name="Google Shape;488;p48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489" name="Google Shape;489;p48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490" name="Google Shape;490;p48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491" name="Google Shape;491;p48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492" name="Google Shape;492;p48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493" name="Google Shape;493;p48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494" name="Google Shape;494;p48"/>
          <p:cNvCxnSpPr>
            <a:stCxn id="491" idx="0"/>
            <a:endCxn id="492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48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496" name="Google Shape;496;p48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/>
          <p:nvPr>
            <p:ph type="title"/>
          </p:nvPr>
        </p:nvSpPr>
        <p:spPr>
          <a:xfrm>
            <a:off x="311700" y="13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has been automated for DSpace.  ArchivesSpace updates are manual.</a:t>
            </a:r>
            <a:endParaRPr/>
          </a:p>
        </p:txBody>
      </p:sp>
      <p:sp>
        <p:nvSpPr>
          <p:cNvPr id="502" name="Google Shape;502;p49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503" name="Google Shape;503;p49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504" name="Google Shape;504;p49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505" name="Google Shape;505;p49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506" name="Google Shape;506;p49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507" name="Google Shape;507;p49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508" name="Google Shape;508;p49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509" name="Google Shape;509;p49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510" name="Google Shape;510;p49"/>
          <p:cNvCxnSpPr>
            <a:stCxn id="507" idx="0"/>
            <a:endCxn id="508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49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512" name="Google Shape;512;p49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/>
          <p:nvPr>
            <p:ph type="title"/>
          </p:nvPr>
        </p:nvSpPr>
        <p:spPr>
          <a:xfrm>
            <a:off x="311700" y="120425"/>
            <a:ext cx="8520600" cy="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APTrust Restores are Initiated from the APTrust Web Portal</a:t>
            </a:r>
            <a:endParaRPr/>
          </a:p>
        </p:txBody>
      </p:sp>
      <p:sp>
        <p:nvSpPr>
          <p:cNvPr id="518" name="Google Shape;518;p50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519" name="Google Shape;519;p50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520" name="Google Shape;520;p50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521" name="Google Shape;521;p50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522" name="Google Shape;522;p50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523" name="Google Shape;523;p50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526" name="Google Shape;526;p50"/>
          <p:cNvCxnSpPr>
            <a:stCxn id="523" idx="0"/>
            <a:endCxn id="524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50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528" name="Google Shape;528;p50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  <p:sp>
        <p:nvSpPr>
          <p:cNvPr id="529" name="Google Shape;529;p50"/>
          <p:cNvSpPr/>
          <p:nvPr/>
        </p:nvSpPr>
        <p:spPr>
          <a:xfrm>
            <a:off x="7445650" y="3669275"/>
            <a:ext cx="1218900" cy="1156800"/>
          </a:xfrm>
          <a:prstGeom prst="rect">
            <a:avLst/>
          </a:prstGeom>
          <a:solidFill>
            <a:srgbClr val="FF00FF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1"/>
          <p:cNvSpPr txBox="1"/>
          <p:nvPr>
            <p:ph type="title"/>
          </p:nvPr>
        </p:nvSpPr>
        <p:spPr>
          <a:xfrm>
            <a:off x="311700" y="120425"/>
            <a:ext cx="8520600" cy="89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daily process that processes restores bags from APTrust</a:t>
            </a:r>
            <a:endParaRPr/>
          </a:p>
        </p:txBody>
      </p:sp>
      <p:sp>
        <p:nvSpPr>
          <p:cNvPr id="535" name="Google Shape;535;p51"/>
          <p:cNvSpPr/>
          <p:nvPr/>
        </p:nvSpPr>
        <p:spPr>
          <a:xfrm>
            <a:off x="478225" y="2227375"/>
            <a:ext cx="1218900" cy="115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</a:t>
            </a:r>
            <a:endParaRPr/>
          </a:p>
        </p:txBody>
      </p:sp>
      <p:sp>
        <p:nvSpPr>
          <p:cNvPr id="536" name="Google Shape;536;p51"/>
          <p:cNvSpPr/>
          <p:nvPr/>
        </p:nvSpPr>
        <p:spPr>
          <a:xfrm>
            <a:off x="1818200" y="2227375"/>
            <a:ext cx="1218900" cy="115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&amp; Verify</a:t>
            </a:r>
            <a:endParaRPr/>
          </a:p>
        </p:txBody>
      </p:sp>
      <p:sp>
        <p:nvSpPr>
          <p:cNvPr id="537" name="Google Shape;537;p51"/>
          <p:cNvSpPr/>
          <p:nvPr/>
        </p:nvSpPr>
        <p:spPr>
          <a:xfrm>
            <a:off x="3158175" y="2227375"/>
            <a:ext cx="1218900" cy="115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</a:t>
            </a:r>
            <a:endParaRPr/>
          </a:p>
        </p:txBody>
      </p:sp>
      <p:sp>
        <p:nvSpPr>
          <p:cNvPr id="538" name="Google Shape;538;p51"/>
          <p:cNvSpPr/>
          <p:nvPr/>
        </p:nvSpPr>
        <p:spPr>
          <a:xfrm>
            <a:off x="4453575" y="2227375"/>
            <a:ext cx="1218900" cy="115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</a:t>
            </a: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5800575" y="2227375"/>
            <a:ext cx="1218900" cy="1156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endParaRPr/>
          </a:p>
        </p:txBody>
      </p:sp>
      <p:sp>
        <p:nvSpPr>
          <p:cNvPr id="540" name="Google Shape;540;p51"/>
          <p:cNvSpPr/>
          <p:nvPr/>
        </p:nvSpPr>
        <p:spPr>
          <a:xfrm>
            <a:off x="7123900" y="2227375"/>
            <a:ext cx="1218900" cy="115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 Confirmation</a:t>
            </a:r>
            <a:endParaRPr/>
          </a:p>
        </p:txBody>
      </p:sp>
      <p:sp>
        <p:nvSpPr>
          <p:cNvPr id="541" name="Google Shape;541;p51"/>
          <p:cNvSpPr/>
          <p:nvPr/>
        </p:nvSpPr>
        <p:spPr>
          <a:xfrm>
            <a:off x="478225" y="10340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542" name="Google Shape;542;p51"/>
          <p:cNvSpPr/>
          <p:nvPr/>
        </p:nvSpPr>
        <p:spPr>
          <a:xfrm>
            <a:off x="1568600" y="4024550"/>
            <a:ext cx="1468500" cy="860400"/>
          </a:xfrm>
          <a:prstGeom prst="wedgeRectCallout">
            <a:avLst>
              <a:gd fmla="val -6816" name="adj1"/>
              <a:gd fmla="val -122707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load files from portable 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necessary)</a:t>
            </a:r>
            <a:endParaRPr/>
          </a:p>
        </p:txBody>
      </p:sp>
      <p:cxnSp>
        <p:nvCxnSpPr>
          <p:cNvPr id="543" name="Google Shape;543;p51"/>
          <p:cNvCxnSpPr>
            <a:stCxn id="540" idx="0"/>
            <a:endCxn id="541" idx="3"/>
          </p:cNvCxnSpPr>
          <p:nvPr/>
        </p:nvCxnSpPr>
        <p:spPr>
          <a:xfrm flipH="1" rot="5400000">
            <a:off x="4409800" y="-1096175"/>
            <a:ext cx="860400" cy="57867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51"/>
          <p:cNvSpPr/>
          <p:nvPr/>
        </p:nvSpPr>
        <p:spPr>
          <a:xfrm>
            <a:off x="3151700" y="3669275"/>
            <a:ext cx="1276800" cy="897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FileAnalyzer </a:t>
            </a:r>
            <a:r>
              <a:rPr lang="en" sz="1000"/>
              <a:t>(Create APT Bag Task)</a:t>
            </a:r>
            <a:endParaRPr sz="1000"/>
          </a:p>
        </p:txBody>
      </p:sp>
      <p:sp>
        <p:nvSpPr>
          <p:cNvPr id="545" name="Google Shape;545;p51"/>
          <p:cNvSpPr/>
          <p:nvPr/>
        </p:nvSpPr>
        <p:spPr>
          <a:xfrm>
            <a:off x="5854800" y="3629025"/>
            <a:ext cx="1164600" cy="9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Upload Verification Tool</a:t>
            </a:r>
            <a:endParaRPr/>
          </a:p>
        </p:txBody>
      </p:sp>
      <p:sp>
        <p:nvSpPr>
          <p:cNvPr id="546" name="Google Shape;546;p51"/>
          <p:cNvSpPr/>
          <p:nvPr/>
        </p:nvSpPr>
        <p:spPr>
          <a:xfrm>
            <a:off x="7445650" y="3669275"/>
            <a:ext cx="1218900" cy="1156800"/>
          </a:xfrm>
          <a:prstGeom prst="rect">
            <a:avLst/>
          </a:prstGeom>
          <a:solidFill>
            <a:srgbClr val="FF00FF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cxnSp>
        <p:nvCxnSpPr>
          <p:cNvPr id="547" name="Google Shape;547;p51"/>
          <p:cNvCxnSpPr>
            <a:stCxn id="546" idx="1"/>
          </p:cNvCxnSpPr>
          <p:nvPr/>
        </p:nvCxnSpPr>
        <p:spPr>
          <a:xfrm rot="10800000">
            <a:off x="3048250" y="3108875"/>
            <a:ext cx="4397400" cy="11388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APTrust Workflow Development	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developed in early 2016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Digital Stewardship Resident from Sep 2016 - Sep 2017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Preservation workflows were the focus of the residency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one year, nearly the entire backlog was preserved using these 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date, over 3 TB of content has been ingested into APTrust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 Process</a:t>
            </a:r>
            <a:endParaRPr/>
          </a:p>
        </p:txBody>
      </p:sp>
      <p:sp>
        <p:nvSpPr>
          <p:cNvPr id="553" name="Google Shape;55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Restored bags are placed into the same filesystem as the assembly folders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Restores are initiated once a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APTrust partner tools perform the restore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NDSR Resident performed restores on a regular basis to validate 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identified an issue in the restore process and reported it to APTrust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resident began requesting restores on a weekly basis to continue to check for unexpected results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3"/>
          <p:cNvSpPr txBox="1"/>
          <p:nvPr>
            <p:ph type="ctrTitle"/>
          </p:nvPr>
        </p:nvSpPr>
        <p:spPr>
          <a:xfrm>
            <a:off x="311700" y="403000"/>
            <a:ext cx="8520600" cy="9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 Workflows</a:t>
            </a:r>
            <a:endParaRPr/>
          </a:p>
        </p:txBody>
      </p:sp>
      <p:pic>
        <p:nvPicPr>
          <p:cNvPr id="559" name="Google Shape;55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325" y="1386700"/>
            <a:ext cx="6660589" cy="34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Metadata and bitstream files are exported from DSpace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Demo1: Preserve an IR Item	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1: Preserve an IR Item	</a:t>
            </a:r>
            <a:endParaRPr/>
          </a:p>
        </p:txBody>
      </p:sp>
      <p:sp>
        <p:nvSpPr>
          <p:cNvPr id="571" name="Google Shape;571;p55"/>
          <p:cNvSpPr/>
          <p:nvPr/>
        </p:nvSpPr>
        <p:spPr>
          <a:xfrm>
            <a:off x="1664075" y="2227375"/>
            <a:ext cx="1373100" cy="1531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Folder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5"/>
          <p:cNvSpPr/>
          <p:nvPr/>
        </p:nvSpPr>
        <p:spPr>
          <a:xfrm>
            <a:off x="3809388" y="2227375"/>
            <a:ext cx="1218900" cy="153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APT info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Metadata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Bitstreams</a:t>
            </a:r>
            <a:endParaRPr/>
          </a:p>
        </p:txBody>
      </p:sp>
      <p:sp>
        <p:nvSpPr>
          <p:cNvPr id="573" name="Google Shape;573;p55"/>
          <p:cNvSpPr/>
          <p:nvPr/>
        </p:nvSpPr>
        <p:spPr>
          <a:xfrm>
            <a:off x="5800575" y="2227375"/>
            <a:ext cx="1218900" cy="153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APTrust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5"/>
          <p:cNvSpPr/>
          <p:nvPr/>
        </p:nvSpPr>
        <p:spPr>
          <a:xfrm>
            <a:off x="478225" y="953050"/>
            <a:ext cx="2191800" cy="746700"/>
          </a:xfrm>
          <a:prstGeom prst="wedgeRectCallout">
            <a:avLst>
              <a:gd fmla="val 19289" name="adj1"/>
              <a:gd fmla="val 50288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Metadata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Preservation Bitstreams</a:t>
            </a:r>
            <a:endParaRPr/>
          </a:p>
        </p:txBody>
      </p:sp>
      <p:sp>
        <p:nvSpPr>
          <p:cNvPr id="575" name="Google Shape;575;p55"/>
          <p:cNvSpPr/>
          <p:nvPr/>
        </p:nvSpPr>
        <p:spPr>
          <a:xfrm>
            <a:off x="5937150" y="3086100"/>
            <a:ext cx="946200" cy="53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</a:t>
            </a:r>
            <a:endParaRPr/>
          </a:p>
        </p:txBody>
      </p:sp>
      <p:cxnSp>
        <p:nvCxnSpPr>
          <p:cNvPr id="576" name="Google Shape;576;p55"/>
          <p:cNvCxnSpPr>
            <a:stCxn id="571" idx="3"/>
            <a:endCxn id="572" idx="1"/>
          </p:cNvCxnSpPr>
          <p:nvPr/>
        </p:nvCxnSpPr>
        <p:spPr>
          <a:xfrm>
            <a:off x="3037175" y="2993275"/>
            <a:ext cx="772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55"/>
          <p:cNvCxnSpPr>
            <a:stCxn id="572" idx="3"/>
            <a:endCxn id="575" idx="1"/>
          </p:cNvCxnSpPr>
          <p:nvPr/>
        </p:nvCxnSpPr>
        <p:spPr>
          <a:xfrm>
            <a:off x="5028288" y="2993275"/>
            <a:ext cx="909000" cy="36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8" name="Google Shape;578;p55"/>
          <p:cNvSpPr/>
          <p:nvPr/>
        </p:nvSpPr>
        <p:spPr>
          <a:xfrm>
            <a:off x="1772750" y="3123925"/>
            <a:ext cx="1157400" cy="572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Metadata (METS)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Bitstreams</a:t>
            </a:r>
            <a:endParaRPr/>
          </a:p>
        </p:txBody>
      </p:sp>
      <p:cxnSp>
        <p:nvCxnSpPr>
          <p:cNvPr id="579" name="Google Shape;579;p55"/>
          <p:cNvCxnSpPr>
            <a:stCxn id="574" idx="2"/>
          </p:cNvCxnSpPr>
          <p:nvPr/>
        </p:nvCxnSpPr>
        <p:spPr>
          <a:xfrm>
            <a:off x="1574125" y="1699750"/>
            <a:ext cx="377400" cy="14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Preservation Bitstreams exist outside of DSpace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2: Preserve an Item Described in DSpace</a:t>
            </a: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2: Preserve an Item Described in DSpace</a:t>
            </a:r>
            <a:endParaRPr/>
          </a:p>
        </p:txBody>
      </p:sp>
      <p:sp>
        <p:nvSpPr>
          <p:cNvPr id="591" name="Google Shape;591;p57"/>
          <p:cNvSpPr/>
          <p:nvPr/>
        </p:nvSpPr>
        <p:spPr>
          <a:xfrm>
            <a:off x="1626250" y="2227375"/>
            <a:ext cx="1410900" cy="1531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Folder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7"/>
          <p:cNvSpPr/>
          <p:nvPr/>
        </p:nvSpPr>
        <p:spPr>
          <a:xfrm>
            <a:off x="3809388" y="2227375"/>
            <a:ext cx="1218900" cy="153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APT info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Metadata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Bitstreams</a:t>
            </a:r>
            <a:endParaRPr/>
          </a:p>
        </p:txBody>
      </p:sp>
      <p:sp>
        <p:nvSpPr>
          <p:cNvPr id="593" name="Google Shape;593;p57"/>
          <p:cNvSpPr/>
          <p:nvPr/>
        </p:nvSpPr>
        <p:spPr>
          <a:xfrm>
            <a:off x="5800575" y="2227375"/>
            <a:ext cx="1218900" cy="153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APTrust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7"/>
          <p:cNvSpPr/>
          <p:nvPr/>
        </p:nvSpPr>
        <p:spPr>
          <a:xfrm>
            <a:off x="478225" y="1034075"/>
            <a:ext cx="2123700" cy="665700"/>
          </a:xfrm>
          <a:prstGeom prst="wedgeRectCallout">
            <a:avLst>
              <a:gd fmla="val 24003" name="adj1"/>
              <a:gd fmla="val 50319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Metadata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Access Bitstreams</a:t>
            </a:r>
            <a:endParaRPr/>
          </a:p>
        </p:txBody>
      </p:sp>
      <p:sp>
        <p:nvSpPr>
          <p:cNvPr id="595" name="Google Shape;595;p57"/>
          <p:cNvSpPr/>
          <p:nvPr/>
        </p:nvSpPr>
        <p:spPr>
          <a:xfrm>
            <a:off x="5937150" y="3086100"/>
            <a:ext cx="946200" cy="53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</a:t>
            </a:r>
            <a:endParaRPr/>
          </a:p>
        </p:txBody>
      </p:sp>
      <p:cxnSp>
        <p:nvCxnSpPr>
          <p:cNvPr id="596" name="Google Shape;596;p57"/>
          <p:cNvCxnSpPr>
            <a:stCxn id="591" idx="3"/>
            <a:endCxn id="592" idx="1"/>
          </p:cNvCxnSpPr>
          <p:nvPr/>
        </p:nvCxnSpPr>
        <p:spPr>
          <a:xfrm>
            <a:off x="3037150" y="2993275"/>
            <a:ext cx="772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57"/>
          <p:cNvCxnSpPr>
            <a:stCxn id="592" idx="3"/>
            <a:endCxn id="595" idx="1"/>
          </p:cNvCxnSpPr>
          <p:nvPr/>
        </p:nvCxnSpPr>
        <p:spPr>
          <a:xfrm>
            <a:off x="5028288" y="2993275"/>
            <a:ext cx="909000" cy="36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8" name="Google Shape;598;p57"/>
          <p:cNvSpPr/>
          <p:nvPr/>
        </p:nvSpPr>
        <p:spPr>
          <a:xfrm>
            <a:off x="585225" y="4286775"/>
            <a:ext cx="2947200" cy="665700"/>
          </a:xfrm>
          <a:prstGeom prst="wedgeRectCallout">
            <a:avLst>
              <a:gd fmla="val 12784" name="adj1"/>
              <a:gd fmla="val -50837" name="adj2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Drive/External Drive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Preservation Bitstreams</a:t>
            </a:r>
            <a:endParaRPr/>
          </a:p>
        </p:txBody>
      </p:sp>
      <p:sp>
        <p:nvSpPr>
          <p:cNvPr id="599" name="Google Shape;599;p57"/>
          <p:cNvSpPr/>
          <p:nvPr/>
        </p:nvSpPr>
        <p:spPr>
          <a:xfrm>
            <a:off x="1743150" y="2887525"/>
            <a:ext cx="1157400" cy="402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Metadata (METS)</a:t>
            </a:r>
            <a:endParaRPr/>
          </a:p>
        </p:txBody>
      </p:sp>
      <p:sp>
        <p:nvSpPr>
          <p:cNvPr id="600" name="Google Shape;600;p57"/>
          <p:cNvSpPr/>
          <p:nvPr/>
        </p:nvSpPr>
        <p:spPr>
          <a:xfrm>
            <a:off x="1743150" y="3354475"/>
            <a:ext cx="1157400" cy="299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Bitstreams</a:t>
            </a:r>
            <a:endParaRPr/>
          </a:p>
        </p:txBody>
      </p:sp>
      <p:cxnSp>
        <p:nvCxnSpPr>
          <p:cNvPr id="601" name="Google Shape;601;p57"/>
          <p:cNvCxnSpPr>
            <a:stCxn id="594" idx="2"/>
          </p:cNvCxnSpPr>
          <p:nvPr/>
        </p:nvCxnSpPr>
        <p:spPr>
          <a:xfrm>
            <a:off x="1540075" y="1699775"/>
            <a:ext cx="358500" cy="118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57"/>
          <p:cNvCxnSpPr>
            <a:stCxn id="598" idx="0"/>
            <a:endCxn id="600" idx="2"/>
          </p:cNvCxnSpPr>
          <p:nvPr/>
        </p:nvCxnSpPr>
        <p:spPr>
          <a:xfrm flipH="1" rot="10800000">
            <a:off x="2058825" y="3654075"/>
            <a:ext cx="263100" cy="63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Replace metadata in an existing bag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Update Metadata in DSpace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9"/>
          <p:cNvSpPr/>
          <p:nvPr/>
        </p:nvSpPr>
        <p:spPr>
          <a:xfrm>
            <a:off x="1664075" y="2227375"/>
            <a:ext cx="1373100" cy="1531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Folder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9"/>
          <p:cNvSpPr/>
          <p:nvPr/>
        </p:nvSpPr>
        <p:spPr>
          <a:xfrm>
            <a:off x="3809388" y="2227375"/>
            <a:ext cx="1218900" cy="153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APT info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Metadata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9"/>
          <p:cNvSpPr/>
          <p:nvPr/>
        </p:nvSpPr>
        <p:spPr>
          <a:xfrm>
            <a:off x="5800575" y="2227375"/>
            <a:ext cx="1218900" cy="153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APTrust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9"/>
          <p:cNvSpPr/>
          <p:nvPr/>
        </p:nvSpPr>
        <p:spPr>
          <a:xfrm>
            <a:off x="478225" y="953050"/>
            <a:ext cx="2191800" cy="746700"/>
          </a:xfrm>
          <a:prstGeom prst="wedgeRectCallout">
            <a:avLst>
              <a:gd fmla="val 19289" name="adj1"/>
              <a:gd fmla="val 50288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Metadata</a:t>
            </a:r>
            <a:endParaRPr/>
          </a:p>
        </p:txBody>
      </p:sp>
      <p:sp>
        <p:nvSpPr>
          <p:cNvPr id="617" name="Google Shape;617;p59"/>
          <p:cNvSpPr/>
          <p:nvPr/>
        </p:nvSpPr>
        <p:spPr>
          <a:xfrm>
            <a:off x="5937150" y="3086100"/>
            <a:ext cx="946200" cy="53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Bag</a:t>
            </a:r>
            <a:endParaRPr/>
          </a:p>
        </p:txBody>
      </p:sp>
      <p:cxnSp>
        <p:nvCxnSpPr>
          <p:cNvPr id="618" name="Google Shape;618;p59"/>
          <p:cNvCxnSpPr>
            <a:stCxn id="613" idx="3"/>
            <a:endCxn id="614" idx="1"/>
          </p:cNvCxnSpPr>
          <p:nvPr/>
        </p:nvCxnSpPr>
        <p:spPr>
          <a:xfrm>
            <a:off x="3037175" y="2993275"/>
            <a:ext cx="772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59"/>
          <p:cNvCxnSpPr>
            <a:stCxn id="614" idx="3"/>
            <a:endCxn id="617" idx="1"/>
          </p:cNvCxnSpPr>
          <p:nvPr/>
        </p:nvCxnSpPr>
        <p:spPr>
          <a:xfrm>
            <a:off x="5028288" y="2993275"/>
            <a:ext cx="909000" cy="36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59"/>
          <p:cNvCxnSpPr>
            <a:stCxn id="616" idx="2"/>
          </p:cNvCxnSpPr>
          <p:nvPr/>
        </p:nvCxnSpPr>
        <p:spPr>
          <a:xfrm>
            <a:off x="1574125" y="1699750"/>
            <a:ext cx="377400" cy="142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Update Metadata from DSpace</a:t>
            </a:r>
            <a:endParaRPr/>
          </a:p>
        </p:txBody>
      </p:sp>
      <p:sp>
        <p:nvSpPr>
          <p:cNvPr id="622" name="Google Shape;622;p59"/>
          <p:cNvSpPr/>
          <p:nvPr/>
        </p:nvSpPr>
        <p:spPr>
          <a:xfrm>
            <a:off x="1743150" y="3162300"/>
            <a:ext cx="1157400" cy="402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Metadata (METS)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Metadata is exported from ASpace</a:t>
            </a:r>
            <a:endParaRPr/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Preservation Bitstreams exist outside of ASpace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3: Preserve an ArchivesSpace Resource or Accession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Demo 3: Preserve an ArchivesSpace Resource or Accession</a:t>
            </a:r>
            <a:endParaRPr sz="2400"/>
          </a:p>
        </p:txBody>
      </p:sp>
      <p:sp>
        <p:nvSpPr>
          <p:cNvPr id="634" name="Google Shape;634;p61"/>
          <p:cNvSpPr/>
          <p:nvPr/>
        </p:nvSpPr>
        <p:spPr>
          <a:xfrm>
            <a:off x="1626250" y="2227375"/>
            <a:ext cx="1410900" cy="1531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Folder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61"/>
          <p:cNvSpPr/>
          <p:nvPr/>
        </p:nvSpPr>
        <p:spPr>
          <a:xfrm>
            <a:off x="3809388" y="2227375"/>
            <a:ext cx="1218900" cy="1531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APT info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Metadata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Bitstreams</a:t>
            </a:r>
            <a:endParaRPr/>
          </a:p>
        </p:txBody>
      </p:sp>
      <p:sp>
        <p:nvSpPr>
          <p:cNvPr id="636" name="Google Shape;636;p61"/>
          <p:cNvSpPr/>
          <p:nvPr/>
        </p:nvSpPr>
        <p:spPr>
          <a:xfrm>
            <a:off x="5800575" y="2227375"/>
            <a:ext cx="1218900" cy="1531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APTrust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1"/>
          <p:cNvSpPr/>
          <p:nvPr/>
        </p:nvSpPr>
        <p:spPr>
          <a:xfrm>
            <a:off x="478225" y="1034075"/>
            <a:ext cx="2123700" cy="665700"/>
          </a:xfrm>
          <a:prstGeom prst="wedgeRectCallout">
            <a:avLst>
              <a:gd fmla="val 24003" name="adj1"/>
              <a:gd fmla="val 50319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</a:t>
            </a:r>
            <a:r>
              <a:rPr lang="en"/>
              <a:t>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Metadata</a:t>
            </a:r>
            <a:endParaRPr/>
          </a:p>
        </p:txBody>
      </p:sp>
      <p:sp>
        <p:nvSpPr>
          <p:cNvPr id="638" name="Google Shape;638;p61"/>
          <p:cNvSpPr/>
          <p:nvPr/>
        </p:nvSpPr>
        <p:spPr>
          <a:xfrm>
            <a:off x="5937150" y="3086100"/>
            <a:ext cx="946200" cy="5370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</a:t>
            </a:r>
            <a:endParaRPr/>
          </a:p>
        </p:txBody>
      </p:sp>
      <p:cxnSp>
        <p:nvCxnSpPr>
          <p:cNvPr id="639" name="Google Shape;639;p61"/>
          <p:cNvCxnSpPr>
            <a:stCxn id="634" idx="3"/>
            <a:endCxn id="635" idx="1"/>
          </p:cNvCxnSpPr>
          <p:nvPr/>
        </p:nvCxnSpPr>
        <p:spPr>
          <a:xfrm>
            <a:off x="3037150" y="2993275"/>
            <a:ext cx="772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p61"/>
          <p:cNvCxnSpPr>
            <a:stCxn id="635" idx="3"/>
            <a:endCxn id="638" idx="1"/>
          </p:cNvCxnSpPr>
          <p:nvPr/>
        </p:nvCxnSpPr>
        <p:spPr>
          <a:xfrm>
            <a:off x="5028288" y="2993275"/>
            <a:ext cx="909000" cy="36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61"/>
          <p:cNvSpPr/>
          <p:nvPr/>
        </p:nvSpPr>
        <p:spPr>
          <a:xfrm>
            <a:off x="585225" y="4286775"/>
            <a:ext cx="2947200" cy="665700"/>
          </a:xfrm>
          <a:prstGeom prst="wedgeRectCallout">
            <a:avLst>
              <a:gd fmla="val 12784" name="adj1"/>
              <a:gd fmla="val -50837" name="adj2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Drive/External Drive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Preservation Bitstreams</a:t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1743150" y="2887525"/>
            <a:ext cx="1157400" cy="402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Metadata (EAD)</a:t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1743150" y="3354475"/>
            <a:ext cx="1157400" cy="299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Bitstreams</a:t>
            </a:r>
            <a:endParaRPr/>
          </a:p>
        </p:txBody>
      </p:sp>
      <p:cxnSp>
        <p:nvCxnSpPr>
          <p:cNvPr id="644" name="Google Shape;644;p61"/>
          <p:cNvCxnSpPr>
            <a:stCxn id="637" idx="2"/>
          </p:cNvCxnSpPr>
          <p:nvPr/>
        </p:nvCxnSpPr>
        <p:spPr>
          <a:xfrm>
            <a:off x="1540075" y="1699775"/>
            <a:ext cx="358500" cy="118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61"/>
          <p:cNvCxnSpPr>
            <a:stCxn id="641" idx="0"/>
            <a:endCxn id="643" idx="2"/>
          </p:cNvCxnSpPr>
          <p:nvPr/>
        </p:nvCxnSpPr>
        <p:spPr>
          <a:xfrm flipH="1" rot="10800000">
            <a:off x="2058825" y="3654075"/>
            <a:ext cx="263100" cy="63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3838225" y="1234725"/>
            <a:ext cx="2963400" cy="1869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Digital Files to be Preserved</a:t>
            </a:r>
            <a:endParaRPr sz="2400"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Digital Files to be Preserved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APTrust Wish List Items</a:t>
            </a:r>
            <a:endParaRPr/>
          </a:p>
        </p:txBody>
      </p:sp>
      <p:sp>
        <p:nvSpPr>
          <p:cNvPr id="651" name="Google Shape;65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specify if a bag update is intended as an incremental replace or a full replace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DSpace, when we replace a bitstream, the exported file name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update the bag, APTrust retains both versions of the bitstream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specific instance, we want to treat it as a full replace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search for bags by Bag-Group-Identifier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store a collection identifier in this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ever need to retrieve/reassemble a collection from APTrust after a restore, this would help facilitate that goal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3"/>
          <p:cNvSpPr txBox="1"/>
          <p:nvPr>
            <p:ph type="ctrTitle"/>
          </p:nvPr>
        </p:nvSpPr>
        <p:spPr>
          <a:xfrm>
            <a:off x="311700" y="744575"/>
            <a:ext cx="8520600" cy="20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657" name="Google Shape;65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79125"/>
            <a:ext cx="20383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4"/>
          <p:cNvSpPr txBox="1"/>
          <p:nvPr>
            <p:ph type="ctrTitle"/>
          </p:nvPr>
        </p:nvSpPr>
        <p:spPr>
          <a:xfrm>
            <a:off x="311700" y="744575"/>
            <a:ext cx="85206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663" name="Google Shape;663;p64"/>
          <p:cNvSpPr txBox="1"/>
          <p:nvPr>
            <p:ph idx="1" type="subTitle"/>
          </p:nvPr>
        </p:nvSpPr>
        <p:spPr>
          <a:xfrm>
            <a:off x="311700" y="2255975"/>
            <a:ext cx="8520600" cy="18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digitalscholarship@georgetown.edu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https://github.com/Georgetown-University-Libraries/APTUploadVerification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4" name="Google Shape;664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79125"/>
            <a:ext cx="20383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478225" y="4244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3838225" y="1234725"/>
            <a:ext cx="2963400" cy="1869600"/>
          </a:xfrm>
          <a:prstGeom prst="cloudCallout">
            <a:avLst>
              <a:gd fmla="val -114284" name="adj1"/>
              <a:gd fmla="val -61699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Digital Files to be Preserved</a:t>
            </a:r>
            <a:endParaRPr sz="2400"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2095500" y="445025"/>
            <a:ext cx="67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these files are already described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478225" y="424475"/>
            <a:ext cx="1468500" cy="665700"/>
          </a:xfrm>
          <a:prstGeom prst="wedgeRectCallout">
            <a:avLst>
              <a:gd fmla="val -22001" name="adj1"/>
              <a:gd fmla="val 133784" name="adj2"/>
            </a:avLst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ArchivesSpace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Embark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3838225" y="1234725"/>
            <a:ext cx="2963400" cy="1869600"/>
          </a:xfrm>
          <a:prstGeom prst="cloudCallout">
            <a:avLst>
              <a:gd fmla="val -114284" name="adj1"/>
              <a:gd fmla="val -61699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Digital Files to be Preserved</a:t>
            </a:r>
            <a:endParaRPr sz="2400"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2095500" y="445025"/>
            <a:ext cx="673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of these files are already described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59825" y="1989675"/>
            <a:ext cx="29634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not, these existing systems are the best place to describe them.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Also, these systems have a mechanism for assigning a controlled identifier for each “item”.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designed an inventory management system for APTrust Workflows</a:t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106" name="Google Shape;106;p20"/>
          <p:cNvCxnSpPr>
            <a:stCxn id="101" idx="3"/>
            <a:endCxn id="102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>
            <a:stCxn id="102" idx="3"/>
            <a:endCxn id="103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>
            <a:stCxn id="103" idx="3"/>
            <a:endCxn id="104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0"/>
          <p:cNvCxnSpPr>
            <a:stCxn id="103" idx="2"/>
            <a:endCxn id="105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 are major groups of content to preserve</a:t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372975" y="1778675"/>
            <a:ext cx="1105500" cy="780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19731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Batch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35733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Items</a:t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5173575" y="1778675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Files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3573375" y="3172050"/>
            <a:ext cx="1105500" cy="780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Processing</a:t>
            </a:r>
            <a:endParaRPr/>
          </a:p>
        </p:txBody>
      </p:sp>
      <p:cxnSp>
        <p:nvCxnSpPr>
          <p:cNvPr id="120" name="Google Shape;120;p21"/>
          <p:cNvCxnSpPr>
            <a:stCxn id="115" idx="3"/>
            <a:endCxn id="116" idx="1"/>
          </p:cNvCxnSpPr>
          <p:nvPr/>
        </p:nvCxnSpPr>
        <p:spPr>
          <a:xfrm>
            <a:off x="14784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>
            <a:stCxn id="116" idx="3"/>
            <a:endCxn id="117" idx="1"/>
          </p:cNvCxnSpPr>
          <p:nvPr/>
        </p:nvCxnSpPr>
        <p:spPr>
          <a:xfrm>
            <a:off x="30786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7" idx="3"/>
            <a:endCxn id="118" idx="1"/>
          </p:cNvCxnSpPr>
          <p:nvPr/>
        </p:nvCxnSpPr>
        <p:spPr>
          <a:xfrm>
            <a:off x="4678875" y="2168975"/>
            <a:ext cx="494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1"/>
          <p:cNvCxnSpPr>
            <a:stCxn id="117" idx="2"/>
            <a:endCxn id="119" idx="0"/>
          </p:cNvCxnSpPr>
          <p:nvPr/>
        </p:nvCxnSpPr>
        <p:spPr>
          <a:xfrm>
            <a:off x="4126125" y="2559275"/>
            <a:ext cx="0" cy="612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