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5059e7a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5059e7a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5059e7a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5059e7a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5059e7a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5059e7a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5059e7a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5059e7a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5059e7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5059e7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5059e7a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5059e7a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5059e7a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35059e7a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5059e7a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5059e7a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5059e7a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5059e7a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5059e7a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35059e7a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5059e7a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5059e7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35059e7a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35059e7a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5059e7a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35059e7a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5059e7a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35059e7a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35059e7a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35059e7a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35059e7a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35059e7a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35059e7a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35059e7a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35059e7ae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35059e7a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35059e7ae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35059e7a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35059e7a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35059e7a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35059e7ae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35059e7ae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5059e7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5059e7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35059e7ae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35059e7ae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35059e7a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35059e7a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35059e7ae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35059e7ae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35059e7a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35059e7a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35059e7a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35059e7a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35059e7a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35059e7a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35059e7ae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35059e7ae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35059e7ae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35059e7ae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35059e7ae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35059e7ae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5059e7a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5059e7a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5059e7a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5059e7a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5059e7a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5059e7a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5059e7a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5059e7a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5059e7a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5059e7a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5059e7a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5059e7a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errywbrady/info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Georgetown-University-Libraries/File-Analyzer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Georgetown-University-Libraries/APTUploadVerification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terrywbrady/info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APTrust Processing at Georgetown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 Brady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https://github.com/terrywbrady/info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79125"/>
            <a:ext cx="20383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files associated with an item can be tracked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3729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19731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Batch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35733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Items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5173575" y="1778675"/>
            <a:ext cx="1105500" cy="78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Files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3573375" y="3172050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Processing</a:t>
            </a:r>
            <a:endParaRPr/>
          </a:p>
        </p:txBody>
      </p:sp>
      <p:cxnSp>
        <p:nvCxnSpPr>
          <p:cNvPr id="158" name="Google Shape;158;p22"/>
          <p:cNvCxnSpPr>
            <a:stCxn id="153" idx="3"/>
            <a:endCxn id="154" idx="1"/>
          </p:cNvCxnSpPr>
          <p:nvPr/>
        </p:nvCxnSpPr>
        <p:spPr>
          <a:xfrm>
            <a:off x="14784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2"/>
          <p:cNvCxnSpPr>
            <a:stCxn id="154" idx="3"/>
            <a:endCxn id="155" idx="1"/>
          </p:cNvCxnSpPr>
          <p:nvPr/>
        </p:nvCxnSpPr>
        <p:spPr>
          <a:xfrm>
            <a:off x="30786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2"/>
          <p:cNvCxnSpPr>
            <a:stCxn id="155" idx="3"/>
            <a:endCxn id="156" idx="1"/>
          </p:cNvCxnSpPr>
          <p:nvPr/>
        </p:nvCxnSpPr>
        <p:spPr>
          <a:xfrm>
            <a:off x="46788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2"/>
          <p:cNvCxnSpPr>
            <a:stCxn id="155" idx="2"/>
            <a:endCxn id="157" idx="0"/>
          </p:cNvCxnSpPr>
          <p:nvPr/>
        </p:nvCxnSpPr>
        <p:spPr>
          <a:xfrm>
            <a:off x="4126125" y="2559275"/>
            <a:ext cx="0" cy="61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inventory management system did not seem suitable for Open Source since it has many local assumptions</a:t>
            </a:r>
            <a:endParaRPr sz="2400"/>
          </a:p>
        </p:txBody>
      </p:sp>
      <p:sp>
        <p:nvSpPr>
          <p:cNvPr id="167" name="Google Shape;167;p23"/>
          <p:cNvSpPr/>
          <p:nvPr/>
        </p:nvSpPr>
        <p:spPr>
          <a:xfrm>
            <a:off x="3729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19731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Batch</a:t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35733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Items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51735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Files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3573375" y="3172050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Processing</a:t>
            </a:r>
            <a:endParaRPr/>
          </a:p>
        </p:txBody>
      </p:sp>
      <p:cxnSp>
        <p:nvCxnSpPr>
          <p:cNvPr id="172" name="Google Shape;172;p23"/>
          <p:cNvCxnSpPr>
            <a:stCxn id="167" idx="3"/>
            <a:endCxn id="168" idx="1"/>
          </p:cNvCxnSpPr>
          <p:nvPr/>
        </p:nvCxnSpPr>
        <p:spPr>
          <a:xfrm>
            <a:off x="14784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3"/>
          <p:cNvCxnSpPr>
            <a:stCxn id="168" idx="3"/>
            <a:endCxn id="169" idx="1"/>
          </p:cNvCxnSpPr>
          <p:nvPr/>
        </p:nvCxnSpPr>
        <p:spPr>
          <a:xfrm>
            <a:off x="30786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3"/>
          <p:cNvCxnSpPr>
            <a:stCxn id="169" idx="3"/>
            <a:endCxn id="170" idx="1"/>
          </p:cNvCxnSpPr>
          <p:nvPr/>
        </p:nvCxnSpPr>
        <p:spPr>
          <a:xfrm>
            <a:off x="46788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3"/>
          <p:cNvCxnSpPr>
            <a:stCxn id="169" idx="2"/>
            <a:endCxn id="171" idx="0"/>
          </p:cNvCxnSpPr>
          <p:nvPr/>
        </p:nvCxnSpPr>
        <p:spPr>
          <a:xfrm>
            <a:off x="4126125" y="2559275"/>
            <a:ext cx="0" cy="61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3"/>
          <p:cNvSpPr txBox="1"/>
          <p:nvPr/>
        </p:nvSpPr>
        <p:spPr>
          <a:xfrm>
            <a:off x="5185825" y="3019775"/>
            <a:ext cx="35490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Some of the individual tools in our workflow have been published to GitHub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General Workflow</a:t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190" name="Google Shape;190;p24"/>
          <p:cNvCxnSpPr>
            <a:stCxn id="187" idx="0"/>
            <a:endCxn id="188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4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192" name="Google Shape;192;p24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Export: Export Metadata From the System of Record</a:t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206" name="Google Shape;206;p25"/>
          <p:cNvCxnSpPr>
            <a:stCxn id="203" idx="0"/>
            <a:endCxn id="204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5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208" name="Google Shape;208;p25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 Exports Generate AIP Packages</a:t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DSpace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222" name="Google Shape;222;p26"/>
          <p:cNvCxnSpPr>
            <a:stCxn id="219" idx="0"/>
            <a:endCxn id="220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6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224" name="Google Shape;224;p26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 </a:t>
            </a:r>
            <a:r>
              <a:rPr lang="en"/>
              <a:t>Exports Include Binary Files</a:t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DSpace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238" name="Google Shape;238;p27"/>
          <p:cNvCxnSpPr>
            <a:stCxn id="235" idx="0"/>
            <a:endCxn id="236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7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240" name="Google Shape;240;p27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311700" y="80225"/>
            <a:ext cx="85206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DSpace Hierarchy is exported by the REST API in DSpace</a:t>
            </a:r>
            <a:endParaRPr sz="3000"/>
          </a:p>
        </p:txBody>
      </p:sp>
      <p:sp>
        <p:nvSpPr>
          <p:cNvPr id="246" name="Google Shape;246;p28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DSpace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254" name="Google Shape;254;p28"/>
          <p:cNvCxnSpPr>
            <a:stCxn id="251" idx="0"/>
            <a:endCxn id="252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8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256" name="Google Shape;256;p28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ArchivesSpaces </a:t>
            </a:r>
            <a:r>
              <a:rPr lang="en"/>
              <a:t>API Generates EAD</a:t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ArchivesSpace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270" name="Google Shape;270;p29"/>
          <p:cNvCxnSpPr>
            <a:stCxn id="267" idx="0"/>
            <a:endCxn id="268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9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272" name="Google Shape;272;p29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Embark Workflow is TBD</a:t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Embark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286" name="Google Shape;286;p30"/>
          <p:cNvCxnSpPr>
            <a:stCxn id="283" idx="0"/>
            <a:endCxn id="284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0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288" name="Google Shape;288;p30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Exported Content is Assembled into a Folder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302" name="Google Shape;302;p31"/>
          <p:cNvCxnSpPr>
            <a:stCxn id="299" idx="0"/>
            <a:endCxn id="300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1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304" name="Google Shape;304;p31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3838225" y="1234725"/>
            <a:ext cx="2963400" cy="1869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Digital Files to be Preserved</a:t>
            </a:r>
            <a:endParaRPr sz="2400"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Digital Files to be Preserved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type="title"/>
          </p:nvPr>
        </p:nvSpPr>
        <p:spPr>
          <a:xfrm>
            <a:off x="311700" y="80225"/>
            <a:ext cx="85206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Files are Transferred from Portable Media or Network Drives (if necessary)</a:t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311" name="Google Shape;311;p32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312" name="Google Shape;312;p32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318" name="Google Shape;318;p32"/>
          <p:cNvCxnSpPr>
            <a:stCxn id="315" idx="0"/>
            <a:endCxn id="316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2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320" name="Google Shape;320;p32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type="title"/>
          </p:nvPr>
        </p:nvSpPr>
        <p:spPr>
          <a:xfrm>
            <a:off x="311700" y="80225"/>
            <a:ext cx="85206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Assembly Folders are Accessible to the Digital Services Team for QA</a:t>
            </a: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327" name="Google Shape;327;p33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330" name="Google Shape;330;p33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334" name="Google Shape;334;p33"/>
          <p:cNvCxnSpPr>
            <a:stCxn id="331" idx="0"/>
            <a:endCxn id="332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3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336" name="Google Shape;336;p33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Folders are Packaged into Bags</a:t>
            </a:r>
            <a:endParaRPr/>
          </a:p>
        </p:txBody>
      </p:sp>
      <p:sp>
        <p:nvSpPr>
          <p:cNvPr id="342" name="Google Shape;342;p34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344" name="Google Shape;344;p34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345" name="Google Shape;345;p34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350" name="Google Shape;350;p34"/>
          <p:cNvCxnSpPr>
            <a:stCxn id="347" idx="0"/>
            <a:endCxn id="348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4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352" name="Google Shape;352;p34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/>
          <p:nvPr>
            <p:ph type="title"/>
          </p:nvPr>
        </p:nvSpPr>
        <p:spPr>
          <a:xfrm>
            <a:off x="311700" y="120425"/>
            <a:ext cx="85206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Georgetown customized the FileAnalyzer to Generate APTrust Compliant Bag Files</a:t>
            </a: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359" name="Google Shape;359;p35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360" name="Google Shape;360;p35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361" name="Google Shape;361;p35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362" name="Google Shape;362;p35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363" name="Google Shape;363;p35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364" name="Google Shape;364;p35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365" name="Google Shape;365;p35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366" name="Google Shape;366;p35"/>
          <p:cNvCxnSpPr>
            <a:stCxn id="363" idx="0"/>
            <a:endCxn id="364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5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368" name="Google Shape;368;p35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/>
          <p:nvPr>
            <p:ph type="title"/>
          </p:nvPr>
        </p:nvSpPr>
        <p:spPr>
          <a:xfrm>
            <a:off x="311700" y="157300"/>
            <a:ext cx="85206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tool is Open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https://github.com/Georgetown-University-Libraries/File-Analyzer</a:t>
            </a:r>
            <a:endParaRPr sz="1800"/>
          </a:p>
        </p:txBody>
      </p:sp>
      <p:sp>
        <p:nvSpPr>
          <p:cNvPr id="374" name="Google Shape;374;p36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375" name="Google Shape;375;p36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377" name="Google Shape;377;p36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380" name="Google Shape;380;p36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381" name="Google Shape;381;p36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382" name="Google Shape;382;p36"/>
          <p:cNvCxnSpPr>
            <a:stCxn id="379" idx="0"/>
            <a:endCxn id="380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36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384" name="Google Shape;384;p36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/>
          <p:nvPr>
            <p:ph type="title"/>
          </p:nvPr>
        </p:nvSpPr>
        <p:spPr>
          <a:xfrm>
            <a:off x="311700" y="120425"/>
            <a:ext cx="85206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APTrust Partner Tools are used to validate the bag</a:t>
            </a: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398" name="Google Shape;398;p37"/>
          <p:cNvCxnSpPr>
            <a:stCxn id="395" idx="0"/>
            <a:endCxn id="396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37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400" name="Google Shape;400;p37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Bag File is Uploaded to APTrust</a:t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407" name="Google Shape;407;p38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409" name="Google Shape;409;p38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410" name="Google Shape;410;p38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411" name="Google Shape;411;p38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412" name="Google Shape;412;p38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413" name="Google Shape;413;p38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414" name="Google Shape;414;p38"/>
          <p:cNvCxnSpPr>
            <a:stCxn id="411" idx="0"/>
            <a:endCxn id="412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38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416" name="Google Shape;416;p38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/>
          <p:nvPr>
            <p:ph type="title"/>
          </p:nvPr>
        </p:nvSpPr>
        <p:spPr>
          <a:xfrm>
            <a:off x="311700" y="120425"/>
            <a:ext cx="85206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APTrust Partner Tools are Used to Initiate the Upload</a:t>
            </a:r>
            <a:endParaRPr/>
          </a:p>
        </p:txBody>
      </p:sp>
      <p:sp>
        <p:nvSpPr>
          <p:cNvPr id="422" name="Google Shape;422;p39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423" name="Google Shape;423;p39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425" name="Google Shape;425;p39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427" name="Google Shape;427;p39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428" name="Google Shape;428;p39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429" name="Google Shape;429;p39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430" name="Google Shape;430;p39"/>
          <p:cNvCxnSpPr>
            <a:stCxn id="427" idx="0"/>
            <a:endCxn id="428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39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432" name="Google Shape;432;p39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/>
          <p:nvPr>
            <p:ph type="title"/>
          </p:nvPr>
        </p:nvSpPr>
        <p:spPr>
          <a:xfrm>
            <a:off x="311700" y="120425"/>
            <a:ext cx="85206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ETAG is Saved.  This will be verified once the ingest is complete.</a:t>
            </a:r>
            <a:endParaRPr/>
          </a:p>
        </p:txBody>
      </p:sp>
      <p:sp>
        <p:nvSpPr>
          <p:cNvPr id="438" name="Google Shape;438;p40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439" name="Google Shape;439;p40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440" name="Google Shape;440;p40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441" name="Google Shape;441;p40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442" name="Google Shape;442;p40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443" name="Google Shape;443;p40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444" name="Google Shape;444;p40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445" name="Google Shape;445;p40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446" name="Google Shape;446;p40"/>
          <p:cNvCxnSpPr>
            <a:stCxn id="443" idx="0"/>
            <a:endCxn id="444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p40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448" name="Google Shape;448;p40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type="title"/>
          </p:nvPr>
        </p:nvSpPr>
        <p:spPr>
          <a:xfrm>
            <a:off x="311700" y="80225"/>
            <a:ext cx="85206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Ingests take some time to complete.  The APTrust API can be used to verify that ingest is complete.</a:t>
            </a:r>
            <a:endParaRPr/>
          </a:p>
        </p:txBody>
      </p:sp>
      <p:sp>
        <p:nvSpPr>
          <p:cNvPr id="454" name="Google Shape;454;p41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455" name="Google Shape;455;p41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457" name="Google Shape;457;p41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458" name="Google Shape;458;p41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459" name="Google Shape;459;p41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460" name="Google Shape;460;p41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461" name="Google Shape;461;p41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462" name="Google Shape;462;p41"/>
          <p:cNvCxnSpPr>
            <a:stCxn id="459" idx="0"/>
            <a:endCxn id="460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41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464" name="Google Shape;464;p41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478225" y="4244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838225" y="1234725"/>
            <a:ext cx="2963400" cy="1869600"/>
          </a:xfrm>
          <a:prstGeom prst="cloudCallout">
            <a:avLst>
              <a:gd fmla="val -114284" name="adj1"/>
              <a:gd fmla="val -61699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Digital Files to be Preserved</a:t>
            </a:r>
            <a:endParaRPr sz="2400"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2095500" y="445025"/>
            <a:ext cx="67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these files are already described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2"/>
          <p:cNvSpPr txBox="1"/>
          <p:nvPr>
            <p:ph type="title"/>
          </p:nvPr>
        </p:nvSpPr>
        <p:spPr>
          <a:xfrm>
            <a:off x="311700" y="80225"/>
            <a:ext cx="85206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Georgetown created a client application that uses the APT API.  The ETAG is Verified.</a:t>
            </a:r>
            <a:endParaRPr/>
          </a:p>
        </p:txBody>
      </p:sp>
      <p:sp>
        <p:nvSpPr>
          <p:cNvPr id="470" name="Google Shape;470;p42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471" name="Google Shape;471;p42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472" name="Google Shape;472;p42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473" name="Google Shape;473;p42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474" name="Google Shape;474;p42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475" name="Google Shape;475;p42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476" name="Google Shape;476;p42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477" name="Google Shape;477;p42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478" name="Google Shape;478;p42"/>
          <p:cNvCxnSpPr>
            <a:stCxn id="475" idx="0"/>
            <a:endCxn id="476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42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480" name="Google Shape;480;p42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/>
          <p:nvPr>
            <p:ph type="title"/>
          </p:nvPr>
        </p:nvSpPr>
        <p:spPr>
          <a:xfrm>
            <a:off x="311700" y="522100"/>
            <a:ext cx="85206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https://github.com/Georgetown-University-Libraries/APTUploadVerification</a:t>
            </a:r>
            <a:endParaRPr sz="1800"/>
          </a:p>
        </p:txBody>
      </p:sp>
      <p:sp>
        <p:nvSpPr>
          <p:cNvPr id="486" name="Google Shape;486;p43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487" name="Google Shape;487;p43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488" name="Google Shape;488;p43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489" name="Google Shape;489;p43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490" name="Google Shape;490;p43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491" name="Google Shape;491;p43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492" name="Google Shape;492;p43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493" name="Google Shape;493;p43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494" name="Google Shape;494;p43"/>
          <p:cNvCxnSpPr>
            <a:stCxn id="491" idx="0"/>
            <a:endCxn id="492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43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496" name="Google Shape;496;p43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is written back to the system of record</a:t>
            </a:r>
            <a:endParaRPr/>
          </a:p>
        </p:txBody>
      </p:sp>
      <p:sp>
        <p:nvSpPr>
          <p:cNvPr id="502" name="Google Shape;502;p44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503" name="Google Shape;503;p44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504" name="Google Shape;504;p44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505" name="Google Shape;505;p44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506" name="Google Shape;506;p44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507" name="Google Shape;507;p44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508" name="Google Shape;508;p44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509" name="Google Shape;509;p44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510" name="Google Shape;510;p44"/>
          <p:cNvCxnSpPr>
            <a:stCxn id="507" idx="0"/>
            <a:endCxn id="508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44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512" name="Google Shape;512;p44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has only been automated for DSpace</a:t>
            </a:r>
            <a:endParaRPr/>
          </a:p>
        </p:txBody>
      </p:sp>
      <p:sp>
        <p:nvSpPr>
          <p:cNvPr id="518" name="Google Shape;518;p45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519" name="Google Shape;519;p45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520" name="Google Shape;520;p45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521" name="Google Shape;521;p45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522" name="Google Shape;522;p45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523" name="Google Shape;523;p45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524" name="Google Shape;524;p45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525" name="Google Shape;525;p45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526" name="Google Shape;526;p45"/>
          <p:cNvCxnSpPr>
            <a:stCxn id="523" idx="0"/>
            <a:endCxn id="524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45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528" name="Google Shape;528;p45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6"/>
          <p:cNvSpPr txBox="1"/>
          <p:nvPr>
            <p:ph type="title"/>
          </p:nvPr>
        </p:nvSpPr>
        <p:spPr>
          <a:xfrm>
            <a:off x="311700" y="120425"/>
            <a:ext cx="85206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APTrust Restores are Initiated from the APTrust Web Portal</a:t>
            </a:r>
            <a:endParaRPr/>
          </a:p>
        </p:txBody>
      </p:sp>
      <p:sp>
        <p:nvSpPr>
          <p:cNvPr id="534" name="Google Shape;534;p46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535" name="Google Shape;535;p46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536" name="Google Shape;536;p46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537" name="Google Shape;537;p46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538" name="Google Shape;538;p46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539" name="Google Shape;539;p46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540" name="Google Shape;540;p46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541" name="Google Shape;541;p46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542" name="Google Shape;542;p46"/>
          <p:cNvCxnSpPr>
            <a:stCxn id="539" idx="0"/>
            <a:endCxn id="540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46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544" name="Google Shape;544;p46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  <p:sp>
        <p:nvSpPr>
          <p:cNvPr id="545" name="Google Shape;545;p46"/>
          <p:cNvSpPr/>
          <p:nvPr/>
        </p:nvSpPr>
        <p:spPr>
          <a:xfrm>
            <a:off x="7445650" y="3669275"/>
            <a:ext cx="1218900" cy="1156800"/>
          </a:xfrm>
          <a:prstGeom prst="rect">
            <a:avLst/>
          </a:prstGeom>
          <a:solidFill>
            <a:srgbClr val="FF00FF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7"/>
          <p:cNvSpPr txBox="1"/>
          <p:nvPr>
            <p:ph type="title"/>
          </p:nvPr>
        </p:nvSpPr>
        <p:spPr>
          <a:xfrm>
            <a:off x="311700" y="120425"/>
            <a:ext cx="85206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daily process that processes restores from APTrust</a:t>
            </a:r>
            <a:endParaRPr/>
          </a:p>
        </p:txBody>
      </p:sp>
      <p:sp>
        <p:nvSpPr>
          <p:cNvPr id="551" name="Google Shape;551;p47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552" name="Google Shape;552;p47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553" name="Google Shape;553;p47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554" name="Google Shape;554;p47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555" name="Google Shape;555;p47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557" name="Google Shape;557;p47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558" name="Google Shape;558;p47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559" name="Google Shape;559;p47"/>
          <p:cNvCxnSpPr>
            <a:stCxn id="556" idx="0"/>
            <a:endCxn id="557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47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561" name="Google Shape;561;p47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  <p:sp>
        <p:nvSpPr>
          <p:cNvPr id="562" name="Google Shape;562;p47"/>
          <p:cNvSpPr/>
          <p:nvPr/>
        </p:nvSpPr>
        <p:spPr>
          <a:xfrm>
            <a:off x="7445650" y="3669275"/>
            <a:ext cx="1218900" cy="1156800"/>
          </a:xfrm>
          <a:prstGeom prst="rect">
            <a:avLst/>
          </a:prstGeom>
          <a:solidFill>
            <a:srgbClr val="FF00FF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8"/>
          <p:cNvSpPr txBox="1"/>
          <p:nvPr>
            <p:ph type="title"/>
          </p:nvPr>
        </p:nvSpPr>
        <p:spPr>
          <a:xfrm>
            <a:off x="311700" y="352025"/>
            <a:ext cx="85206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process uses the APTrust Partner Tools</a:t>
            </a:r>
            <a:endParaRPr/>
          </a:p>
        </p:txBody>
      </p:sp>
      <p:sp>
        <p:nvSpPr>
          <p:cNvPr id="568" name="Google Shape;568;p48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569" name="Google Shape;569;p48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570" name="Google Shape;570;p48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571" name="Google Shape;571;p48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572" name="Google Shape;572;p48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573" name="Google Shape;573;p48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574" name="Google Shape;574;p48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575" name="Google Shape;575;p48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576" name="Google Shape;576;p48"/>
          <p:cNvCxnSpPr>
            <a:stCxn id="573" idx="0"/>
            <a:endCxn id="574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48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578" name="Google Shape;578;p48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  <p:sp>
        <p:nvSpPr>
          <p:cNvPr id="579" name="Google Shape;579;p48"/>
          <p:cNvSpPr/>
          <p:nvPr/>
        </p:nvSpPr>
        <p:spPr>
          <a:xfrm>
            <a:off x="7445650" y="3669275"/>
            <a:ext cx="1218900" cy="1156800"/>
          </a:xfrm>
          <a:prstGeom prst="rect">
            <a:avLst/>
          </a:prstGeom>
          <a:solidFill>
            <a:srgbClr val="FF00FF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9"/>
          <p:cNvSpPr txBox="1"/>
          <p:nvPr>
            <p:ph type="title"/>
          </p:nvPr>
        </p:nvSpPr>
        <p:spPr>
          <a:xfrm>
            <a:off x="311700" y="352025"/>
            <a:ext cx="85206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Restored Files are Placed on a Network Share</a:t>
            </a:r>
            <a:endParaRPr/>
          </a:p>
        </p:txBody>
      </p:sp>
      <p:sp>
        <p:nvSpPr>
          <p:cNvPr id="585" name="Google Shape;585;p49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586" name="Google Shape;586;p49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587" name="Google Shape;587;p49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588" name="Google Shape;588;p49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589" name="Google Shape;589;p49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590" name="Google Shape;590;p49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591" name="Google Shape;591;p49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592" name="Google Shape;592;p49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593" name="Google Shape;593;p49"/>
          <p:cNvCxnSpPr>
            <a:stCxn id="590" idx="0"/>
            <a:endCxn id="591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4" name="Google Shape;594;p49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595" name="Google Shape;595;p49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  <p:sp>
        <p:nvSpPr>
          <p:cNvPr id="596" name="Google Shape;596;p49"/>
          <p:cNvSpPr/>
          <p:nvPr/>
        </p:nvSpPr>
        <p:spPr>
          <a:xfrm>
            <a:off x="7445650" y="3669275"/>
            <a:ext cx="1218900" cy="1156800"/>
          </a:xfrm>
          <a:prstGeom prst="rect">
            <a:avLst/>
          </a:prstGeom>
          <a:solidFill>
            <a:srgbClr val="FF00FF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602" name="Google Shape;602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 Brady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https://github.com/terrywbrady/info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3" name="Google Shape;60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79125"/>
            <a:ext cx="20383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478225" y="4244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3838225" y="1234725"/>
            <a:ext cx="2963400" cy="1869600"/>
          </a:xfrm>
          <a:prstGeom prst="cloudCallout">
            <a:avLst>
              <a:gd fmla="val -114284" name="adj1"/>
              <a:gd fmla="val -61699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Digital Files to be Preserved</a:t>
            </a:r>
            <a:endParaRPr sz="2400"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2095500" y="445025"/>
            <a:ext cx="67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these files are already described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59825" y="1989675"/>
            <a:ext cx="2963400" cy="21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not, these existing systems are the best place to describe them.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Also, these systems have a mechanism for assigning a controlled identifier for each “item”.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designed an inventory management system for APTrust Workflows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3729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9731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Batch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35733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Items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51735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Files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573375" y="3172050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Processing</a:t>
            </a:r>
            <a:endParaRPr/>
          </a:p>
        </p:txBody>
      </p:sp>
      <p:cxnSp>
        <p:nvCxnSpPr>
          <p:cNvPr id="88" name="Google Shape;88;p17"/>
          <p:cNvCxnSpPr>
            <a:stCxn id="83" idx="3"/>
            <a:endCxn id="84" idx="1"/>
          </p:cNvCxnSpPr>
          <p:nvPr/>
        </p:nvCxnSpPr>
        <p:spPr>
          <a:xfrm>
            <a:off x="14784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>
            <a:stCxn id="84" idx="3"/>
            <a:endCxn id="85" idx="1"/>
          </p:cNvCxnSpPr>
          <p:nvPr/>
        </p:nvCxnSpPr>
        <p:spPr>
          <a:xfrm>
            <a:off x="30786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>
            <a:stCxn id="85" idx="3"/>
            <a:endCxn id="86" idx="1"/>
          </p:cNvCxnSpPr>
          <p:nvPr/>
        </p:nvCxnSpPr>
        <p:spPr>
          <a:xfrm>
            <a:off x="46788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85" idx="2"/>
            <a:endCxn id="87" idx="0"/>
          </p:cNvCxnSpPr>
          <p:nvPr/>
        </p:nvCxnSpPr>
        <p:spPr>
          <a:xfrm>
            <a:off x="4126125" y="2559275"/>
            <a:ext cx="0" cy="61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are major groups of content to preserve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72975" y="1778675"/>
            <a:ext cx="1105500" cy="78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19731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Batch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5733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Items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51735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Files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573375" y="3172050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Processing</a:t>
            </a:r>
            <a:endParaRPr/>
          </a:p>
        </p:txBody>
      </p:sp>
      <p:cxnSp>
        <p:nvCxnSpPr>
          <p:cNvPr id="102" name="Google Shape;102;p18"/>
          <p:cNvCxnSpPr>
            <a:stCxn id="97" idx="3"/>
            <a:endCxn id="98" idx="1"/>
          </p:cNvCxnSpPr>
          <p:nvPr/>
        </p:nvCxnSpPr>
        <p:spPr>
          <a:xfrm>
            <a:off x="14784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>
            <a:stCxn id="98" idx="3"/>
            <a:endCxn id="99" idx="1"/>
          </p:cNvCxnSpPr>
          <p:nvPr/>
        </p:nvCxnSpPr>
        <p:spPr>
          <a:xfrm>
            <a:off x="30786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>
            <a:stCxn id="99" idx="3"/>
            <a:endCxn id="100" idx="1"/>
          </p:cNvCxnSpPr>
          <p:nvPr/>
        </p:nvCxnSpPr>
        <p:spPr>
          <a:xfrm>
            <a:off x="46788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99" idx="2"/>
            <a:endCxn id="101" idx="0"/>
          </p:cNvCxnSpPr>
          <p:nvPr/>
        </p:nvCxnSpPr>
        <p:spPr>
          <a:xfrm>
            <a:off x="4126125" y="2559275"/>
            <a:ext cx="0" cy="61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Batches are bundles of similar items to be processed at one time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3729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1973175" y="1778675"/>
            <a:ext cx="1105500" cy="78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Batch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5733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Items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51735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Files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3573375" y="3172050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Processing</a:t>
            </a:r>
            <a:endParaRPr/>
          </a:p>
        </p:txBody>
      </p:sp>
      <p:cxnSp>
        <p:nvCxnSpPr>
          <p:cNvPr id="116" name="Google Shape;116;p19"/>
          <p:cNvCxnSpPr>
            <a:stCxn id="111" idx="3"/>
            <a:endCxn id="112" idx="1"/>
          </p:cNvCxnSpPr>
          <p:nvPr/>
        </p:nvCxnSpPr>
        <p:spPr>
          <a:xfrm>
            <a:off x="14784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>
            <a:stCxn id="112" idx="3"/>
            <a:endCxn id="113" idx="1"/>
          </p:cNvCxnSpPr>
          <p:nvPr/>
        </p:nvCxnSpPr>
        <p:spPr>
          <a:xfrm>
            <a:off x="30786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>
            <a:stCxn id="113" idx="3"/>
            <a:endCxn id="114" idx="1"/>
          </p:cNvCxnSpPr>
          <p:nvPr/>
        </p:nvCxnSpPr>
        <p:spPr>
          <a:xfrm>
            <a:off x="46788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>
            <a:stCxn id="113" idx="2"/>
            <a:endCxn id="115" idx="0"/>
          </p:cNvCxnSpPr>
          <p:nvPr/>
        </p:nvCxnSpPr>
        <p:spPr>
          <a:xfrm>
            <a:off x="4126125" y="2559275"/>
            <a:ext cx="0" cy="61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item has metadata in one of our systems of record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729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19731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Batch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3573375" y="1778675"/>
            <a:ext cx="1105500" cy="78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Items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1735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Files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3573375" y="3172050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Processing</a:t>
            </a:r>
            <a:endParaRPr/>
          </a:p>
        </p:txBody>
      </p:sp>
      <p:cxnSp>
        <p:nvCxnSpPr>
          <p:cNvPr id="130" name="Google Shape;130;p20"/>
          <p:cNvCxnSpPr>
            <a:stCxn id="125" idx="3"/>
            <a:endCxn id="126" idx="1"/>
          </p:cNvCxnSpPr>
          <p:nvPr/>
        </p:nvCxnSpPr>
        <p:spPr>
          <a:xfrm>
            <a:off x="14784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>
            <a:stCxn id="126" idx="3"/>
            <a:endCxn id="127" idx="1"/>
          </p:cNvCxnSpPr>
          <p:nvPr/>
        </p:nvCxnSpPr>
        <p:spPr>
          <a:xfrm>
            <a:off x="30786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>
            <a:stCxn id="127" idx="3"/>
            <a:endCxn id="128" idx="1"/>
          </p:cNvCxnSpPr>
          <p:nvPr/>
        </p:nvCxnSpPr>
        <p:spPr>
          <a:xfrm>
            <a:off x="46788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>
            <a:stCxn id="127" idx="2"/>
            <a:endCxn id="129" idx="0"/>
          </p:cNvCxnSpPr>
          <p:nvPr/>
        </p:nvCxnSpPr>
        <p:spPr>
          <a:xfrm>
            <a:off x="4126125" y="2559275"/>
            <a:ext cx="0" cy="61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 are initiated to send items to the preservation system</a:t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3729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19731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Batch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35733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Items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51735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Files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573375" y="3172050"/>
            <a:ext cx="1105500" cy="78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Processing</a:t>
            </a:r>
            <a:endParaRPr/>
          </a:p>
        </p:txBody>
      </p:sp>
      <p:cxnSp>
        <p:nvCxnSpPr>
          <p:cNvPr id="144" name="Google Shape;144;p21"/>
          <p:cNvCxnSpPr>
            <a:stCxn id="139" idx="3"/>
            <a:endCxn id="140" idx="1"/>
          </p:cNvCxnSpPr>
          <p:nvPr/>
        </p:nvCxnSpPr>
        <p:spPr>
          <a:xfrm>
            <a:off x="14784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1"/>
          <p:cNvCxnSpPr>
            <a:stCxn id="140" idx="3"/>
            <a:endCxn id="141" idx="1"/>
          </p:cNvCxnSpPr>
          <p:nvPr/>
        </p:nvCxnSpPr>
        <p:spPr>
          <a:xfrm>
            <a:off x="30786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1"/>
          <p:cNvCxnSpPr>
            <a:stCxn id="141" idx="3"/>
            <a:endCxn id="142" idx="1"/>
          </p:cNvCxnSpPr>
          <p:nvPr/>
        </p:nvCxnSpPr>
        <p:spPr>
          <a:xfrm>
            <a:off x="46788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1"/>
          <p:cNvCxnSpPr>
            <a:stCxn id="141" idx="2"/>
            <a:endCxn id="143" idx="0"/>
          </p:cNvCxnSpPr>
          <p:nvPr/>
        </p:nvCxnSpPr>
        <p:spPr>
          <a:xfrm>
            <a:off x="4126125" y="2559275"/>
            <a:ext cx="0" cy="61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