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5e605d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25e605d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72739b7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72739b7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25e605d_0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25e605d_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26055c5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26055c5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25e605d_0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25e605d_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5e605d_0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25e605d_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25e605d_0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25e605d_0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25e605d_0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25e605d_0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25e605d_0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25e605d_0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25e605d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25e605d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172739b7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1172739b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25e605d_0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25e605d_0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72739b7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72739b7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72739b7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72739b7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25e605d_0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25e605d_0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25e605d_0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25e605d_0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25e605d_0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25e605d_0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25e605d_0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25e605d_0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26055c5_2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26055c5_2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26055c5_2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26055c5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26055c5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26055c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72739b7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172739b7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25e605d_0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25e605d_0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25e605d_0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25e605d_0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26055c5_2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26055c5_2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25e605d_0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25e605d_0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25e605d_0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25e605d_0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25e605d_0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25e605d_0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25e605d_0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25e605d_0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26055c5_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26055c5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25e605d_0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25e605d_0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25e605d_0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25e605d_0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25e605d_0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e25e605d_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25e605d_0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25e605d_0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25e605d_0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25e605d_0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26055c5_2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26055c5_2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26055c5_2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26055c5_2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25e605d_0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25e605d_0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25e605d_0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25e605d_0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25e605d_0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25e605d_0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25e605d_03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25e605d_0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25e605d_0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25e605d_0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26055c5_2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26055c5_2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25e605d_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e25e605d_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26055c5_2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e26055c5_2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26055c5_2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26055c5_2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26055c5_2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26055c5_2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e26055c5_2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e26055c5_2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e25e605d_0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e25e605d_0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e26055c5_2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e26055c5_2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26055c5_2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26055c5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26055c5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e26055c5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26055c5_2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26055c5_2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26055c5_2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26055c5_2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5e605d_0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5e605d_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26055c5_2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e26055c5_2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25e605d_02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25e605d_0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25e605d_0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e25e605d_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25e605d_0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25e605d_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5e605d_0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25e605d_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5e605d_0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5e605d_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organizations/Georgetown-University-Librarie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Relationship Id="rId4" Type="http://schemas.openxmlformats.org/officeDocument/2006/relationships/image" Target="../media/image4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5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5.gif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Relationship Id="rId6" Type="http://schemas.openxmlformats.org/officeDocument/2006/relationships/image" Target="../media/image5.gif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github.com/organizations/Georgetown-University-Libraries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Your Content, Not on Ingesting Your Content</a:t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 Brady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Programmer Analyst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Georgetown University Library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twb27@georgetown.edu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https://github.com/organizations/Georgetown-University-Libraries</a:t>
            </a:r>
            <a:endParaRPr sz="1800"/>
          </a:p>
        </p:txBody>
      </p:sp>
      <p:pic>
        <p:nvPicPr>
          <p:cNvPr id="29" name="Google Shape;2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895600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 Items to Add: Individual Item Submission is impractical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35075"/>
            <a:ext cx="8534401" cy="40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1345800" y="1795625"/>
            <a:ext cx="6120600" cy="44244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Option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 Bulk Ingest Process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 Bulk Ingest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3387825" y="2068000"/>
            <a:ext cx="2580984" cy="3099924"/>
          </a:xfrm>
          <a:prstGeom prst="flowChartMultidocumen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50 Items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 Folder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Media File</a:t>
            </a:r>
            <a:endParaRPr sz="3600"/>
          </a:p>
          <a:p>
            <a:pPr indent="0" lvl="0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Thumbnail (optional)</a:t>
            </a:r>
            <a:endParaRPr sz="3600"/>
          </a:p>
          <a:p>
            <a:pPr indent="0" lvl="0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Contents File</a:t>
            </a:r>
            <a:endParaRPr sz="3600"/>
          </a:p>
          <a:p>
            <a:pPr indent="0" lvl="0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Metadata File</a:t>
            </a:r>
            <a:endParaRPr sz="3600"/>
          </a:p>
          <a:p>
            <a:pPr indent="0" lvl="0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License File (optional)</a:t>
            </a:r>
            <a:endParaRPr sz="3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200" y="1600200"/>
            <a:ext cx="790575" cy="786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963" y="2387150"/>
            <a:ext cx="689050" cy="9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375" y="3298075"/>
            <a:ext cx="9144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0373" y="4050550"/>
            <a:ext cx="790575" cy="9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0863" y="5034075"/>
            <a:ext cx="6096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 Ingest: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Metadata Spreadsheet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368700" y="1648125"/>
            <a:ext cx="2580984" cy="3099924"/>
          </a:xfrm>
          <a:prstGeom prst="flowChartMultidocumen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50 Items</a:t>
            </a:r>
            <a:endParaRPr sz="48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650" y="3378700"/>
            <a:ext cx="6862149" cy="2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550" y="3757675"/>
            <a:ext cx="56578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 Ingest: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Ingest Folders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368700" y="1648125"/>
            <a:ext cx="2580984" cy="3099924"/>
          </a:xfrm>
          <a:prstGeom prst="flowChartMultidocumen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50 Items</a:t>
            </a:r>
            <a:endParaRPr sz="48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275" y="1417650"/>
            <a:ext cx="3123575" cy="46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6049650" y="5286175"/>
            <a:ext cx="2358600" cy="605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6049650" y="4676575"/>
            <a:ext cx="24348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6049650" y="3990775"/>
            <a:ext cx="24348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6049650" y="3228775"/>
            <a:ext cx="24348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5973450" y="2466775"/>
            <a:ext cx="24348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6049575" y="1704775"/>
            <a:ext cx="2434800" cy="605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100" y="3990775"/>
            <a:ext cx="56578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 Ingest: For Each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Item to Folder</a:t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368700" y="1648125"/>
            <a:ext cx="2580984" cy="3099924"/>
          </a:xfrm>
          <a:prstGeom prst="flowChartMultidocumen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50 Items</a:t>
            </a:r>
            <a:endParaRPr sz="480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275" y="1417650"/>
            <a:ext cx="3123575" cy="46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3261525" y="1521650"/>
            <a:ext cx="2839200" cy="15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.PDF</a:t>
            </a:r>
            <a:endParaRPr sz="4800"/>
          </a:p>
        </p:txBody>
      </p:sp>
      <p:sp>
        <p:nvSpPr>
          <p:cNvPr id="148" name="Google Shape;148;p23"/>
          <p:cNvSpPr/>
          <p:nvPr/>
        </p:nvSpPr>
        <p:spPr>
          <a:xfrm>
            <a:off x="6985650" y="5362375"/>
            <a:ext cx="14226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6985650" y="4676575"/>
            <a:ext cx="15750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6985650" y="3990775"/>
            <a:ext cx="15750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7138050" y="3228775"/>
            <a:ext cx="14226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7138050" y="3228775"/>
            <a:ext cx="13470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7061850" y="2466775"/>
            <a:ext cx="13470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7061850" y="1704775"/>
            <a:ext cx="13470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100" y="4121925"/>
            <a:ext cx="56578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Bulk Ingest: For Each 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unique Contents File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368700" y="1648125"/>
            <a:ext cx="2580984" cy="3099924"/>
          </a:xfrm>
          <a:prstGeom prst="flowChartMultidocumen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50 Items</a:t>
            </a:r>
            <a:endParaRPr sz="4800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275" y="1417650"/>
            <a:ext cx="3123575" cy="46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3261525" y="3104750"/>
            <a:ext cx="2839200" cy="15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.TXT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3261525" y="1521650"/>
            <a:ext cx="2839200" cy="15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.PDF</a:t>
            </a:r>
            <a:endParaRPr sz="4800"/>
          </a:p>
        </p:txBody>
      </p:sp>
      <p:sp>
        <p:nvSpPr>
          <p:cNvPr id="165" name="Google Shape;165;p24"/>
          <p:cNvSpPr/>
          <p:nvPr/>
        </p:nvSpPr>
        <p:spPr>
          <a:xfrm>
            <a:off x="7578325" y="1758275"/>
            <a:ext cx="8298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7578575" y="3282275"/>
            <a:ext cx="8298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7578425" y="4004775"/>
            <a:ext cx="8298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7490525" y="4730075"/>
            <a:ext cx="993900" cy="435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7578425" y="5362375"/>
            <a:ext cx="8298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7490500" y="2520275"/>
            <a:ext cx="9939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675" y="3990775"/>
            <a:ext cx="56578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 Ingest: For Each 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Dublin Core File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368700" y="1648125"/>
            <a:ext cx="2580984" cy="3099924"/>
          </a:xfrm>
          <a:prstGeom prst="flowChartMultidocumen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50 Items</a:t>
            </a:r>
            <a:endParaRPr sz="4800"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275" y="1417650"/>
            <a:ext cx="3123575" cy="46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/>
          <p:nvPr/>
        </p:nvSpPr>
        <p:spPr>
          <a:xfrm>
            <a:off x="3261525" y="1521650"/>
            <a:ext cx="2839200" cy="15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.PDF</a:t>
            </a:r>
            <a:endParaRPr sz="4800"/>
          </a:p>
        </p:txBody>
      </p:sp>
      <p:sp>
        <p:nvSpPr>
          <p:cNvPr id="180" name="Google Shape;180;p25"/>
          <p:cNvSpPr/>
          <p:nvPr/>
        </p:nvSpPr>
        <p:spPr>
          <a:xfrm>
            <a:off x="3261525" y="3104750"/>
            <a:ext cx="2839200" cy="15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.TXT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261525" y="4748050"/>
            <a:ext cx="2839200" cy="15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.XML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8007050" y="5362375"/>
            <a:ext cx="4011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8083250" y="4676575"/>
            <a:ext cx="4011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8083250" y="3990775"/>
            <a:ext cx="4011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8083250" y="3228775"/>
            <a:ext cx="4011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8007050" y="2466775"/>
            <a:ext cx="4011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8007050" y="1704775"/>
            <a:ext cx="4011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525" y="4071275"/>
            <a:ext cx="56578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Bulk Ingest: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Initiate Import from a Terminal Window</a:t>
            </a:r>
            <a:endParaRPr sz="3000"/>
          </a:p>
        </p:txBody>
      </p:sp>
      <p:sp>
        <p:nvSpPr>
          <p:cNvPr id="194" name="Google Shape;194;p26"/>
          <p:cNvSpPr/>
          <p:nvPr/>
        </p:nvSpPr>
        <p:spPr>
          <a:xfrm>
            <a:off x="368700" y="1648125"/>
            <a:ext cx="2580984" cy="3099924"/>
          </a:xfrm>
          <a:prstGeom prst="flowChartMultidocumen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50 Items</a:t>
            </a:r>
            <a:endParaRPr sz="4800"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125" y="1325475"/>
            <a:ext cx="1914525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/>
          <p:nvPr/>
        </p:nvSpPr>
        <p:spPr>
          <a:xfrm>
            <a:off x="3261525" y="3104750"/>
            <a:ext cx="2839200" cy="15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.TXT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3261525" y="1521650"/>
            <a:ext cx="2839200" cy="15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.PDF</a:t>
            </a:r>
            <a:endParaRPr sz="4800"/>
          </a:p>
        </p:txBody>
      </p:sp>
      <p:sp>
        <p:nvSpPr>
          <p:cNvPr id="198" name="Google Shape;198;p26"/>
          <p:cNvSpPr/>
          <p:nvPr/>
        </p:nvSpPr>
        <p:spPr>
          <a:xfrm>
            <a:off x="3261525" y="4748050"/>
            <a:ext cx="2839200" cy="15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.XML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9535" y="1466047"/>
            <a:ext cx="5057275" cy="486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our Repository Managers</a:t>
            </a:r>
            <a:endParaRPr/>
          </a:p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new collections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Grow collections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Accurately describe collection contents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Showcase our repository content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 Ingest: For Each 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Dublin Core File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368700" y="1648125"/>
            <a:ext cx="2580984" cy="3099924"/>
          </a:xfrm>
          <a:prstGeom prst="flowChartMultidocumen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50 Items</a:t>
            </a:r>
            <a:endParaRPr sz="4800"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875" y="3968550"/>
            <a:ext cx="780097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125" y="1325475"/>
            <a:ext cx="1914525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/>
          <p:nvPr/>
        </p:nvSpPr>
        <p:spPr>
          <a:xfrm>
            <a:off x="3261525" y="3104750"/>
            <a:ext cx="2839200" cy="15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.TXT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3261525" y="1521650"/>
            <a:ext cx="2839200" cy="15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.PDF</a:t>
            </a:r>
            <a:endParaRPr sz="4800"/>
          </a:p>
        </p:txBody>
      </p:sp>
      <p:sp>
        <p:nvSpPr>
          <p:cNvPr id="210" name="Google Shape;210;p27"/>
          <p:cNvSpPr/>
          <p:nvPr/>
        </p:nvSpPr>
        <p:spPr>
          <a:xfrm>
            <a:off x="3261525" y="4748050"/>
            <a:ext cx="2839200" cy="158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.XML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9535" y="1466047"/>
            <a:ext cx="5057275" cy="486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/>
          <p:nvPr/>
        </p:nvSpPr>
        <p:spPr>
          <a:xfrm>
            <a:off x="872950" y="1648125"/>
            <a:ext cx="7670100" cy="18684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if you make a mistake? </a:t>
            </a:r>
            <a:endParaRPr sz="4800"/>
          </a:p>
        </p:txBody>
      </p:sp>
      <p:sp>
        <p:nvSpPr>
          <p:cNvPr id="213" name="Google Shape;213;p27"/>
          <p:cNvSpPr/>
          <p:nvPr/>
        </p:nvSpPr>
        <p:spPr>
          <a:xfrm>
            <a:off x="1018875" y="3968550"/>
            <a:ext cx="8004900" cy="2505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9900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What if you need to refine the metadata? 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</p:txBody>
      </p:sp>
      <p:sp>
        <p:nvSpPr>
          <p:cNvPr id="219" name="Google Shape;219;p28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grow the collections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the ingest process is daunting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conversation focused on HOW to ingest the content</a:t>
            </a:r>
            <a:endParaRPr/>
          </a:p>
        </p:txBody>
      </p:sp>
      <p:sp>
        <p:nvSpPr>
          <p:cNvPr id="225" name="Google Shape;225;p2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on the content itself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231" name="Google Shape;231;p30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Empower Content Owners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Automate the tedious tasks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Make metadata entry the focus of the effort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Hide the command line from content owners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Tools</a:t>
            </a:r>
            <a:endParaRPr/>
          </a:p>
        </p:txBody>
      </p:sp>
      <p:sp>
        <p:nvSpPr>
          <p:cNvPr id="243" name="Google Shape;243;p3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around the tedious steps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constructing a complex workflow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Tools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File Analyzer 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Desktop Application for File System Traversal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DSpace QC Tools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Web application for Batch Process Submission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Both of these tools are available on GitHub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Georgetown-University-Libraries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Analyzer</a:t>
            </a:r>
            <a:endParaRPr/>
          </a:p>
        </p:txBody>
      </p:sp>
      <p:sp>
        <p:nvSpPr>
          <p:cNvPr id="255" name="Google Shape;255;p34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Application for File Processing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495300"/>
            <a:ext cx="8077200" cy="5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731" y="1610225"/>
            <a:ext cx="4079450" cy="4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need</a:t>
            </a:r>
            <a:endParaRPr/>
          </a:p>
        </p:txBody>
      </p:sp>
      <p:sp>
        <p:nvSpPr>
          <p:cNvPr id="267" name="Google Shape;267;p36"/>
          <p:cNvSpPr/>
          <p:nvPr/>
        </p:nvSpPr>
        <p:spPr>
          <a:xfrm>
            <a:off x="457200" y="2475525"/>
            <a:ext cx="2580984" cy="3099924"/>
          </a:xfrm>
          <a:prstGeom prst="flowChartMultidocumen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50 Items</a:t>
            </a:r>
            <a:endParaRPr sz="4800"/>
          </a:p>
        </p:txBody>
      </p:sp>
      <p:pic>
        <p:nvPicPr>
          <p:cNvPr id="268" name="Google Shape;2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275" y="2109938"/>
            <a:ext cx="3297650" cy="26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/>
          <p:nvPr/>
        </p:nvSpPr>
        <p:spPr>
          <a:xfrm>
            <a:off x="3742400" y="2820319"/>
            <a:ext cx="1972600" cy="1076925"/>
          </a:xfrm>
          <a:custGeom>
            <a:rect b="b" l="l" r="r" t="t"/>
            <a:pathLst>
              <a:path extrusionOk="0" h="43077" w="78904">
                <a:moveTo>
                  <a:pt x="0" y="43077"/>
                </a:moveTo>
                <a:cubicBezTo>
                  <a:pt x="6883" y="35949"/>
                  <a:pt x="28145" y="2765"/>
                  <a:pt x="41296" y="307"/>
                </a:cubicBezTo>
                <a:cubicBezTo>
                  <a:pt x="54447" y="-2151"/>
                  <a:pt x="72636" y="23659"/>
                  <a:pt x="78904" y="28329"/>
                </a:cubicBezTo>
              </a:path>
            </a:pathLst>
          </a:custGeom>
          <a:noFill/>
          <a:ln cap="flat" cmpd="sng" w="11430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story</a:t>
            </a:r>
            <a:endParaRPr/>
          </a:p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simple tools to facilitate these goals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Step 1: Automatically Generate an Ingest Inventory based on existing files</a:t>
            </a:r>
            <a:endParaRPr sz="3000"/>
          </a:p>
        </p:txBody>
      </p:sp>
      <p:pic>
        <p:nvPicPr>
          <p:cNvPr id="275" name="Google Shape;2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25" y="3618275"/>
            <a:ext cx="8424050" cy="30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/>
          <p:nvPr/>
        </p:nvSpPr>
        <p:spPr>
          <a:xfrm>
            <a:off x="4787425" y="1417650"/>
            <a:ext cx="2580984" cy="3099924"/>
          </a:xfrm>
          <a:prstGeom prst="flowChartMultidocumen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50 Items</a:t>
            </a:r>
            <a:endParaRPr sz="4800"/>
          </a:p>
        </p:txBody>
      </p:sp>
      <p:sp>
        <p:nvSpPr>
          <p:cNvPr id="277" name="Google Shape;277;p37"/>
          <p:cNvSpPr/>
          <p:nvPr/>
        </p:nvSpPr>
        <p:spPr>
          <a:xfrm>
            <a:off x="3124822" y="1999279"/>
            <a:ext cx="1447175" cy="1400225"/>
          </a:xfrm>
          <a:custGeom>
            <a:rect b="b" l="l" r="r" t="t"/>
            <a:pathLst>
              <a:path extrusionOk="0" h="56009" w="57887">
                <a:moveTo>
                  <a:pt x="57887" y="27250"/>
                </a:moveTo>
                <a:cubicBezTo>
                  <a:pt x="49038" y="22826"/>
                  <a:pt x="14011" y="-4090"/>
                  <a:pt x="4793" y="703"/>
                </a:cubicBezTo>
                <a:cubicBezTo>
                  <a:pt x="-4425" y="5496"/>
                  <a:pt x="2950" y="46791"/>
                  <a:pt x="2581" y="56009"/>
                </a:cubicBezTo>
              </a:path>
            </a:pathLst>
          </a:custGeom>
          <a:noFill/>
          <a:ln cap="flat" cmpd="sng" w="11430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25" y="225950"/>
            <a:ext cx="7914975" cy="6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the Generated Inventory</a:t>
            </a:r>
            <a:endParaRPr/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74" y="1417649"/>
            <a:ext cx="7437924" cy="528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800" y="3058600"/>
            <a:ext cx="3837300" cy="31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/>
          <p:nvPr/>
        </p:nvSpPr>
        <p:spPr>
          <a:xfrm>
            <a:off x="6993125" y="5428975"/>
            <a:ext cx="709500" cy="692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Edit the Ingest Inventory as a Spreadsheet</a:t>
            </a:r>
            <a:endParaRPr/>
          </a:p>
        </p:txBody>
      </p:sp>
      <p:pic>
        <p:nvPicPr>
          <p:cNvPr id="297" name="Google Shape;2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327800"/>
            <a:ext cx="8534400" cy="35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Generate the Ingest Folders from the Inventory Spreadsheet</a:t>
            </a:r>
            <a:endParaRPr/>
          </a:p>
        </p:txBody>
      </p:sp>
      <p:pic>
        <p:nvPicPr>
          <p:cNvPr id="303" name="Google Shape;3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25" y="1700975"/>
            <a:ext cx="46863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275" y="1830025"/>
            <a:ext cx="3123575" cy="46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1"/>
          <p:cNvSpPr/>
          <p:nvPr/>
        </p:nvSpPr>
        <p:spPr>
          <a:xfrm>
            <a:off x="1455632" y="3786650"/>
            <a:ext cx="3798500" cy="2509925"/>
          </a:xfrm>
          <a:custGeom>
            <a:rect b="b" l="l" r="r" t="t"/>
            <a:pathLst>
              <a:path extrusionOk="0" h="100397" w="151940">
                <a:moveTo>
                  <a:pt x="46489" y="0"/>
                </a:moveTo>
                <a:cubicBezTo>
                  <a:pt x="38746" y="11922"/>
                  <a:pt x="277" y="54815"/>
                  <a:pt x="31" y="71530"/>
                </a:cubicBezTo>
                <a:cubicBezTo>
                  <a:pt x="-215" y="88245"/>
                  <a:pt x="19696" y="99429"/>
                  <a:pt x="45014" y="100289"/>
                </a:cubicBezTo>
                <a:cubicBezTo>
                  <a:pt x="70332" y="101149"/>
                  <a:pt x="134119" y="80625"/>
                  <a:pt x="151940" y="76692"/>
                </a:cubicBezTo>
              </a:path>
            </a:pathLst>
          </a:custGeom>
          <a:noFill/>
          <a:ln cap="flat" cmpd="sng" w="11430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6" name="Google Shape;306;p41"/>
          <p:cNvSpPr txBox="1"/>
          <p:nvPr/>
        </p:nvSpPr>
        <p:spPr>
          <a:xfrm>
            <a:off x="170825" y="4063175"/>
            <a:ext cx="55617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Generate Contents File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Generate Dublin Core Metadata File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Include custom thumbnails if applicable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47925"/>
            <a:ext cx="8859450" cy="54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Ingest Folders</a:t>
            </a:r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 error message will appear if files are missing (or misspelled)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Process can be rerun if the metadata spreadsheet needs to change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 Folder Creation Report</a:t>
            </a:r>
            <a:endParaRPr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00" y="1571300"/>
            <a:ext cx="8710700" cy="29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50" y="3361176"/>
            <a:ext cx="8009675" cy="31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Validate Ingest Folders</a:t>
            </a:r>
            <a:endParaRPr/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25" y="1682550"/>
            <a:ext cx="3123575" cy="46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5"/>
          <p:cNvSpPr txBox="1"/>
          <p:nvPr/>
        </p:nvSpPr>
        <p:spPr>
          <a:xfrm>
            <a:off x="4129550" y="1814050"/>
            <a:ext cx="4557300" cy="45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Identify Missing Files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Required Metadata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Validate Files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Contents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Dublin Core</a:t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8924" cy="62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that you have content to load into your repository</a:t>
            </a:r>
            <a:endParaRPr/>
          </a:p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Status Report</a:t>
            </a:r>
            <a:endParaRPr/>
          </a:p>
        </p:txBody>
      </p:sp>
      <p:pic>
        <p:nvPicPr>
          <p:cNvPr id="342" name="Google Shape;3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34825"/>
            <a:ext cx="8991600" cy="28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072" y="3317975"/>
            <a:ext cx="6396226" cy="32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Move Ingest Folders to Server and Initiate Bulk Ingest</a:t>
            </a:r>
            <a:endParaRPr/>
          </a:p>
        </p:txBody>
      </p:sp>
      <p:pic>
        <p:nvPicPr>
          <p:cNvPr id="349" name="Google Shape;3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25" y="1682550"/>
            <a:ext cx="3123575" cy="46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275" y="2109938"/>
            <a:ext cx="3297650" cy="26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8"/>
          <p:cNvSpPr/>
          <p:nvPr/>
        </p:nvSpPr>
        <p:spPr>
          <a:xfrm>
            <a:off x="3742400" y="2820319"/>
            <a:ext cx="1972600" cy="1076925"/>
          </a:xfrm>
          <a:custGeom>
            <a:rect b="b" l="l" r="r" t="t"/>
            <a:pathLst>
              <a:path extrusionOk="0" h="43077" w="78904">
                <a:moveTo>
                  <a:pt x="0" y="43077"/>
                </a:moveTo>
                <a:cubicBezTo>
                  <a:pt x="6883" y="35949"/>
                  <a:pt x="28145" y="2765"/>
                  <a:pt x="41296" y="307"/>
                </a:cubicBezTo>
                <a:cubicBezTo>
                  <a:pt x="54447" y="-2151"/>
                  <a:pt x="72636" y="23659"/>
                  <a:pt x="78904" y="28329"/>
                </a:cubicBezTo>
              </a:path>
            </a:pathLst>
          </a:custGeom>
          <a:noFill/>
          <a:ln cap="flat" cmpd="sng" w="11430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Batch Process Submission</a:t>
            </a:r>
            <a:endParaRPr/>
          </a:p>
        </p:txBody>
      </p:sp>
      <p:sp>
        <p:nvSpPr>
          <p:cNvPr id="357" name="Google Shape;357;p4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Tools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50" y="809475"/>
            <a:ext cx="8775751" cy="55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50" y="50100"/>
            <a:ext cx="7246374" cy="67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1"/>
          <p:cNvSpPr txBox="1"/>
          <p:nvPr/>
        </p:nvSpPr>
        <p:spPr>
          <a:xfrm>
            <a:off x="4011500" y="2533025"/>
            <a:ext cx="44874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900"/>
                </a:solidFill>
              </a:rPr>
              <a:t>Web Tools, </a:t>
            </a:r>
            <a:endParaRPr sz="3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900"/>
                </a:solidFill>
              </a:rPr>
              <a:t>Tutorials co-located with tools</a:t>
            </a:r>
            <a:endParaRPr sz="3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75" y="844700"/>
            <a:ext cx="8859026" cy="58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2"/>
          <p:cNvSpPr/>
          <p:nvPr/>
        </p:nvSpPr>
        <p:spPr>
          <a:xfrm>
            <a:off x="6466625" y="4205025"/>
            <a:ext cx="2535000" cy="101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Collection</a:t>
            </a:r>
            <a:endParaRPr sz="3000"/>
          </a:p>
        </p:txBody>
      </p:sp>
      <p:sp>
        <p:nvSpPr>
          <p:cNvPr id="376" name="Google Shape;376;p52"/>
          <p:cNvSpPr/>
          <p:nvPr/>
        </p:nvSpPr>
        <p:spPr>
          <a:xfrm>
            <a:off x="5160150" y="5652825"/>
            <a:ext cx="3993900" cy="1015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Folder Location</a:t>
            </a:r>
            <a:endParaRPr sz="3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run by Bulk Ingest</a:t>
            </a:r>
            <a:endParaRPr/>
          </a:p>
        </p:txBody>
      </p:sp>
      <p:sp>
        <p:nvSpPr>
          <p:cNvPr id="382" name="Google Shape;382;p5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import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filter-media [collection]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update-discovery-index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oai-import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stats-util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Content is visible, searchable, and thumbnails are present!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3926" cy="639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93" name="Google Shape;393;p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Empowered Librarians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Iterative metadata refinement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At the right point of the workflow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Significant growth in repository content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Decreasing IT involvement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Rapid development of support tools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Tools</a:t>
            </a:r>
            <a:endParaRPr/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Generate Ingest Folders for ProQuest ETD's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Filter Media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Scenario: One Item to Add to DSpace</a:t>
            </a:r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25" y="1977500"/>
            <a:ext cx="20764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275" y="2109938"/>
            <a:ext cx="3297650" cy="26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2"/>
          <p:cNvCxnSpPr/>
          <p:nvPr/>
        </p:nvCxnSpPr>
        <p:spPr>
          <a:xfrm>
            <a:off x="2949675" y="3141400"/>
            <a:ext cx="19542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 ETD's from ProQuest</a:t>
            </a:r>
            <a:endParaRPr/>
          </a:p>
        </p:txBody>
      </p:sp>
      <p:pic>
        <p:nvPicPr>
          <p:cNvPr id="405" name="Google Shape;40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075" y="3665850"/>
            <a:ext cx="16192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675" y="2754100"/>
            <a:ext cx="16192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2045025"/>
            <a:ext cx="16192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5275" y="2109938"/>
            <a:ext cx="3297650" cy="26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7"/>
          <p:cNvSpPr/>
          <p:nvPr/>
        </p:nvSpPr>
        <p:spPr>
          <a:xfrm>
            <a:off x="3742400" y="2820319"/>
            <a:ext cx="1972600" cy="1076925"/>
          </a:xfrm>
          <a:custGeom>
            <a:rect b="b" l="l" r="r" t="t"/>
            <a:pathLst>
              <a:path extrusionOk="0" h="43077" w="78904">
                <a:moveTo>
                  <a:pt x="0" y="43077"/>
                </a:moveTo>
                <a:cubicBezTo>
                  <a:pt x="6883" y="35949"/>
                  <a:pt x="28145" y="2765"/>
                  <a:pt x="41296" y="307"/>
                </a:cubicBezTo>
                <a:cubicBezTo>
                  <a:pt x="54447" y="-2151"/>
                  <a:pt x="72636" y="23659"/>
                  <a:pt x="78904" y="28329"/>
                </a:cubicBezTo>
              </a:path>
            </a:pathLst>
          </a:custGeom>
          <a:noFill/>
          <a:ln cap="flat" cmpd="sng" w="11430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ProQuest ETD Ingest Rule</a:t>
            </a:r>
            <a:endParaRPr/>
          </a:p>
        </p:txBody>
      </p:sp>
      <p:pic>
        <p:nvPicPr>
          <p:cNvPr id="415" name="Google Shape;4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35825"/>
            <a:ext cx="7805025" cy="52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Media 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Items Submitted One by One</a:t>
            </a:r>
            <a:endParaRPr/>
          </a:p>
        </p:txBody>
      </p:sp>
      <p:pic>
        <p:nvPicPr>
          <p:cNvPr id="421" name="Google Shape;42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925" y="1417650"/>
            <a:ext cx="6848475" cy="54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9"/>
          <p:cNvSpPr/>
          <p:nvPr/>
        </p:nvSpPr>
        <p:spPr>
          <a:xfrm>
            <a:off x="4806850" y="2092075"/>
            <a:ext cx="3879900" cy="1389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Collection</a:t>
            </a:r>
            <a:endParaRPr sz="3000"/>
          </a:p>
        </p:txBody>
      </p:sp>
      <p:sp>
        <p:nvSpPr>
          <p:cNvPr id="423" name="Google Shape;423;p59"/>
          <p:cNvSpPr/>
          <p:nvPr/>
        </p:nvSpPr>
        <p:spPr>
          <a:xfrm>
            <a:off x="261850" y="3650950"/>
            <a:ext cx="3578700" cy="11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Filter Media Tasks</a:t>
            </a:r>
            <a:endParaRPr sz="3000"/>
          </a:p>
        </p:txBody>
      </p:sp>
      <p:sp>
        <p:nvSpPr>
          <p:cNvPr id="424" name="Google Shape;424;p59"/>
          <p:cNvSpPr/>
          <p:nvPr/>
        </p:nvSpPr>
        <p:spPr>
          <a:xfrm>
            <a:off x="261850" y="5251150"/>
            <a:ext cx="3578700" cy="11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Re-index?</a:t>
            </a:r>
            <a:endParaRPr sz="3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430" name="Google Shape;430;p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Companion tools easy to learn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Users are very comfortable with them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De-mystify DSpace-specifics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Users trained other users!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Tools Created</a:t>
            </a:r>
            <a:endParaRPr/>
          </a:p>
        </p:txBody>
      </p:sp>
      <p:sp>
        <p:nvSpPr>
          <p:cNvPr id="436" name="Google Shape;436;p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Automation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Undo Bulk Ingest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Update Metadata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Move Community/Collection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Reporting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Data Quality Reports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Statistics Reports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2"/>
          <p:cNvSpPr txBox="1"/>
          <p:nvPr>
            <p:ph type="title"/>
          </p:nvPr>
        </p:nvSpPr>
        <p:spPr>
          <a:xfrm>
            <a:off x="457200" y="2463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Tools (time permitting)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Reports</a:t>
            </a:r>
            <a:endParaRPr/>
          </a:p>
        </p:txBody>
      </p:sp>
      <p:sp>
        <p:nvSpPr>
          <p:cNvPr id="447" name="Google Shape;447;p6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Items with multiple media files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Non-PDF Document Items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Items missing a Thumbnail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"Non-standard" Media Types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Items modified last 30 days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Items with Embargo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Items missing a metadata field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Item metadata containing a URL</a:t>
            </a:r>
            <a:endParaRPr sz="3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26" y="1505250"/>
            <a:ext cx="7915050" cy="53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QC Report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QC Report</a:t>
            </a:r>
            <a:endParaRPr/>
          </a:p>
        </p:txBody>
      </p:sp>
      <p:pic>
        <p:nvPicPr>
          <p:cNvPr id="459" name="Google Shape;45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50"/>
            <a:ext cx="8015175" cy="50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Statistics Reports</a:t>
            </a:r>
            <a:endParaRPr/>
          </a:p>
        </p:txBody>
      </p:sp>
      <p:sp>
        <p:nvSpPr>
          <p:cNvPr id="465" name="Google Shape;465;p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Not confident in the out of the box reports</a:t>
            </a:r>
            <a:endParaRPr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Wanted to understand underlying data</a:t>
            </a:r>
            <a:endParaRPr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Filter Stats</a:t>
            </a:r>
            <a:endParaRPr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On campus</a:t>
            </a:r>
            <a:endParaRPr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Within the library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Item to Add: Item Submission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35075"/>
            <a:ext cx="8534401" cy="40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1923000" y="4387850"/>
            <a:ext cx="6217800" cy="2099700"/>
          </a:xfrm>
          <a:prstGeom prst="cloudCallout">
            <a:avLst>
              <a:gd fmla="val -31353" name="adj1"/>
              <a:gd fmla="val -122247" name="adj2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Click through </a:t>
            </a:r>
            <a:r>
              <a:rPr lang="en" sz="4800"/>
              <a:t>7</a:t>
            </a:r>
            <a:r>
              <a:rPr lang="en" sz="3000"/>
              <a:t> item submission screens authoring metadata as you go</a:t>
            </a:r>
            <a:endParaRPr sz="3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353525"/>
            <a:ext cx="840105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yourself</a:t>
            </a:r>
            <a:endParaRPr/>
          </a:p>
        </p:txBody>
      </p:sp>
      <p:sp>
        <p:nvSpPr>
          <p:cNvPr id="476" name="Google Shape;476;p6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GitHub: Georgetown-University-Libraries 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File Analyzer &amp; Metadata Harvester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Just need a Java Compiler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Contains several utilities for digitization workflows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Links to tutorials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DSpace QC Tools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PHP Code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Sample code, not ready to run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Links to tutorials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Please let me know how these work for you!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Terry Brady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Applications Programmer Analyst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Georgetown University Library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twb27@georgetown.edu</a:t>
            </a:r>
            <a:endParaRPr sz="3600"/>
          </a:p>
        </p:txBody>
      </p:sp>
      <p:sp>
        <p:nvSpPr>
          <p:cNvPr id="482" name="Google Shape;482;p6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https://github.com/organizations/Georgetown-University-Libraries</a:t>
            </a:r>
            <a:endParaRPr/>
          </a:p>
        </p:txBody>
      </p:sp>
      <p:pic>
        <p:nvPicPr>
          <p:cNvPr id="483" name="Google Shape;48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895600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Scenario: Three Items to Add to DSpace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30025"/>
            <a:ext cx="1643200" cy="17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275" y="2109938"/>
            <a:ext cx="3297650" cy="26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2949675" y="3141400"/>
            <a:ext cx="19542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75" y="2664525"/>
            <a:ext cx="1643200" cy="17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50" y="3476000"/>
            <a:ext cx="1643200" cy="17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Items to Add: Item Submission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35075"/>
            <a:ext cx="8534401" cy="40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1923000" y="4387850"/>
            <a:ext cx="6217800" cy="2099700"/>
          </a:xfrm>
          <a:prstGeom prst="cloudCallout">
            <a:avLst>
              <a:gd fmla="val -31353" name="adj1"/>
              <a:gd fmla="val -122247" name="adj2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Click through </a:t>
            </a:r>
            <a:r>
              <a:rPr lang="en" sz="4800"/>
              <a:t>3x7</a:t>
            </a:r>
            <a:r>
              <a:rPr lang="en" sz="3000"/>
              <a:t> item submission screens authoring metadata as you go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68700" y="1648125"/>
            <a:ext cx="2580984" cy="3099924"/>
          </a:xfrm>
          <a:prstGeom prst="flowChartMultidocumen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50 Items</a:t>
            </a:r>
            <a:endParaRPr sz="4800"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Scenario: 50 newspaper issues to add to DSpace (very similar metadata)</a:t>
            </a:r>
            <a:endParaRPr sz="30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275" y="2109938"/>
            <a:ext cx="3297650" cy="26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>
            <a:off x="2949675" y="3141400"/>
            <a:ext cx="19542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