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95a129d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95a12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8b3aae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8b3aa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8b3aae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8b3a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8b3aae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8b3aa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5a129d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95a12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8b3aae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8b3aa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52df8c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52df8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8b3aaea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8b3aa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95a129d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95a129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95a129d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95a12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295a129d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5295a12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95a129d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95a129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8b3aaea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8b3aa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8b3aaea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8b3aa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8b3aaea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8b3aae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8b3aaea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8b3aa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52df8c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252df8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623039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62303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295a129d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295a129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95a129d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95a12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95a129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95a12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78b3aae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778b3a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52df8c3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252df8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52df8c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52df8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252df8c3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252df8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52df8c3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52df8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8b3aaea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78b3aa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95a129d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95a12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95a12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95a1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295a12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295a1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295a129d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295a129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95a129d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295a129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8b3aae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8b3aa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95a129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295a12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95a129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95a12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78b3aaea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78b3aae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8b3aaea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8b3aa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295a129d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295a129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2bcf66e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2bcf66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2bcf66e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2bcf6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78b3aaea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78b3aae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95a129d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95a129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78b3aaea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78b3aae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8b3aae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8b3a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78b3aaea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78b3aae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295a129d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295a12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78b3aaea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78b3aa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78b3aaea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78b3aa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78b3aaea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78b3aa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78b3aaea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78b3aae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78b3aaea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78b3aae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295a129d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295a12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252df8c3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252df8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78b3aaea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78b3aa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8b3aae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8b3aa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295a129d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295a12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78b3aaea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78b3aae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78b3aaea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78b3aae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295a129d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295a12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78b3aaea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78b3aae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295a129d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295a129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295a129d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295a12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295a129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295a12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78b3aaea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78b3aae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78b3aaea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78b3aae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8b3aae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8b3aa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295a129d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295a12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78b3aaea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78b3aae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78b3aaea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78b3aae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b3aae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8b3aa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95a129d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95a12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erry.brady@georgetown.edu" TargetMode="External"/><Relationship Id="rId4" Type="http://schemas.openxmlformats.org/officeDocument/2006/relationships/hyperlink" Target="https://github.com/terrywbrady/info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github.com/Georgetown-University-Libraries/batch-tool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rrywbrady/info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Relationship Id="rId4" Type="http://schemas.openxmlformats.org/officeDocument/2006/relationships/hyperlink" Target="https://github.com/Georgetown-University-Libraries/DSpaceRestQCReports" TargetMode="External"/><Relationship Id="rId5" Type="http://schemas.openxmlformats.org/officeDocument/2006/relationships/hyperlink" Target="https://github.com/DSpace/DSpace/pull/95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terrywbrady/info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terry.brady@georgetown.edu" TargetMode="External"/><Relationship Id="rId4" Type="http://schemas.openxmlformats.org/officeDocument/2006/relationships/hyperlink" Target="https://github.com/terrywbrady/info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Driving Change with Interactive Admin Tools for DSpace</a:t>
            </a:r>
            <a:endParaRPr sz="3000"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terry.brady@georgetown.edu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https://github.com/terrywbrady/info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(Quality Control) Reports</a:t>
            </a:r>
            <a:endParaRPr sz="3000"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419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Initial Solution: PHP Tools with Read Only Access</a:t>
            </a:r>
            <a:endParaRPr sz="30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579225" y="1200150"/>
            <a:ext cx="33723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Access restricted to library staff.</a:t>
            </a:r>
            <a:endParaRPr sz="18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0" y="1038177"/>
            <a:ext cx="5064926" cy="38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25275" y="4006975"/>
            <a:ext cx="72645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https://github.com/Georgetown-University-Libraries/batch-tools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Report: Collection Item Counts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Item Counts by Collection</a:t>
            </a:r>
            <a:endParaRPr sz="30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90600"/>
            <a:ext cx="86868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4795700" y="2343325"/>
            <a:ext cx="4040700" cy="220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Count for a Collection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(Links to a list of items)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Report: Filter By Use Case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Filter by Use Case</a:t>
            </a:r>
            <a:endParaRPr sz="30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Filter by interesting use cases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private item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has embargo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 has link to media streaming service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50" y="350475"/>
            <a:ext cx="7993851" cy="4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 rot="-2100906">
            <a:off x="2586547" y="673953"/>
            <a:ext cx="3173623" cy="26144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 appear in the header</a:t>
            </a:r>
            <a:endParaRPr sz="3000"/>
          </a:p>
        </p:txBody>
      </p:sp>
      <p:sp>
        <p:nvSpPr>
          <p:cNvPr id="134" name="Google Shape;134;p23"/>
          <p:cNvSpPr/>
          <p:nvPr/>
        </p:nvSpPr>
        <p:spPr>
          <a:xfrm>
            <a:off x="2516700" y="2734825"/>
            <a:ext cx="4614000" cy="23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Links will present a list of items that match the use case for a collection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Additional Use Cases</a:t>
            </a:r>
            <a:endParaRPr sz="3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multiple original bitstreams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thumbnail missing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non-ASCII characters in metadata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improper character entity in metadata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64327" l="0" r="0" t="0"/>
          <a:stretch/>
        </p:blipFill>
        <p:spPr>
          <a:xfrm>
            <a:off x="240225" y="3298100"/>
            <a:ext cx="8663526" cy="16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6618875" y="1063375"/>
            <a:ext cx="2270100" cy="1469400"/>
          </a:xfrm>
          <a:prstGeom prst="wedgeRoundRectCallout">
            <a:avLst>
              <a:gd fmla="val 3932" name="adj1"/>
              <a:gd fmla="val 180187" name="adj2"/>
              <a:gd fmla="val 0" name="adj3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Click on a count link to view a list of relevant items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Viewing Filtered Results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17833" l="0" r="0" t="4460"/>
          <a:stretch/>
        </p:blipFill>
        <p:spPr>
          <a:xfrm>
            <a:off x="994750" y="989650"/>
            <a:ext cx="7346224" cy="39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0" y="2175675"/>
            <a:ext cx="1364700" cy="857400"/>
          </a:xfrm>
          <a:prstGeom prst="wedgeEllipseCallout">
            <a:avLst>
              <a:gd fmla="val 76158" name="adj1"/>
              <a:gd fmla="val -21737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title</a:t>
            </a:r>
            <a:endParaRPr sz="2400"/>
          </a:p>
        </p:txBody>
      </p:sp>
      <p:sp>
        <p:nvSpPr>
          <p:cNvPr id="150" name="Google Shape;150;p25"/>
          <p:cNvSpPr/>
          <p:nvPr/>
        </p:nvSpPr>
        <p:spPr>
          <a:xfrm>
            <a:off x="994750" y="3033075"/>
            <a:ext cx="1734600" cy="1004700"/>
          </a:xfrm>
          <a:prstGeom prst="wedgeEllipseCallout">
            <a:avLst>
              <a:gd fmla="val 100721" name="adj1"/>
              <a:gd fmla="val -103603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handle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57200" y="205976"/>
            <a:ext cx="82296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Augmenting Results</a:t>
            </a:r>
            <a:endParaRPr sz="30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13" y="968000"/>
            <a:ext cx="6425774" cy="408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4781725" y="3391950"/>
            <a:ext cx="2838300" cy="1658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metadata fields to include in report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 sz="3000"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 of Prototype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205976"/>
            <a:ext cx="82296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Exporting Results</a:t>
            </a:r>
            <a:endParaRPr sz="30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13" y="968000"/>
            <a:ext cx="6425774" cy="408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611000" y="1923800"/>
            <a:ext cx="2334900" cy="978900"/>
          </a:xfrm>
          <a:prstGeom prst="upArrow">
            <a:avLst>
              <a:gd fmla="val 50000" name="adj1"/>
              <a:gd fmla="val 46665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CSV Export</a:t>
            </a:r>
            <a:endParaRPr sz="2400"/>
          </a:p>
        </p:txBody>
      </p:sp>
      <p:sp>
        <p:nvSpPr>
          <p:cNvPr id="165" name="Google Shape;165;p27"/>
          <p:cNvSpPr/>
          <p:nvPr/>
        </p:nvSpPr>
        <p:spPr>
          <a:xfrm>
            <a:off x="457200" y="3897375"/>
            <a:ext cx="2424900" cy="969300"/>
          </a:xfrm>
          <a:prstGeom prst="wedgeRoundRectCallout">
            <a:avLst>
              <a:gd fmla="val 13190" name="adj1"/>
              <a:gd fmla="val -153944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DSpace Bulk Metadata Edit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QC Reports: Examples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1459200" y="1200150"/>
            <a:ext cx="7227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Kate Dohe, Digital Services Librarian uses these tools to resolve routine problems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Corrupted character entities from our ETD Provider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Identifying excessively large or unusually small PDF’s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Streamable media requiring companion assets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25" y="1325400"/>
            <a:ext cx="1168975" cy="1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Character Entity Corruption in ETD’s</a:t>
            </a:r>
            <a:endParaRPr sz="3000"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ETD’s are loaded into 65 collections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ETD provider incorrectly escapes non-ASCII characters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ingest, look for incorrect character entities across the IR community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Generate metadata export file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DSpace Bulk Metadata Update to fix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Excessively large PDF’s</a:t>
            </a:r>
            <a:endParaRPr sz="300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Look for excessively large PDF’s in IR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Analyze with Acrobat Preflight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Downsample images?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Split PDF for accessibility?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digitized material, re-generate PDF?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QC Reports: Unusually small PDF’s</a:t>
            </a:r>
            <a:endParaRPr sz="30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Harder to resolve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Alert submitter and request new copy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Attempt to fix with Adobe Distiller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7" y="44563"/>
            <a:ext cx="6858024" cy="50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167775" y="1700175"/>
            <a:ext cx="2362800" cy="2516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Streaming Media Requiring Authentication...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Ensure that a relevant image is uploaded with the video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Metadata Query Tool</a:t>
            </a:r>
            <a:endParaRPr/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Metadata Query Tool: Example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Search IR Community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For items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Publisher starts with Georgetown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Subject exists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Along with the item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Display publisher and subject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Exclude private and withdrawn items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Item must have an original bitstream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57200" y="458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IR 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5" y="1316375"/>
            <a:ext cx="8589825" cy="31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3593275" y="1196850"/>
            <a:ext cx="2432700" cy="671100"/>
          </a:xfrm>
          <a:prstGeom prst="wedgeRoundRectCallout">
            <a:avLst>
              <a:gd fmla="val -48850" name="adj1"/>
              <a:gd fmla="val 112502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IR Community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458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publisher and subject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50" y="1428225"/>
            <a:ext cx="8589825" cy="31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/>
          <p:nvPr/>
        </p:nvSpPr>
        <p:spPr>
          <a:xfrm>
            <a:off x="824925" y="3671575"/>
            <a:ext cx="2768400" cy="978600"/>
          </a:xfrm>
          <a:prstGeom prst="wedgeRoundRectCallout">
            <a:avLst>
              <a:gd fmla="val -34484" name="adj1"/>
              <a:gd fmla="val -101433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publisher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subject</a:t>
            </a:r>
            <a:endParaRPr sz="2400"/>
          </a:p>
        </p:txBody>
      </p:sp>
      <p:sp>
        <p:nvSpPr>
          <p:cNvPr id="223" name="Google Shape;223;p36"/>
          <p:cNvSpPr/>
          <p:nvPr/>
        </p:nvSpPr>
        <p:spPr>
          <a:xfrm>
            <a:off x="5982750" y="3348600"/>
            <a:ext cx="2768400" cy="978600"/>
          </a:xfrm>
          <a:prstGeom prst="wedgeRoundRectCallout">
            <a:avLst>
              <a:gd fmla="val -34484" name="adj1"/>
              <a:gd fmla="val -101433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for “Georgetown”</a:t>
            </a:r>
            <a:endParaRPr sz="2400"/>
          </a:p>
        </p:txBody>
      </p:sp>
      <p:sp>
        <p:nvSpPr>
          <p:cNvPr id="224" name="Google Shape;224;p36"/>
          <p:cNvSpPr/>
          <p:nvPr/>
        </p:nvSpPr>
        <p:spPr>
          <a:xfrm>
            <a:off x="3786225" y="1316375"/>
            <a:ext cx="2768400" cy="744300"/>
          </a:xfrm>
          <a:prstGeom prst="wedgeRoundRectCallout">
            <a:avLst>
              <a:gd fmla="val -15051" name="adj1"/>
              <a:gd fmla="val 140572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operator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QC/Report tools exist in DSpace?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we built at Georgetown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Impact of those tools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Proposed Integration of this functionality into DSpace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3023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publisher and subject in results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0" y="1214441"/>
            <a:ext cx="8229600" cy="330660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/>
          <p:nvPr/>
        </p:nvSpPr>
        <p:spPr>
          <a:xfrm>
            <a:off x="2642525" y="1965825"/>
            <a:ext cx="4599900" cy="216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metadata field(s) to include in report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Exclude Private and Withdrawn Items.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Items must have original bitstream</a:t>
            </a:r>
            <a:endParaRPr sz="3000"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0" y="1215775"/>
            <a:ext cx="8602575" cy="3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/>
          <p:nvPr/>
        </p:nvSpPr>
        <p:spPr>
          <a:xfrm>
            <a:off x="2712425" y="2483125"/>
            <a:ext cx="3159900" cy="144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Filter results by common properties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Search Results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" y="1139850"/>
            <a:ext cx="8633849" cy="38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/>
          <p:nvPr/>
        </p:nvSpPr>
        <p:spPr>
          <a:xfrm>
            <a:off x="5802375" y="357925"/>
            <a:ext cx="3132000" cy="1216500"/>
          </a:xfrm>
          <a:prstGeom prst="downArrow">
            <a:avLst>
              <a:gd fmla="val 50000" name="adj1"/>
              <a:gd fmla="val 51906" name="adj2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metadata fields to Include</a:t>
            </a:r>
            <a:endParaRPr sz="2400"/>
          </a:p>
        </p:txBody>
      </p:sp>
      <p:sp>
        <p:nvSpPr>
          <p:cNvPr id="246" name="Google Shape;246;p39"/>
          <p:cNvSpPr/>
          <p:nvPr/>
        </p:nvSpPr>
        <p:spPr>
          <a:xfrm>
            <a:off x="237700" y="1851750"/>
            <a:ext cx="2894100" cy="21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 results include title and handle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457200" y="205977"/>
            <a:ext cx="8229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CSV Export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875" y="654100"/>
            <a:ext cx="71151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38000"/>
            <a:ext cx="8168126" cy="17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>
            <a:off x="457200" y="3897375"/>
            <a:ext cx="2424900" cy="969300"/>
          </a:xfrm>
          <a:prstGeom prst="wedgeRoundRectCallout">
            <a:avLst>
              <a:gd fmla="val 164130" name="adj1"/>
              <a:gd fmla="val -181572" name="adj2"/>
              <a:gd fmla="val 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DSpace Bulk Metadata Edit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Query Tool: Examples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1515650" y="1200150"/>
            <a:ext cx="71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Kate Dohe, Digital Services Librarian uses these tools to 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metadata issues that cannot be discovered with the front-end filter tools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precise query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never fail to find an item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bulk metadata enhancement projects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metadata normalization projects</a:t>
            </a:r>
            <a:endParaRPr sz="24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1333450"/>
            <a:ext cx="1292050" cy="18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Statistics Reporting Tool</a:t>
            </a:r>
            <a:endParaRPr/>
          </a:p>
        </p:txBody>
      </p:sp>
      <p:sp>
        <p:nvSpPr>
          <p:cNvPr id="267" name="Google Shape;267;p4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Query Tool (PHP)</a:t>
            </a:r>
            <a:endParaRPr sz="3000"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1425685"/>
            <a:ext cx="8229599" cy="3089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7256475" y="1714150"/>
            <a:ext cx="1803600" cy="74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Filters</a:t>
            </a:r>
            <a:endParaRPr sz="2400"/>
          </a:p>
        </p:txBody>
      </p:sp>
      <p:sp>
        <p:nvSpPr>
          <p:cNvPr id="275" name="Google Shape;275;p43"/>
          <p:cNvSpPr/>
          <p:nvPr/>
        </p:nvSpPr>
        <p:spPr>
          <a:xfrm>
            <a:off x="384625" y="3853325"/>
            <a:ext cx="4236300" cy="1146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Level Communities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457200" y="205976"/>
            <a:ext cx="8229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Query Tool: Filter By Usage Type</a:t>
            </a:r>
            <a:endParaRPr sz="3000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47" y="749275"/>
            <a:ext cx="8380650" cy="4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457200" y="205976"/>
            <a:ext cx="8229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Query Tool: Filter By Date Range</a:t>
            </a:r>
            <a:endParaRPr sz="30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13" y="651550"/>
            <a:ext cx="5153583" cy="44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Query Tool: Filter By IP</a:t>
            </a:r>
            <a:endParaRPr sz="3000"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900" y="987100"/>
            <a:ext cx="3371075" cy="3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57200" y="1200150"/>
            <a:ext cx="5009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By Campus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Inside/Outside Library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By development team member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QC/Report Tools exist in DSpace?</a:t>
            </a:r>
            <a:endParaRPr sz="3000"/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457200" y="205976"/>
            <a:ext cx="8229600" cy="5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Query Tool: Expand Collections</a:t>
            </a:r>
            <a:endParaRPr sz="3000"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861850"/>
            <a:ext cx="80105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7"/>
          <p:cNvSpPr/>
          <p:nvPr/>
        </p:nvSpPr>
        <p:spPr>
          <a:xfrm>
            <a:off x="615200" y="3140275"/>
            <a:ext cx="3998700" cy="18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IR Collections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4669850" y="637550"/>
            <a:ext cx="2894100" cy="741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Hierarchy Level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Stats Query Tool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1580125" y="1200150"/>
            <a:ext cx="7106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Kate Dohe, Digital Services Librarian uses these tools to 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Report collection usage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Quarterly and adhoc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 bitstream and item usage at community/collection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campus vs. non campus traffic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Compare collection usage changes over time</a:t>
            </a:r>
            <a:endParaRPr sz="2400"/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5" y="1309250"/>
            <a:ext cx="1286300" cy="1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PHP Tool: Limitations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Must be maintained locally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PHP Tools have not been successfully shared with other DSpace institutions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Integrating Our Tools into DSpace Core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Prototypes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Integrating Our Tools into DSpace Core</a:t>
            </a:r>
            <a:endParaRPr sz="3000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Into the Curation System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Into the REST API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the Curation System</a:t>
            </a:r>
            <a:endParaRPr/>
          </a:p>
        </p:txBody>
      </p:sp>
      <p:sp>
        <p:nvSpPr>
          <p:cNvPr id="332" name="Google Shape;332;p5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457200" y="205976"/>
            <a:ext cx="8229600" cy="5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My attempt to write a curation task</a:t>
            </a:r>
            <a:endParaRPr sz="3000"/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b="11964" l="0" r="0" t="0"/>
          <a:stretch/>
        </p:blipFill>
        <p:spPr>
          <a:xfrm>
            <a:off x="3858925" y="765275"/>
            <a:ext cx="4154400" cy="43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/>
          <p:nvPr/>
        </p:nvSpPr>
        <p:spPr>
          <a:xfrm flipH="1">
            <a:off x="307500" y="1686200"/>
            <a:ext cx="4264500" cy="299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 only output is not persisted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Items are not hyperlinks</a:t>
            </a:r>
            <a:endParaRPr sz="2400"/>
          </a:p>
        </p:txBody>
      </p:sp>
      <p:sp>
        <p:nvSpPr>
          <p:cNvPr id="340" name="Google Shape;340;p53"/>
          <p:cNvSpPr txBox="1"/>
          <p:nvPr/>
        </p:nvSpPr>
        <p:spPr>
          <a:xfrm>
            <a:off x="6361650" y="1462475"/>
            <a:ext cx="2656500" cy="2334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 items that may not be visible to a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private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restricted item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restricted bitstream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bitstream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into Curation System</a:t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Curation System would need the following enhancements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Accept input parameters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 input parameters to the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generate HTML, XML, and/or JSON output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persist output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Integrating Our QC Reports and Query Tool into the DSpace REST API</a:t>
            </a:r>
            <a:endParaRPr sz="3000"/>
          </a:p>
        </p:txBody>
      </p:sp>
      <p:sp>
        <p:nvSpPr>
          <p:cNvPr id="352" name="Google Shape;352;p5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Prototype Implementation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into the REST API</a:t>
            </a:r>
            <a:endParaRPr/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75" y="1010475"/>
            <a:ext cx="6905825" cy="40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457200" y="4031300"/>
            <a:ext cx="8229600" cy="9756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https://github.com/Georgetown-University-Libraries/DSpaceRestQCReports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https://github.com/DSpace/DSpace/pull/954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tools: Browse &amp; Navigate</a:t>
            </a:r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00" y="1284638"/>
            <a:ext cx="3821800" cy="35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50" y="1284650"/>
            <a:ext cx="4308753" cy="35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 flipH="1">
            <a:off x="5676675" y="3517775"/>
            <a:ext cx="1971300" cy="783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Facet Counts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Tools on the REST API</a:t>
            </a:r>
            <a:endParaRPr sz="3000"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 new API Verbs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/filters</a:t>
            </a:r>
            <a:r>
              <a:rPr lang="en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/filtered-collection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/metadataregistry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/filtered-items</a:t>
            </a:r>
            <a:endParaRPr/>
          </a:p>
        </p:txBody>
      </p:sp>
      <p:sp>
        <p:nvSpPr>
          <p:cNvPr id="366" name="Google Shape;366;p5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list filters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get items by filter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list metadata fields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perform item query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 Report Tool</a:t>
            </a:r>
            <a:endParaRPr/>
          </a:p>
        </p:txBody>
      </p:sp>
      <p:sp>
        <p:nvSpPr>
          <p:cNvPr id="372" name="Google Shape;372;p5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REST API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 Reports (REST): List Collections</a:t>
            </a:r>
            <a:endParaRPr/>
          </a:p>
        </p:txBody>
      </p:sp>
      <p:pic>
        <p:nvPicPr>
          <p:cNvPr id="378" name="Google Shape;3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50" y="1119288"/>
            <a:ext cx="8094375" cy="38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9"/>
          <p:cNvSpPr txBox="1"/>
          <p:nvPr/>
        </p:nvSpPr>
        <p:spPr>
          <a:xfrm>
            <a:off x="518050" y="3886500"/>
            <a:ext cx="6674400" cy="8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/rest/collections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(existing REST verb)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Reports (REST): Get Community Name</a:t>
            </a:r>
            <a:endParaRPr sz="3000"/>
          </a:p>
        </p:txBody>
      </p:sp>
      <p:pic>
        <p:nvPicPr>
          <p:cNvPr id="385" name="Google Shape;3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7" y="1232025"/>
            <a:ext cx="8008368" cy="35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0"/>
          <p:cNvSpPr txBox="1"/>
          <p:nvPr/>
        </p:nvSpPr>
        <p:spPr>
          <a:xfrm>
            <a:off x="518050" y="3886500"/>
            <a:ext cx="8008500" cy="8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/rest/collections/{cid}?expand=parentCommunityList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(existing REST verb)</a:t>
            </a:r>
            <a:endParaRPr sz="2400"/>
          </a:p>
        </p:txBody>
      </p:sp>
      <p:sp>
        <p:nvSpPr>
          <p:cNvPr id="387" name="Google Shape;387;p60"/>
          <p:cNvSpPr/>
          <p:nvPr/>
        </p:nvSpPr>
        <p:spPr>
          <a:xfrm>
            <a:off x="5285075" y="2357300"/>
            <a:ext cx="1845600" cy="1202400"/>
          </a:xfrm>
          <a:prstGeom prst="wedgeRoundRectCallout">
            <a:avLst>
              <a:gd fmla="val -156060" name="adj1"/>
              <a:gd fmla="val 96515" name="adj2"/>
              <a:gd fmla="val 0" name="adj3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for each collection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Reports (REST): Get Filters</a:t>
            </a:r>
            <a:endParaRPr sz="3000"/>
          </a:p>
        </p:txBody>
      </p:sp>
      <p:pic>
        <p:nvPicPr>
          <p:cNvPr id="393" name="Google Shape;3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" y="1063375"/>
            <a:ext cx="8133040" cy="39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1"/>
          <p:cNvSpPr txBox="1"/>
          <p:nvPr/>
        </p:nvSpPr>
        <p:spPr>
          <a:xfrm>
            <a:off x="518050" y="3886500"/>
            <a:ext cx="3867300" cy="686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/rest/filters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Reports (REST): Filter Collections</a:t>
            </a:r>
            <a:endParaRPr sz="3000"/>
          </a:p>
        </p:txBody>
      </p:sp>
      <p:pic>
        <p:nvPicPr>
          <p:cNvPr id="400" name="Google Shape;4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8"/>
            <a:ext cx="8229599" cy="385369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2"/>
          <p:cNvSpPr txBox="1"/>
          <p:nvPr/>
        </p:nvSpPr>
        <p:spPr>
          <a:xfrm>
            <a:off x="518050" y="3886500"/>
            <a:ext cx="8008500" cy="686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/rest/filtered-collections/{cid}?filterString={filter1,...}</a:t>
            </a:r>
            <a:endParaRPr sz="2400"/>
          </a:p>
        </p:txBody>
      </p:sp>
      <p:sp>
        <p:nvSpPr>
          <p:cNvPr id="402" name="Google Shape;402;p62"/>
          <p:cNvSpPr/>
          <p:nvPr/>
        </p:nvSpPr>
        <p:spPr>
          <a:xfrm>
            <a:off x="1761700" y="1798025"/>
            <a:ext cx="1845600" cy="1202400"/>
          </a:xfrm>
          <a:prstGeom prst="wedgeRoundRectCallout">
            <a:avLst>
              <a:gd fmla="val 74997" name="adj1"/>
              <a:gd fmla="val 138377" name="adj2"/>
              <a:gd fmla="val 0" name="adj3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for each collection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QC Reports (REST): Filter Collection Items</a:t>
            </a:r>
            <a:endParaRPr sz="3000"/>
          </a:p>
        </p:txBody>
      </p:sp>
      <p:pic>
        <p:nvPicPr>
          <p:cNvPr id="408" name="Google Shape;4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0" y="1228675"/>
            <a:ext cx="8418299" cy="2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3"/>
          <p:cNvSpPr txBox="1"/>
          <p:nvPr/>
        </p:nvSpPr>
        <p:spPr>
          <a:xfrm>
            <a:off x="518050" y="3886500"/>
            <a:ext cx="8008500" cy="686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/rest/filtered-collections/{cid}?</a:t>
            </a:r>
            <a:r>
              <a:rPr lang="en" sz="2400">
                <a:highlight>
                  <a:srgbClr val="FFFF00"/>
                </a:highlight>
              </a:rPr>
              <a:t>expand=items</a:t>
            </a:r>
            <a:r>
              <a:rPr lang="en" sz="2400"/>
              <a:t>&amp;filter={filter}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Query Tool</a:t>
            </a:r>
            <a:endParaRPr/>
          </a:p>
        </p:txBody>
      </p:sp>
      <p:sp>
        <p:nvSpPr>
          <p:cNvPr id="415" name="Google Shape;415;p6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REST API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/>
          <p:nvPr>
            <p:ph type="title"/>
          </p:nvPr>
        </p:nvSpPr>
        <p:spPr>
          <a:xfrm>
            <a:off x="457200" y="205977"/>
            <a:ext cx="8229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Query Tools (REST): Create Form</a:t>
            </a:r>
            <a:endParaRPr sz="3000"/>
          </a:p>
        </p:txBody>
      </p:sp>
      <p:pic>
        <p:nvPicPr>
          <p:cNvPr id="421" name="Google Shape;4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25" y="691575"/>
            <a:ext cx="6905249" cy="41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5"/>
          <p:cNvSpPr txBox="1"/>
          <p:nvPr/>
        </p:nvSpPr>
        <p:spPr>
          <a:xfrm>
            <a:off x="2927525" y="3982875"/>
            <a:ext cx="5599200" cy="590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/rest/metadataregistry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Query Tools (REST): Build Query</a:t>
            </a:r>
            <a:endParaRPr sz="3000"/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68" y="1133300"/>
            <a:ext cx="8217081" cy="3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Tools: Advanced Search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558900" y="3163300"/>
            <a:ext cx="7881600" cy="1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Compose a complex query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searching multiple metadata fields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Provided a filter exists for the field of interest.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Note: some filters search multiple fields at once</a:t>
            </a:r>
            <a:endParaRPr sz="18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11" y="1063375"/>
            <a:ext cx="6090375" cy="2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Query Parameters</a:t>
            </a:r>
            <a:endParaRPr/>
          </a:p>
        </p:txBody>
      </p:sp>
      <p:sp>
        <p:nvSpPr>
          <p:cNvPr id="434" name="Google Shape;434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query_field[]=dc.subject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query_op=equals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query_value=law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query_field[]=dc.subject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query_op=matches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query_value[]=^Medic.*$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Query Tools (REST): Get Results</a:t>
            </a:r>
            <a:endParaRPr/>
          </a:p>
        </p:txBody>
      </p:sp>
      <p:pic>
        <p:nvPicPr>
          <p:cNvPr id="440" name="Google Shape;4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25" y="1142900"/>
            <a:ext cx="7818776" cy="39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8"/>
          <p:cNvSpPr txBox="1"/>
          <p:nvPr/>
        </p:nvSpPr>
        <p:spPr>
          <a:xfrm>
            <a:off x="120475" y="4398625"/>
            <a:ext cx="8662200" cy="552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/rest/filtered-items?query_field[]=...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9"/>
          <p:cNvSpPr txBox="1"/>
          <p:nvPr>
            <p:ph type="title"/>
          </p:nvPr>
        </p:nvSpPr>
        <p:spPr>
          <a:xfrm>
            <a:off x="457200" y="205976"/>
            <a:ext cx="82296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Query Tools (REST): Generate CSV</a:t>
            </a:r>
            <a:endParaRPr/>
          </a:p>
        </p:txBody>
      </p:sp>
      <p:pic>
        <p:nvPicPr>
          <p:cNvPr id="447" name="Google Shape;44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39125"/>
            <a:ext cx="88487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125" y="2107325"/>
            <a:ext cx="4564849" cy="285662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9"/>
          <p:cNvSpPr/>
          <p:nvPr/>
        </p:nvSpPr>
        <p:spPr>
          <a:xfrm>
            <a:off x="545275" y="2469150"/>
            <a:ext cx="3551400" cy="23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for DSpace Bulk Metadata Edit Process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Reports</a:t>
            </a:r>
            <a:endParaRPr/>
          </a:p>
        </p:txBody>
      </p:sp>
      <p:sp>
        <p:nvSpPr>
          <p:cNvPr id="455" name="Google Shape;455;p7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REST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Yet Prototyped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Stats Tool in REST API - Not Yet Prototyped</a:t>
            </a:r>
            <a:endParaRPr sz="3000"/>
          </a:p>
        </p:txBody>
      </p:sp>
      <p:sp>
        <p:nvSpPr>
          <p:cNvPr id="461" name="Google Shape;461;p7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Verbs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/community-statistics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/collection-statistics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2" name="Google Shape;462;p71"/>
          <p:cNvSpPr txBox="1"/>
          <p:nvPr>
            <p:ph idx="2" type="body"/>
          </p:nvPr>
        </p:nvSpPr>
        <p:spPr>
          <a:xfrm>
            <a:off x="3970800" y="665525"/>
            <a:ext cx="47160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Parameters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Duration:day, month, etc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EndDate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NumDurationToReport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ResourceType: item, collection, etc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IP I</a:t>
            </a:r>
            <a:r>
              <a:rPr lang="en" sz="2400"/>
              <a:t>nclude,IP-exclude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Reporting Tools</a:t>
            </a:r>
            <a:endParaRPr/>
          </a:p>
        </p:txBody>
      </p:sp>
      <p:sp>
        <p:nvSpPr>
          <p:cNvPr id="468" name="Google Shape;468;p7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REST API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Deploying REST Reporting Tools</a:t>
            </a:r>
            <a:endParaRPr sz="3000"/>
          </a:p>
        </p:txBody>
      </p:sp>
      <p:sp>
        <p:nvSpPr>
          <p:cNvPr id="474" name="Google Shape;474;p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new verbs to REST API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Provide sample client web apps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Reference implementation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HTML and JS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Deployed to the DSpace web server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Determine security for the REST API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Reporting Tools: Results</a:t>
            </a:r>
            <a:endParaRPr/>
          </a:p>
        </p:txBody>
      </p:sp>
      <p:sp>
        <p:nvSpPr>
          <p:cNvPr id="480" name="Google Shape;480;p7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/>
          <p:nvPr>
            <p:ph type="title"/>
          </p:nvPr>
        </p:nvSpPr>
        <p:spPr>
          <a:xfrm>
            <a:off x="457200" y="2539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Reporting Tools: Results</a:t>
            </a:r>
            <a:endParaRPr/>
          </a:p>
        </p:txBody>
      </p:sp>
      <p:sp>
        <p:nvSpPr>
          <p:cNvPr id="486" name="Google Shape;486;p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 empowered our collection owners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Driven content enhancements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Uncovered content problems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Saved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be beneficial to other institutions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 txBox="1"/>
          <p:nvPr>
            <p:ph type="title"/>
          </p:nvPr>
        </p:nvSpPr>
        <p:spPr>
          <a:xfrm>
            <a:off x="457200" y="2539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Interactive Reporting Tools: Evolution</a:t>
            </a:r>
            <a:endParaRPr sz="3000"/>
          </a:p>
        </p:txBody>
      </p:sp>
      <p:sp>
        <p:nvSpPr>
          <p:cNvPr id="492" name="Google Shape;492;p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be integrated into DSpace 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via the curation system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via the REST API (preferred)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Tools: Curation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200150"/>
            <a:ext cx="5008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Benefits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launched at a repository, community, collection, or item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queued if resource intensive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Limitations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only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output from queued task</a:t>
            </a:r>
            <a:endParaRPr sz="18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75" y="1200150"/>
            <a:ext cx="33432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Thoughts</a:t>
            </a:r>
            <a:endParaRPr/>
          </a:p>
        </p:txBody>
      </p:sp>
      <p:sp>
        <p:nvSpPr>
          <p:cNvPr id="498" name="Google Shape;498;p7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thoughts</a:t>
            </a:r>
            <a:endParaRPr/>
          </a:p>
        </p:txBody>
      </p:sp>
      <p:sp>
        <p:nvSpPr>
          <p:cNvPr id="504" name="Google Shape;504;p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Would tools like these be helpful to your institution?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so, how?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are your thoughts 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Curation System Integration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REST API Integration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idx="1" type="body"/>
          </p:nvPr>
        </p:nvSpPr>
        <p:spPr>
          <a:xfrm>
            <a:off x="137000" y="1200150"/>
            <a:ext cx="881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Georgetown University Library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terry.brady@georgetown.edu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https://github.com/terrywbrady/info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Tools: Usage Reports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366775" y="1200150"/>
            <a:ext cx="4320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Available at repository, community, collection and item level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Item/bitstream counts do not roll up to collection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Cannot filter usage records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IP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1307875"/>
            <a:ext cx="3592250" cy="3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Google Analytics for DSpace?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No awareness of DSpace collection hierarchy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