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some of the paradigms from containerization to improve our system resiliency.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79a477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79a477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6a772532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6a772532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6a77253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6a77253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6a772532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6a772532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6a772532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6a772532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6a772532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6a772532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6a772532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6a772532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6a772532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6a772532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a772532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a772532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6a772532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6a772532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6a7725328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6a7725328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TB, start intros. Mention we’ll spend about a half hour here, and then we’ll walk through some questions for everyone as a springboard for a discussion thereafter.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79a477a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79a477a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6a772532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6a772532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6a7725328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6a7725328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979a477a3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979a477a3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79a477a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979a477a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96a7725328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96a7725328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EL. All of our current initiatives are related. Carefully curated pets… Serverless where possible (not having a dedicated host to a particular microservice)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6a77253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6a77253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a7725328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a7725328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a7725328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a7725328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EL: re: burst credits, mention audit and spinning up instances in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Hand-off to Terry to talk about Merritt workflows that illustrate some of challenges and potential benefits of being container’ish or using containers.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a772532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6a772532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a7725328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a7725328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a7725328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a7725328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a772532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a772532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6a77253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6a77253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uc3.cdlib.org/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rrywbrady/" TargetMode="External"/><Relationship Id="rId4" Type="http://schemas.openxmlformats.org/officeDocument/2006/relationships/hyperlink" Target="https://cdlib.org/contact/staff_directory/terry-brady-staff-profile/" TargetMode="External"/><Relationship Id="rId5" Type="http://schemas.openxmlformats.org/officeDocument/2006/relationships/hyperlink" Target="https://cdlib.org/eric-lopatin-staff-profil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DLUC3/merritt-docker/blob/master/mrt-services/docker-compose.yml" TargetMode="External"/><Relationship Id="rId4" Type="http://schemas.openxmlformats.org/officeDocument/2006/relationships/hyperlink" Target="https://github.com/CDLUC3/merritt-docker/blob/master/mrt-services/docker-compose.yml" TargetMode="External"/><Relationship Id="rId5" Type="http://schemas.openxmlformats.org/officeDocument/2006/relationships/hyperlink" Target="https://github.com/CDLUC3/merritt-docker/blob/master/mrt-services/use-volume.yml" TargetMode="External"/><Relationship Id="rId6" Type="http://schemas.openxmlformats.org/officeDocument/2006/relationships/hyperlink" Target="https://gitpitch.com/cdluc3/merritt-docker#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Containers and Container-ish Solutions for the Merritt Preservation System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Brady, Eric Lopatin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Digital Library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25" y="3933450"/>
            <a:ext cx="1905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523" y="3963500"/>
            <a:ext cx="214046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Ingest</a:t>
            </a:r>
            <a:endParaRPr/>
          </a:p>
        </p:txBody>
      </p:sp>
      <p:cxnSp>
        <p:nvCxnSpPr>
          <p:cNvPr id="246" name="Google Shape;246;p22"/>
          <p:cNvCxnSpPr>
            <a:stCxn id="222" idx="0"/>
            <a:endCxn id="228" idx="2"/>
          </p:cNvCxnSpPr>
          <p:nvPr/>
        </p:nvCxnSpPr>
        <p:spPr>
          <a:xfrm rot="10800000">
            <a:off x="2834150" y="900175"/>
            <a:ext cx="209100" cy="71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2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48" name="Google Shape;248;p22"/>
          <p:cNvCxnSpPr/>
          <p:nvPr/>
        </p:nvCxnSpPr>
        <p:spPr>
          <a:xfrm flipH="1" rot="5400000">
            <a:off x="-860475" y="2845375"/>
            <a:ext cx="2604900" cy="39000"/>
          </a:xfrm>
          <a:prstGeom prst="curvedConnector4">
            <a:avLst>
              <a:gd fmla="val 16045" name="adj1"/>
              <a:gd fmla="val 71057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2"/>
          <p:cNvCxnSpPr/>
          <p:nvPr/>
        </p:nvCxnSpPr>
        <p:spPr>
          <a:xfrm>
            <a:off x="1825575" y="1867225"/>
            <a:ext cx="66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282" name="Google Shape;282;p23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Ingest</a:t>
            </a:r>
            <a:endParaRPr/>
          </a:p>
        </p:txBody>
      </p:sp>
      <p:cxnSp>
        <p:nvCxnSpPr>
          <p:cNvPr id="283" name="Google Shape;283;p23"/>
          <p:cNvCxnSpPr>
            <a:stCxn id="259" idx="3"/>
            <a:endCxn id="261" idx="1"/>
          </p:cNvCxnSpPr>
          <p:nvPr/>
        </p:nvCxnSpPr>
        <p:spPr>
          <a:xfrm flipH="1" rot="10800000">
            <a:off x="3592400" y="1720225"/>
            <a:ext cx="463200" cy="14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>
            <a:stCxn id="261" idx="2"/>
            <a:endCxn id="267" idx="0"/>
          </p:cNvCxnSpPr>
          <p:nvPr/>
        </p:nvCxnSpPr>
        <p:spPr>
          <a:xfrm>
            <a:off x="4604875" y="1968400"/>
            <a:ext cx="58500" cy="63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3"/>
          <p:cNvCxnSpPr>
            <a:stCxn id="265" idx="2"/>
            <a:endCxn id="257" idx="0"/>
          </p:cNvCxnSpPr>
          <p:nvPr/>
        </p:nvCxnSpPr>
        <p:spPr>
          <a:xfrm flipH="1">
            <a:off x="2738550" y="900100"/>
            <a:ext cx="95700" cy="41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23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319" name="Google Shape;319;p24"/>
          <p:cNvSpPr txBox="1"/>
          <p:nvPr>
            <p:ph type="title"/>
          </p:nvPr>
        </p:nvSpPr>
        <p:spPr>
          <a:xfrm>
            <a:off x="3661800" y="2164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Large ingests make load balancing &amp; deployment complex</a:t>
            </a:r>
            <a:endParaRPr sz="2600"/>
          </a:p>
        </p:txBody>
      </p:sp>
      <p:sp>
        <p:nvSpPr>
          <p:cNvPr id="320" name="Google Shape;320;p24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353" name="Google Shape;353;p25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Inventory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355" name="Google Shape;355;p25"/>
          <p:cNvCxnSpPr>
            <a:endCxn id="334" idx="0"/>
          </p:cNvCxnSpPr>
          <p:nvPr/>
        </p:nvCxnSpPr>
        <p:spPr>
          <a:xfrm>
            <a:off x="3440100" y="613675"/>
            <a:ext cx="2878800" cy="8529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5"/>
          <p:cNvCxnSpPr>
            <a:stCxn id="334" idx="2"/>
            <a:endCxn id="351" idx="4"/>
          </p:cNvCxnSpPr>
          <p:nvPr/>
        </p:nvCxnSpPr>
        <p:spPr>
          <a:xfrm rot="5400000">
            <a:off x="3591750" y="196825"/>
            <a:ext cx="960900" cy="44934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5"/>
          <p:cNvCxnSpPr>
            <a:stCxn id="332" idx="3"/>
            <a:endCxn id="334" idx="1"/>
          </p:cNvCxnSpPr>
          <p:nvPr/>
        </p:nvCxnSpPr>
        <p:spPr>
          <a:xfrm flipH="1" rot="10800000">
            <a:off x="5154025" y="1714750"/>
            <a:ext cx="615600" cy="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5"/>
          <p:cNvSpPr/>
          <p:nvPr/>
        </p:nvSpPr>
        <p:spPr>
          <a:xfrm>
            <a:off x="6997100" y="349375"/>
            <a:ext cx="1211400" cy="633600"/>
          </a:xfrm>
          <a:prstGeom prst="wedgeRoundRectCallout">
            <a:avLst>
              <a:gd fmla="val -116493" name="adj1"/>
              <a:gd fmla="val 8632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Manifest for ingested content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391" name="Google Shape;391;p26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 Content</a:t>
            </a:r>
            <a:endParaRPr/>
          </a:p>
        </p:txBody>
      </p:sp>
      <p:cxnSp>
        <p:nvCxnSpPr>
          <p:cNvPr id="392" name="Google Shape;392;p26"/>
          <p:cNvCxnSpPr>
            <a:stCxn id="378" idx="0"/>
            <a:endCxn id="377" idx="2"/>
          </p:cNvCxnSpPr>
          <p:nvPr/>
        </p:nvCxnSpPr>
        <p:spPr>
          <a:xfrm rot="10800000">
            <a:off x="6172075" y="3267700"/>
            <a:ext cx="109200" cy="64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6"/>
          <p:cNvCxnSpPr>
            <a:stCxn id="378" idx="0"/>
            <a:endCxn id="375" idx="2"/>
          </p:cNvCxnSpPr>
          <p:nvPr/>
        </p:nvCxnSpPr>
        <p:spPr>
          <a:xfrm rot="10800000">
            <a:off x="2971675" y="3267700"/>
            <a:ext cx="3309600" cy="64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6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395" name="Google Shape;395;p26"/>
          <p:cNvCxnSpPr>
            <a:stCxn id="379" idx="2"/>
            <a:endCxn id="389" idx="2"/>
          </p:cNvCxnSpPr>
          <p:nvPr/>
        </p:nvCxnSpPr>
        <p:spPr>
          <a:xfrm flipH="1" rot="5400000">
            <a:off x="2679175" y="804700"/>
            <a:ext cx="1635000" cy="5874000"/>
          </a:xfrm>
          <a:prstGeom prst="curvedConnector4">
            <a:avLst>
              <a:gd fmla="val -14564" name="adj1"/>
              <a:gd fmla="val 104052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6" name="Google Shape;396;p26"/>
          <p:cNvCxnSpPr>
            <a:stCxn id="378" idx="1"/>
            <a:endCxn id="376" idx="2"/>
          </p:cNvCxnSpPr>
          <p:nvPr/>
        </p:nvCxnSpPr>
        <p:spPr>
          <a:xfrm rot="10800000">
            <a:off x="4495825" y="3267850"/>
            <a:ext cx="1236300" cy="8907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429" name="Google Shape;429;p27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r>
              <a:rPr lang="en"/>
              <a:t> Content</a:t>
            </a:r>
            <a:endParaRPr/>
          </a:p>
        </p:txBody>
      </p:sp>
      <p:cxnSp>
        <p:nvCxnSpPr>
          <p:cNvPr id="430" name="Google Shape;430;p27"/>
          <p:cNvCxnSpPr>
            <a:stCxn id="431" idx="4"/>
            <a:endCxn id="418" idx="0"/>
          </p:cNvCxnSpPr>
          <p:nvPr/>
        </p:nvCxnSpPr>
        <p:spPr>
          <a:xfrm flipH="1">
            <a:off x="4571875" y="3484798"/>
            <a:ext cx="33000" cy="44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7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2019625" y="2241598"/>
            <a:ext cx="5170500" cy="124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7"/>
          <p:cNvCxnSpPr>
            <a:endCxn id="427" idx="3"/>
          </p:cNvCxnSpPr>
          <p:nvPr/>
        </p:nvCxnSpPr>
        <p:spPr>
          <a:xfrm rot="10800000">
            <a:off x="1192675" y="3240925"/>
            <a:ext cx="2830200" cy="9399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466" name="Google Shape;466;p28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r>
              <a:rPr lang="en"/>
              <a:t> Content (previous state)</a:t>
            </a:r>
            <a:endParaRPr/>
          </a:p>
        </p:txBody>
      </p:sp>
      <p:cxnSp>
        <p:nvCxnSpPr>
          <p:cNvPr id="467" name="Google Shape;467;p28"/>
          <p:cNvCxnSpPr>
            <a:stCxn id="451" idx="2"/>
            <a:endCxn id="457" idx="0"/>
          </p:cNvCxnSpPr>
          <p:nvPr/>
        </p:nvCxnSpPr>
        <p:spPr>
          <a:xfrm flipH="1">
            <a:off x="3015002" y="3267729"/>
            <a:ext cx="1480800" cy="67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8"/>
          <p:cNvCxnSpPr>
            <a:stCxn id="464" idx="1"/>
            <a:endCxn id="440" idx="2"/>
          </p:cNvCxnSpPr>
          <p:nvPr/>
        </p:nvCxnSpPr>
        <p:spPr>
          <a:xfrm flipH="1" rot="10800000">
            <a:off x="1192675" y="2115525"/>
            <a:ext cx="41700" cy="49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28"/>
          <p:cNvCxnSpPr>
            <a:stCxn id="457" idx="1"/>
            <a:endCxn id="440" idx="2"/>
          </p:cNvCxnSpPr>
          <p:nvPr/>
        </p:nvCxnSpPr>
        <p:spPr>
          <a:xfrm rot="10800000">
            <a:off x="1234475" y="2115525"/>
            <a:ext cx="1231500" cy="207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28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471" name="Google Shape;471;p28"/>
          <p:cNvCxnSpPr>
            <a:endCxn id="438" idx="1"/>
          </p:cNvCxnSpPr>
          <p:nvPr/>
        </p:nvCxnSpPr>
        <p:spPr>
          <a:xfrm flipH="1" rot="5400000">
            <a:off x="-860475" y="2845375"/>
            <a:ext cx="2604900" cy="39000"/>
          </a:xfrm>
          <a:prstGeom prst="curvedConnector4">
            <a:avLst>
              <a:gd fmla="val 16045" name="adj1"/>
              <a:gd fmla="val 71057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504" name="Google Shape;504;p29"/>
          <p:cNvSpPr txBox="1"/>
          <p:nvPr>
            <p:ph type="title"/>
          </p:nvPr>
        </p:nvSpPr>
        <p:spPr>
          <a:xfrm>
            <a:off x="3661800" y="1402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Large downloads make load balancing and deployment complex</a:t>
            </a:r>
            <a:endParaRPr sz="2500"/>
          </a:p>
        </p:txBody>
      </p:sp>
      <p:sp>
        <p:nvSpPr>
          <p:cNvPr id="505" name="Google Shape;505;p29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538" name="Google Shape;538;p30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</a:t>
            </a:r>
            <a:r>
              <a:rPr lang="en"/>
              <a:t> Content Retrieval</a:t>
            </a:r>
            <a:endParaRPr/>
          </a:p>
        </p:txBody>
      </p:sp>
      <p:cxnSp>
        <p:nvCxnSpPr>
          <p:cNvPr id="539" name="Google Shape;539;p30"/>
          <p:cNvCxnSpPr>
            <a:stCxn id="523" idx="2"/>
            <a:endCxn id="529" idx="0"/>
          </p:cNvCxnSpPr>
          <p:nvPr/>
        </p:nvCxnSpPr>
        <p:spPr>
          <a:xfrm flipH="1">
            <a:off x="3015002" y="3267729"/>
            <a:ext cx="1480800" cy="67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0" name="Google Shape;540;p30"/>
          <p:cNvCxnSpPr>
            <a:stCxn id="536" idx="1"/>
            <a:endCxn id="512" idx="2"/>
          </p:cNvCxnSpPr>
          <p:nvPr/>
        </p:nvCxnSpPr>
        <p:spPr>
          <a:xfrm flipH="1" rot="10800000">
            <a:off x="1192675" y="2115525"/>
            <a:ext cx="41700" cy="49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0"/>
          <p:cNvCxnSpPr>
            <a:stCxn id="529" idx="1"/>
            <a:endCxn id="512" idx="2"/>
          </p:cNvCxnSpPr>
          <p:nvPr/>
        </p:nvCxnSpPr>
        <p:spPr>
          <a:xfrm rot="10800000">
            <a:off x="1234475" y="2115525"/>
            <a:ext cx="1231500" cy="207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2" name="Google Shape;542;p30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543" name="Google Shape;543;p30"/>
          <p:cNvCxnSpPr>
            <a:stCxn id="523" idx="3"/>
            <a:endCxn id="542" idx="2"/>
          </p:cNvCxnSpPr>
          <p:nvPr/>
        </p:nvCxnSpPr>
        <p:spPr>
          <a:xfrm flipH="1">
            <a:off x="971690" y="2950476"/>
            <a:ext cx="4214100" cy="1527300"/>
          </a:xfrm>
          <a:prstGeom prst="curvedConnector4">
            <a:avLst>
              <a:gd fmla="val -5651" name="adj1"/>
              <a:gd fmla="val 115585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422475" y="22461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575" name="Google Shape;575;p31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 for Content Ingest</a:t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577" name="Google Shape;577;p31"/>
          <p:cNvCxnSpPr>
            <a:stCxn id="578" idx="3"/>
            <a:endCxn id="576" idx="2"/>
          </p:cNvCxnSpPr>
          <p:nvPr/>
        </p:nvCxnSpPr>
        <p:spPr>
          <a:xfrm flipH="1">
            <a:off x="971740" y="3293726"/>
            <a:ext cx="1303500" cy="1183800"/>
          </a:xfrm>
          <a:prstGeom prst="curvedConnector4">
            <a:avLst>
              <a:gd fmla="val -18268" name="adj1"/>
              <a:gd fmla="val 120128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9" name="Google Shape;579;p31"/>
          <p:cNvCxnSpPr/>
          <p:nvPr/>
        </p:nvCxnSpPr>
        <p:spPr>
          <a:xfrm flipH="1" rot="5400000">
            <a:off x="-860475" y="2845375"/>
            <a:ext cx="2604900" cy="39000"/>
          </a:xfrm>
          <a:prstGeom prst="curvedConnector4">
            <a:avLst>
              <a:gd fmla="val 16045" name="adj1"/>
              <a:gd fmla="val 71057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8" name="Google Shape;578;p31"/>
          <p:cNvSpPr/>
          <p:nvPr/>
        </p:nvSpPr>
        <p:spPr>
          <a:xfrm>
            <a:off x="1063750" y="2950475"/>
            <a:ext cx="1211490" cy="686502"/>
          </a:xfrm>
          <a:prstGeom prst="flowChartMulti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Bucket</a:t>
            </a:r>
            <a:endParaRPr/>
          </a:p>
        </p:txBody>
      </p:sp>
      <p:cxnSp>
        <p:nvCxnSpPr>
          <p:cNvPr id="580" name="Google Shape;580;p31"/>
          <p:cNvCxnSpPr>
            <a:stCxn id="550" idx="3"/>
            <a:endCxn id="578" idx="0"/>
          </p:cNvCxnSpPr>
          <p:nvPr/>
        </p:nvCxnSpPr>
        <p:spPr>
          <a:xfrm flipH="1">
            <a:off x="1752775" y="1867225"/>
            <a:ext cx="30900" cy="1083300"/>
          </a:xfrm>
          <a:prstGeom prst="curvedConnector4">
            <a:avLst>
              <a:gd fmla="val -770631" name="adj1"/>
              <a:gd fmla="val 61456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Terry Brady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Merritt Technical Lead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https://cdlib.org/contact/staff_directory/terry-brady-staff-profile/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at Georgetown University Library, National Archives and Records Administration, LexisNexis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Lopatin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Merritt Product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https://cdlib.org/eric-lopatin-staff-profile/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at PLOS, Amazon Music, and Adobe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610" name="Google Shape;610;p32"/>
          <p:cNvSpPr/>
          <p:nvPr/>
        </p:nvSpPr>
        <p:spPr>
          <a:xfrm>
            <a:off x="422475" y="22461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612" name="Google Shape;612;p32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Ingest from</a:t>
            </a:r>
            <a:r>
              <a:rPr lang="en"/>
              <a:t> Presigned Bucket</a:t>
            </a: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614" name="Google Shape;614;p32"/>
          <p:cNvSpPr/>
          <p:nvPr/>
        </p:nvSpPr>
        <p:spPr>
          <a:xfrm>
            <a:off x="1063750" y="2950475"/>
            <a:ext cx="1211490" cy="686502"/>
          </a:xfrm>
          <a:prstGeom prst="flowChartMulti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Bucket</a:t>
            </a:r>
            <a:endParaRPr/>
          </a:p>
        </p:txBody>
      </p:sp>
      <p:cxnSp>
        <p:nvCxnSpPr>
          <p:cNvPr id="615" name="Google Shape;615;p32"/>
          <p:cNvCxnSpPr>
            <a:stCxn id="590" idx="1"/>
            <a:endCxn id="614" idx="0"/>
          </p:cNvCxnSpPr>
          <p:nvPr/>
        </p:nvCxnSpPr>
        <p:spPr>
          <a:xfrm flipH="1">
            <a:off x="1752800" y="1867225"/>
            <a:ext cx="741300" cy="10833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6" name="Google Shape;616;p32"/>
          <p:cNvCxnSpPr/>
          <p:nvPr/>
        </p:nvCxnSpPr>
        <p:spPr>
          <a:xfrm flipH="1">
            <a:off x="2738550" y="900100"/>
            <a:ext cx="95700" cy="41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7" name="Google Shape;617;p32"/>
          <p:cNvCxnSpPr/>
          <p:nvPr/>
        </p:nvCxnSpPr>
        <p:spPr>
          <a:xfrm flipH="1">
            <a:off x="3592525" y="1720150"/>
            <a:ext cx="463200" cy="14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8" name="Google Shape;618;p32"/>
          <p:cNvCxnSpPr/>
          <p:nvPr/>
        </p:nvCxnSpPr>
        <p:spPr>
          <a:xfrm rot="10800000">
            <a:off x="4604891" y="1968525"/>
            <a:ext cx="58500" cy="63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25" name="Google Shape;625;p33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26" name="Google Shape;626;p33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27" name="Google Shape;627;p33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28" name="Google Shape;628;p33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30" name="Google Shape;630;p33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31" name="Google Shape;631;p33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632" name="Google Shape;632;p33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633" name="Google Shape;633;p33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34" name="Google Shape;634;p33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635" name="Google Shape;635;p33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40" name="Google Shape;640;p33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41" name="Google Shape;641;p33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42" name="Google Shape;642;p33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43" name="Google Shape;643;p33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44" name="Google Shape;644;p33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45" name="Google Shape;645;p33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46" name="Google Shape;646;p33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647" name="Google Shape;647;p33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648" name="Google Shape;648;p33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649" name="Google Shape;649;p33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651" name="Google Shape;651;p33"/>
          <p:cNvSpPr txBox="1"/>
          <p:nvPr>
            <p:ph type="title"/>
          </p:nvPr>
        </p:nvSpPr>
        <p:spPr>
          <a:xfrm>
            <a:off x="3661800" y="2164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AWS Load Balancers to make deployment more flexible</a:t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5347299" y="2640527"/>
            <a:ext cx="3270510" cy="2405970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Destroy and Recreate instances as needed -- autoscale.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63" name="Google Shape;663;p34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77" name="Google Shape;677;p34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681" name="Google Shape;681;p34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682" name="Google Shape;682;p34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85" name="Google Shape;685;p34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686" name="Google Shape;686;p34"/>
          <p:cNvSpPr txBox="1"/>
          <p:nvPr>
            <p:ph type="title"/>
          </p:nvPr>
        </p:nvSpPr>
        <p:spPr>
          <a:xfrm>
            <a:off x="3661800" y="2164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queueing to manage workload</a:t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5617350" y="1314175"/>
            <a:ext cx="1098300" cy="496500"/>
          </a:xfrm>
          <a:prstGeom prst="flowChartOffpage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2465975" y="3937875"/>
            <a:ext cx="1098300" cy="496500"/>
          </a:xfrm>
          <a:prstGeom prst="flowChartOffpageConnector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(presigned)</a:t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7522350" y="3904975"/>
            <a:ext cx="1098300" cy="496500"/>
          </a:xfrm>
          <a:prstGeom prst="flowChartOffpage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718" name="Google Shape;718;p35"/>
          <p:cNvSpPr txBox="1"/>
          <p:nvPr>
            <p:ph type="title"/>
          </p:nvPr>
        </p:nvSpPr>
        <p:spPr>
          <a:xfrm>
            <a:off x="3661800" y="2164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serverless functions for discreet tasks (Lambda)</a:t>
            </a: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720" name="Google Shape;720;p35"/>
          <p:cNvCxnSpPr>
            <a:stCxn id="700" idx="0"/>
            <a:endCxn id="716" idx="2"/>
          </p:cNvCxnSpPr>
          <p:nvPr/>
        </p:nvCxnSpPr>
        <p:spPr>
          <a:xfrm rot="5400000">
            <a:off x="2558250" y="-684275"/>
            <a:ext cx="1609800" cy="5606700"/>
          </a:xfrm>
          <a:prstGeom prst="curvedConnector4">
            <a:avLst>
              <a:gd fmla="val -14792" name="adj1"/>
              <a:gd fmla="val 104248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35"/>
          <p:cNvSpPr/>
          <p:nvPr/>
        </p:nvSpPr>
        <p:spPr>
          <a:xfrm>
            <a:off x="2189300" y="2241600"/>
            <a:ext cx="5000700" cy="124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35"/>
          <p:cNvCxnSpPr>
            <a:stCxn id="721" idx="4"/>
            <a:endCxn id="710" idx="0"/>
          </p:cNvCxnSpPr>
          <p:nvPr/>
        </p:nvCxnSpPr>
        <p:spPr>
          <a:xfrm rot="5400000">
            <a:off x="3625850" y="2874000"/>
            <a:ext cx="453000" cy="16746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6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729" name="Google Shape;729;p36"/>
          <p:cNvSpPr/>
          <p:nvPr/>
        </p:nvSpPr>
        <p:spPr>
          <a:xfrm>
            <a:off x="6853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730" name="Google Shape;730;p36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734" name="Google Shape;734;p36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735" name="Google Shape;735;p36"/>
          <p:cNvSpPr/>
          <p:nvPr/>
        </p:nvSpPr>
        <p:spPr>
          <a:xfrm>
            <a:off x="5617350" y="1314175"/>
            <a:ext cx="1098300" cy="496500"/>
          </a:xfrm>
          <a:prstGeom prst="flowChartOffpageConnector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   </a:t>
            </a: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737" name="Google Shape;737;p36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739" name="Google Shape;739;p36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740" name="Google Shape;740;p36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741" name="Google Shape;741;p36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742" name="Google Shape;742;p36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743" name="Google Shape;743;p36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44" name="Google Shape;744;p36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45" name="Google Shape;745;p36"/>
          <p:cNvSpPr/>
          <p:nvPr/>
        </p:nvSpPr>
        <p:spPr>
          <a:xfrm>
            <a:off x="2465975" y="3937875"/>
            <a:ext cx="1098300" cy="496500"/>
          </a:xfrm>
          <a:prstGeom prst="flowChartOffpageConnec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(presigned)       </a:t>
            </a:r>
            <a:endParaRPr/>
          </a:p>
        </p:txBody>
      </p:sp>
      <p:sp>
        <p:nvSpPr>
          <p:cNvPr id="746" name="Google Shape;746;p36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47" name="Google Shape;747;p36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748" name="Google Shape;748;p36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749" name="Google Shape;749;p36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750" name="Google Shape;750;p36"/>
          <p:cNvSpPr/>
          <p:nvPr/>
        </p:nvSpPr>
        <p:spPr>
          <a:xfrm>
            <a:off x="7522350" y="3904975"/>
            <a:ext cx="1098300" cy="4965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751" name="Google Shape;751;p36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753" name="Google Shape;753;p36"/>
          <p:cNvSpPr txBox="1"/>
          <p:nvPr>
            <p:ph type="title"/>
          </p:nvPr>
        </p:nvSpPr>
        <p:spPr>
          <a:xfrm>
            <a:off x="3661800" y="216425"/>
            <a:ext cx="5170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an API as a serverless function</a:t>
            </a: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7970550" y="1126225"/>
            <a:ext cx="650100" cy="87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8051075" y="2421625"/>
            <a:ext cx="650100" cy="87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1825577" y="2224750"/>
            <a:ext cx="555300" cy="319800"/>
          </a:xfrm>
          <a:prstGeom prst="flowChartOffpageConnector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cxnSp>
        <p:nvCxnSpPr>
          <p:cNvPr id="758" name="Google Shape;758;p36"/>
          <p:cNvCxnSpPr>
            <a:stCxn id="729" idx="2"/>
            <a:endCxn id="757" idx="1"/>
          </p:cNvCxnSpPr>
          <p:nvPr/>
        </p:nvCxnSpPr>
        <p:spPr>
          <a:xfrm flipH="1" rot="-5400000">
            <a:off x="1395475" y="1954525"/>
            <a:ext cx="269100" cy="5910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36"/>
          <p:cNvCxnSpPr>
            <a:stCxn id="752" idx="4"/>
            <a:endCxn id="757" idx="0"/>
          </p:cNvCxnSpPr>
          <p:nvPr/>
        </p:nvCxnSpPr>
        <p:spPr>
          <a:xfrm>
            <a:off x="1825575" y="561875"/>
            <a:ext cx="277800" cy="16629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6"/>
          <p:cNvCxnSpPr>
            <a:stCxn id="757" idx="2"/>
            <a:endCxn id="751" idx="4"/>
          </p:cNvCxnSpPr>
          <p:nvPr/>
        </p:nvCxnSpPr>
        <p:spPr>
          <a:xfrm rot="5400000">
            <a:off x="1774577" y="2595400"/>
            <a:ext cx="379500" cy="2778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Development/Automated Testing 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long-running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Presigned URL’s, 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configuration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Cattle instead of pets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Parameter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microservices more scalable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Serverless - AWS Lambda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Discard and Recreate Services (Stateless Services)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Orchestration (maybe)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Initiatives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the NDSA Infrastructure Interest Group </a:t>
            </a:r>
            <a:endParaRPr/>
          </a:p>
        </p:txBody>
      </p:sp>
      <p:sp>
        <p:nvSpPr>
          <p:cNvPr id="772" name="Google Shape;772;p38"/>
          <p:cNvSpPr txBox="1"/>
          <p:nvPr>
            <p:ph idx="1" type="body"/>
          </p:nvPr>
        </p:nvSpPr>
        <p:spPr>
          <a:xfrm>
            <a:off x="311700" y="1448400"/>
            <a:ext cx="85206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using containers?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using serverless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devops projects are you undertaking?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addressing auto-scaling?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addressing periods of high demand?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Merritt Environments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- 24 Servers, 9 high availability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150 TB, 50M files</a:t>
            </a:r>
            <a:r>
              <a:rPr lang="en"/>
              <a:t> (3 copies)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- 20 servers, 9 high availability </a:t>
            </a:r>
            <a:r>
              <a:rPr lang="en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TB, 600K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Costly to maintain servers for ad-hoc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discardable docker volumes for persistence (MySql, Minio, Pairtree)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TBD: Containerize LDAP and ID Minting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TBD - Automated Test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Re-create docker volumes for automated testing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075" y="388475"/>
            <a:ext cx="2914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Requiring Us to Explore Containers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a development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an automated test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auto-scale services to meet demand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Ingest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gracefully handle exceptionally large objects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100GB+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objects comprised of thousands of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more flexible deployments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 high availability while updating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patterns that exhaust AWS “burst credits”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Merritt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378550" y="2230225"/>
            <a:ext cx="5003700" cy="158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097601" y="2432075"/>
            <a:ext cx="1720800" cy="1036800"/>
          </a:xfrm>
          <a:prstGeom prst="wedgeRoundRectCallout">
            <a:avLst>
              <a:gd fmla="val 64424" name="adj1"/>
              <a:gd fmla="val -11233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Pairtree Storage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Minio Container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Merritt Docker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617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59625" y="3518138"/>
            <a:ext cx="47319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content is persisted with Docker Volumes</a:t>
            </a:r>
            <a:endParaRPr i="1"/>
          </a:p>
        </p:txBody>
      </p:sp>
      <p:sp>
        <p:nvSpPr>
          <p:cNvPr id="133" name="Google Shape;133;p18"/>
          <p:cNvSpPr txBox="1"/>
          <p:nvPr/>
        </p:nvSpPr>
        <p:spPr>
          <a:xfrm>
            <a:off x="4656050" y="4067725"/>
            <a:ext cx="3964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Purple: Based on published docker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Merritt Docker Images (rails/tomcat)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White: Not yet containerized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Merritt Docker Configuration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</a:t>
            </a:r>
            <a:r>
              <a:rPr lang="en" u="sng">
                <a:solidFill>
                  <a:schemeClr val="hlink"/>
                </a:solidFill>
                <a:hlinkClick r:id="rId4"/>
              </a:rPr>
              <a:t>ocker-compose</a:t>
            </a:r>
            <a:r>
              <a:rPr lang="en"/>
              <a:t> for Merritt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Docker Volume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Merritt Docker 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173" name="Google Shape;173;p20"/>
          <p:cNvCxnSpPr>
            <a:stCxn id="171" idx="3"/>
            <a:endCxn id="144" idx="0"/>
          </p:cNvCxnSpPr>
          <p:nvPr/>
        </p:nvCxnSpPr>
        <p:spPr>
          <a:xfrm flipH="1">
            <a:off x="971575" y="878725"/>
            <a:ext cx="221100" cy="43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flipH="1" rot="5400000">
            <a:off x="-860475" y="2845375"/>
            <a:ext cx="2604900" cy="39000"/>
          </a:xfrm>
          <a:prstGeom prst="curvedConnector4">
            <a:avLst>
              <a:gd fmla="val 16045" name="adj1"/>
              <a:gd fmla="val 71057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422475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74875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27275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18930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34170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494100" y="16189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903325" y="13195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055725" y="14719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5617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69750" y="14665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2228500" y="327400"/>
            <a:ext cx="1211500" cy="572700"/>
          </a:xfrm>
          <a:prstGeom prst="flowChartPredefined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Keeper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450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39743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SDSC Minio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650700" y="2607225"/>
            <a:ext cx="1211490" cy="686502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Wasabi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5732125" y="39103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884525" y="406270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022850" y="39325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175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465975" y="39378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651250" y="40849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327650" y="42373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480050" y="4389750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522350" y="13141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522350" y="26095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OAI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522350" y="3904975"/>
            <a:ext cx="1098300" cy="49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59775" y="26072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59775" y="245025"/>
            <a:ext cx="1265800" cy="63370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</a:t>
            </a:r>
            <a:endParaRPr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3661800" y="368825"/>
            <a:ext cx="5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Collection</a:t>
            </a:r>
            <a:endParaRPr/>
          </a:p>
        </p:txBody>
      </p:sp>
      <p:cxnSp>
        <p:nvCxnSpPr>
          <p:cNvPr id="210" name="Google Shape;210;p21"/>
          <p:cNvCxnSpPr>
            <a:stCxn id="207" idx="1"/>
            <a:endCxn id="183" idx="2"/>
          </p:cNvCxnSpPr>
          <p:nvPr/>
        </p:nvCxnSpPr>
        <p:spPr>
          <a:xfrm flipH="1" rot="10800000">
            <a:off x="1192675" y="2115525"/>
            <a:ext cx="83700" cy="49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/>
          <p:nvPr/>
        </p:nvSpPr>
        <p:spPr>
          <a:xfrm>
            <a:off x="422475" y="3981175"/>
            <a:ext cx="1098300" cy="4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 flipH="1" rot="5400000">
            <a:off x="-860475" y="2845375"/>
            <a:ext cx="2604900" cy="39000"/>
          </a:xfrm>
          <a:prstGeom prst="curvedConnector4">
            <a:avLst>
              <a:gd fmla="val 16045" name="adj1"/>
              <a:gd fmla="val 71057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