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e96c0eb_0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e96c0eb_0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4596136_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f4596136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e96c0eb_0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e96c0eb_0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e96c0eb_0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e96c0eb_0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ee96c0eb_06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ee96c0eb_0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e96c0eb_05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e96c0eb_0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e96c0eb_0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ee96c0eb_0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e96c0eb_03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ee96c0eb_0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e96c0eb_03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e96c0eb_0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e96c0eb_03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e96c0eb_0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ee96c0eb_0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5ee96c0eb_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e96c0eb_05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e96c0eb_0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ee96c0eb_05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ee96c0eb_0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e96c0eb_0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e96c0eb_0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e96c0eb_03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e96c0eb_0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ee96c0eb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ee96c0eb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ee96c0eb_05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ee96c0eb_0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e96c0eb_05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e96c0eb_0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e96c0eb_05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ee96c0eb_0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ee96c0eb_05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ee96c0eb_0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e96c0eb_05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ee96c0eb_0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ee96c0eb_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ee96c0eb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e96c0eb_0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e96c0eb_0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e96c0eb_03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e96c0eb_0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e96c0eb_05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ee96c0eb_0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e96c0eb_05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e96c0eb_0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e96c0eb_0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ee96c0eb_0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ee96c0eb_04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ee96c0eb_0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e96c0eb_05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e96c0eb_0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ee96c0eb_06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ee96c0eb_0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ee96c0eb_05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ee96c0eb_0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ee96c0eb_05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ee96c0eb_0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ee96c0eb_0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ee96c0eb_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ee96c0eb_05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ee96c0eb_0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e96c0eb_06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e96c0eb_0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ee96c0eb_06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ee96c0eb_0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ee96c0eb_03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ee96c0eb_0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ee96c0eb_04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ee96c0eb_0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ee96c0eb_03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ee96c0eb_0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ee96c0eb_04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ee96c0eb_0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f4596136_0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f4596136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f4596136_0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f4596136_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f4596136_0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f4596136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e96c0eb_0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e96c0eb_0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f4596136_0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f4596136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f4596136_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f4596136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ee96c0eb_07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ee96c0eb_0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f4596136_0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f4596136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f4596136_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f4596136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f4596136_0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f4596136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e96c0eb_0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e96c0eb_0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e96c0eb_04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e96c0eb_0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e96c0eb_01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e96c0eb_0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e96c0eb_0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e96c0eb_0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library.georgetown.edu/lit/cod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eorgetown-University-Libraries/File-Analyz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awgit.com/Georgetown-University-Libraries/Georgetown-University-Libraries-Code/master/samples/GoogleSpreadsheetFilter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hyperlink" Target="https://guides.github.com/features/mastering-markdown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Georgetown-University-Libraries/File-Analyzer/compare/master@%7B1month%7D" TargetMode="External"/><Relationship Id="rId4" Type="http://schemas.openxmlformats.org/officeDocument/2006/relationships/hyperlink" Target="https://github.com/Georgetown-University-Libraries/File-Analyzer/compare/v2.0.2...v2.0.5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hyperlink" Target="https://github.com/Georgetown-University-Libraries/Georgetown-University-Libraries-Code/releas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Relationship Id="rId4" Type="http://schemas.openxmlformats.org/officeDocument/2006/relationships/hyperlink" Target="https://github.com/Georgetown-University-Libraries/File-Analyzer/wiki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terprise.github.com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hyperlink" Target="mailto:terry.brady@georgetown.edu" TargetMode="External"/><Relationship Id="rId5" Type="http://schemas.openxmlformats.org/officeDocument/2006/relationships/hyperlink" Target="https://github.com/terrywbrady" TargetMode="External"/><Relationship Id="rId6" Type="http://schemas.openxmlformats.org/officeDocument/2006/relationships/hyperlink" Target="https://github.com/Georgetown-University-Libraries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elp.github.com/articles/git-automation-with-oauth-token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ithub.com/Georgetown-University-Librar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Brady, Georgetown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www.library.georgetown.edu/lit/code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ctrTitle"/>
          </p:nvPr>
        </p:nvSpPr>
        <p:spPr>
          <a:xfrm>
            <a:off x="685800" y="440608"/>
            <a:ext cx="7772400" cy="23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</a:rPr>
              <a:t>Got Git? 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</a:rPr>
              <a:t>Getting More Out of Your GitHub Repositories</a:t>
            </a:r>
            <a:endParaRPr sz="3000"/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Page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2723025" y="3978650"/>
            <a:ext cx="57351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https://github.com/Georgetown-University-Libraries/File-Analyzer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00" y="113925"/>
            <a:ext cx="6371500" cy="49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00" y="113925"/>
            <a:ext cx="6371500" cy="4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151275" y="270425"/>
            <a:ext cx="1580100" cy="1518300"/>
          </a:xfrm>
          <a:prstGeom prst="wedgeRectCallout">
            <a:avLst>
              <a:gd fmla="val 64888" name="adj1"/>
              <a:gd fmla="val -18241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Landing Page</a:t>
            </a:r>
            <a:endParaRPr sz="2400"/>
          </a:p>
        </p:txBody>
      </p:sp>
      <p:sp>
        <p:nvSpPr>
          <p:cNvPr id="160" name="Google Shape;160;p19"/>
          <p:cNvSpPr/>
          <p:nvPr/>
        </p:nvSpPr>
        <p:spPr>
          <a:xfrm>
            <a:off x="3545600" y="629700"/>
            <a:ext cx="2789400" cy="274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750" y="40575"/>
            <a:ext cx="4915451" cy="50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Home Page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Visually compelling landing page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Sometimes you only get one click to tell the story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Stored as a project branch: gh-pages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Trackable by Google Analytics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to Code</a:t>
            </a:r>
            <a:endParaRPr/>
          </a:p>
        </p:txBody>
      </p:sp>
      <p:sp>
        <p:nvSpPr>
          <p:cNvPr id="177" name="Google Shape;177;p2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00" y="113925"/>
            <a:ext cx="6371500" cy="4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151275" y="960625"/>
            <a:ext cx="1645200" cy="1357500"/>
          </a:xfrm>
          <a:prstGeom prst="wedgeRectCallout">
            <a:avLst>
              <a:gd fmla="val 66664" name="adj1"/>
              <a:gd fmla="val 4188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Browse Code Directories</a:t>
            </a:r>
            <a:endParaRPr sz="2400"/>
          </a:p>
        </p:txBody>
      </p:sp>
      <p:sp>
        <p:nvSpPr>
          <p:cNvPr id="184" name="Google Shape;184;p23"/>
          <p:cNvSpPr/>
          <p:nvPr/>
        </p:nvSpPr>
        <p:spPr>
          <a:xfrm>
            <a:off x="1966625" y="1925025"/>
            <a:ext cx="671400" cy="94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075"/>
            <a:ext cx="9143999" cy="407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1635725" y="1168625"/>
            <a:ext cx="4358700" cy="36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00" y="462975"/>
            <a:ext cx="7481400" cy="456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/>
          <p:nvPr/>
        </p:nvSpPr>
        <p:spPr>
          <a:xfrm flipH="1">
            <a:off x="5484025" y="3437800"/>
            <a:ext cx="1947600" cy="12669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Language Specific Rendering</a:t>
            </a:r>
            <a:endParaRPr sz="2400"/>
          </a:p>
        </p:txBody>
      </p:sp>
      <p:sp>
        <p:nvSpPr>
          <p:cNvPr id="197" name="Google Shape;197;p25"/>
          <p:cNvSpPr/>
          <p:nvPr/>
        </p:nvSpPr>
        <p:spPr>
          <a:xfrm>
            <a:off x="132375" y="156950"/>
            <a:ext cx="8471700" cy="7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4160200" y="1187550"/>
            <a:ext cx="1900500" cy="12291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Access Resource by URL</a:t>
            </a:r>
            <a:endParaRPr sz="2400"/>
          </a:p>
        </p:txBody>
      </p:sp>
      <p:sp>
        <p:nvSpPr>
          <p:cNvPr id="199" name="Google Shape;199;p25"/>
          <p:cNvSpPr/>
          <p:nvPr/>
        </p:nvSpPr>
        <p:spPr>
          <a:xfrm>
            <a:off x="6060700" y="1603500"/>
            <a:ext cx="406500" cy="39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50" y="634625"/>
            <a:ext cx="844867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>
            <a:off x="5559525" y="563500"/>
            <a:ext cx="832200" cy="43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SCCS</a:t>
            </a:r>
            <a:endParaRPr/>
          </a:p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Control System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Navigation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File-system like navigation within a project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Every node has a meaningful URL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Even to a block of code!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“Raw” Access by URL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run a simple html/css/js app from the code repository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Great for test data!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Sample Web App (rawgit)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Editing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872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/>
          <p:nvPr/>
        </p:nvSpPr>
        <p:spPr>
          <a:xfrm>
            <a:off x="8292000" y="1613025"/>
            <a:ext cx="321600" cy="39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3" y="1192450"/>
            <a:ext cx="894397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Text Editor</a:t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 flipH="1">
            <a:off x="4330475" y="2482325"/>
            <a:ext cx="3885900" cy="13575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Edit and commit files with no need to install client software.</a:t>
            </a:r>
            <a:endParaRPr sz="2400"/>
          </a:p>
        </p:txBody>
      </p:sp>
      <p:sp>
        <p:nvSpPr>
          <p:cNvPr id="230" name="Google Shape;230;p30"/>
          <p:cNvSpPr/>
          <p:nvPr/>
        </p:nvSpPr>
        <p:spPr>
          <a:xfrm>
            <a:off x="5042000" y="3968075"/>
            <a:ext cx="3532200" cy="1091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Example: Your team has a designer who only modifies CSS. A Simple solution!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75" y="124025"/>
            <a:ext cx="6800850" cy="523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25" y="1004050"/>
            <a:ext cx="6976626" cy="39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/>
          <p:nvPr/>
        </p:nvSpPr>
        <p:spPr>
          <a:xfrm>
            <a:off x="6505025" y="187375"/>
            <a:ext cx="435000" cy="39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7477575" y="1261925"/>
            <a:ext cx="1524000" cy="1623600"/>
          </a:xfrm>
          <a:prstGeom prst="wedgeRectCallout">
            <a:avLst>
              <a:gd fmla="val -89252" name="adj1"/>
              <a:gd fmla="val -88599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“Gist”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Code Snippet Sharing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1068225" y="4167500"/>
            <a:ext cx="4130400" cy="8907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Make your Gists Discoverable or “Secret”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9775"/>
            <a:ext cx="6749726" cy="4743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/>
          <p:nvPr/>
        </p:nvSpPr>
        <p:spPr>
          <a:xfrm flipH="1">
            <a:off x="7053150" y="2870550"/>
            <a:ext cx="1541400" cy="3972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Raw Link</a:t>
            </a:r>
            <a:endParaRPr sz="2400"/>
          </a:p>
        </p:txBody>
      </p:sp>
      <p:sp>
        <p:nvSpPr>
          <p:cNvPr id="246" name="Google Shape;246;p32"/>
          <p:cNvSpPr/>
          <p:nvPr/>
        </p:nvSpPr>
        <p:spPr>
          <a:xfrm>
            <a:off x="6571200" y="2870550"/>
            <a:ext cx="482100" cy="39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 flipH="1">
            <a:off x="5937275" y="4102225"/>
            <a:ext cx="2968800" cy="8415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Language Aware Editor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00" y="113925"/>
            <a:ext cx="6371500" cy="4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/>
          <p:nvPr/>
        </p:nvSpPr>
        <p:spPr>
          <a:xfrm>
            <a:off x="151275" y="1291550"/>
            <a:ext cx="1645200" cy="1026600"/>
          </a:xfrm>
          <a:prstGeom prst="wedgeRectCallout">
            <a:avLst>
              <a:gd fmla="val 178731" name="adj1"/>
              <a:gd fmla="val -38949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 new text file</a:t>
            </a:r>
            <a:endParaRPr sz="2400"/>
          </a:p>
        </p:txBody>
      </p:sp>
      <p:sp>
        <p:nvSpPr>
          <p:cNvPr id="254" name="Google Shape;254;p33"/>
          <p:cNvSpPr/>
          <p:nvPr/>
        </p:nvSpPr>
        <p:spPr>
          <a:xfrm>
            <a:off x="4689675" y="2000675"/>
            <a:ext cx="2600100" cy="1512900"/>
          </a:xfrm>
          <a:prstGeom prst="cloudCallout">
            <a:avLst>
              <a:gd fmla="val -75819" name="adj1"/>
              <a:gd fmla="val -88122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Binary upload not supported</a:t>
            </a:r>
            <a:endParaRPr sz="2400"/>
          </a:p>
        </p:txBody>
      </p:sp>
      <p:sp>
        <p:nvSpPr>
          <p:cNvPr id="255" name="Google Shape;255;p33"/>
          <p:cNvSpPr/>
          <p:nvPr/>
        </p:nvSpPr>
        <p:spPr>
          <a:xfrm>
            <a:off x="3800900" y="1291550"/>
            <a:ext cx="245700" cy="24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75" y="187025"/>
            <a:ext cx="5617650" cy="47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/>
          <p:nvPr/>
        </p:nvSpPr>
        <p:spPr>
          <a:xfrm>
            <a:off x="179650" y="3381100"/>
            <a:ext cx="1654500" cy="831900"/>
          </a:xfrm>
          <a:prstGeom prst="wedgeRectCallout">
            <a:avLst>
              <a:gd fmla="val 64866" name="adj1"/>
              <a:gd fmla="val -19314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README Content</a:t>
            </a:r>
            <a:endParaRPr sz="2400"/>
          </a:p>
        </p:txBody>
      </p:sp>
      <p:sp>
        <p:nvSpPr>
          <p:cNvPr id="262" name="Google Shape;262;p34"/>
          <p:cNvSpPr/>
          <p:nvPr/>
        </p:nvSpPr>
        <p:spPr>
          <a:xfrm>
            <a:off x="6627925" y="3512325"/>
            <a:ext cx="1974900" cy="1296300"/>
          </a:xfrm>
          <a:prstGeom prst="cloudCallout">
            <a:avLst>
              <a:gd fmla="val -88474" name="adj1"/>
              <a:gd fmla="val 41196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Markdown format permitted</a:t>
            </a:r>
            <a:endParaRPr sz="1800"/>
          </a:p>
        </p:txBody>
      </p:sp>
      <p:sp>
        <p:nvSpPr>
          <p:cNvPr id="263" name="Google Shape;263;p34"/>
          <p:cNvSpPr txBox="1"/>
          <p:nvPr/>
        </p:nvSpPr>
        <p:spPr>
          <a:xfrm>
            <a:off x="538925" y="4515675"/>
            <a:ext cx="5919300" cy="47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https://guides.github.com/features/mastering-markdown/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Editing with GitHub Web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Language-specific formatting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Quick editing using only the browser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Support non-developer contributors!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2015 Goal: extend code contributors on our projects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Markdown is a powerful wiki syntax for documentation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History 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SCCS: Before Git</a:t>
            </a:r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1511950" y="1955625"/>
            <a:ext cx="1320030" cy="930474"/>
          </a:xfrm>
          <a:prstGeom prst="flowChartMultidocument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Folder</a:t>
            </a:r>
            <a:endParaRPr sz="2400"/>
          </a:p>
        </p:txBody>
      </p:sp>
      <p:sp>
        <p:nvSpPr>
          <p:cNvPr id="49" name="Google Shape;49;p10"/>
          <p:cNvSpPr txBox="1"/>
          <p:nvPr/>
        </p:nvSpPr>
        <p:spPr>
          <a:xfrm>
            <a:off x="5105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Workstation</a:t>
            </a:r>
            <a:endParaRPr sz="2400"/>
          </a:p>
        </p:txBody>
      </p:sp>
      <p:sp>
        <p:nvSpPr>
          <p:cNvPr id="50" name="Google Shape;50;p10"/>
          <p:cNvSpPr txBox="1"/>
          <p:nvPr/>
        </p:nvSpPr>
        <p:spPr>
          <a:xfrm>
            <a:off x="39395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Enterprise Network</a:t>
            </a:r>
            <a:endParaRPr sz="2400"/>
          </a:p>
        </p:txBody>
      </p:sp>
      <p:sp>
        <p:nvSpPr>
          <p:cNvPr id="51" name="Google Shape;51;p10"/>
          <p:cNvSpPr txBox="1"/>
          <p:nvPr/>
        </p:nvSpPr>
        <p:spPr>
          <a:xfrm>
            <a:off x="61493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Internet</a:t>
            </a:r>
            <a:endParaRPr sz="2400"/>
          </a:p>
        </p:txBody>
      </p:sp>
      <p:cxnSp>
        <p:nvCxnSpPr>
          <p:cNvPr id="52" name="Google Shape;52;p10"/>
          <p:cNvCxnSpPr>
            <a:stCxn id="48" idx="3"/>
          </p:cNvCxnSpPr>
          <p:nvPr/>
        </p:nvCxnSpPr>
        <p:spPr>
          <a:xfrm flipH="1" rot="10800000">
            <a:off x="2831980" y="2403762"/>
            <a:ext cx="15852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" name="Google Shape;53;p10"/>
          <p:cNvCxnSpPr/>
          <p:nvPr/>
        </p:nvCxnSpPr>
        <p:spPr>
          <a:xfrm>
            <a:off x="3809825" y="970075"/>
            <a:ext cx="66300" cy="3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" name="Google Shape;54;p10"/>
          <p:cNvCxnSpPr/>
          <p:nvPr/>
        </p:nvCxnSpPr>
        <p:spPr>
          <a:xfrm>
            <a:off x="6050200" y="970075"/>
            <a:ext cx="66300" cy="3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0"/>
          <p:cNvSpPr/>
          <p:nvPr/>
        </p:nvSpPr>
        <p:spPr>
          <a:xfrm>
            <a:off x="4417163" y="2019900"/>
            <a:ext cx="1320000" cy="78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SCCS</a:t>
            </a:r>
            <a:endParaRPr sz="2400"/>
          </a:p>
        </p:txBody>
      </p:sp>
      <p:sp>
        <p:nvSpPr>
          <p:cNvPr id="56" name="Google Shape;56;p10"/>
          <p:cNvSpPr txBox="1"/>
          <p:nvPr/>
        </p:nvSpPr>
        <p:spPr>
          <a:xfrm>
            <a:off x="4510025" y="3636375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CVS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SVN</a:t>
            </a:r>
            <a:endParaRPr sz="3000"/>
          </a:p>
        </p:txBody>
      </p:sp>
      <p:sp>
        <p:nvSpPr>
          <p:cNvPr id="57" name="Google Shape;57;p10"/>
          <p:cNvSpPr txBox="1"/>
          <p:nvPr/>
        </p:nvSpPr>
        <p:spPr>
          <a:xfrm>
            <a:off x="2893225" y="2086550"/>
            <a:ext cx="1320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Checkout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Commit</a:t>
            </a:r>
            <a:endParaRPr sz="1800"/>
          </a:p>
        </p:txBody>
      </p:sp>
      <p:sp>
        <p:nvSpPr>
          <p:cNvPr id="58" name="Google Shape;58;p10"/>
          <p:cNvSpPr/>
          <p:nvPr/>
        </p:nvSpPr>
        <p:spPr>
          <a:xfrm>
            <a:off x="217475" y="3740175"/>
            <a:ext cx="2118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SCCS Client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00" y="113925"/>
            <a:ext cx="6371500" cy="4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/>
          <p:nvPr/>
        </p:nvSpPr>
        <p:spPr>
          <a:xfrm>
            <a:off x="151275" y="743150"/>
            <a:ext cx="1645200" cy="2193600"/>
          </a:xfrm>
          <a:prstGeom prst="wedgeRectCallout">
            <a:avLst>
              <a:gd fmla="val 317808" name="adj1"/>
              <a:gd fmla="val -9446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Compare code by branch, by release, or by date</a:t>
            </a:r>
            <a:endParaRPr sz="2400"/>
          </a:p>
        </p:txBody>
      </p:sp>
      <p:sp>
        <p:nvSpPr>
          <p:cNvPr id="281" name="Google Shape;281;p37"/>
          <p:cNvSpPr/>
          <p:nvPr/>
        </p:nvSpPr>
        <p:spPr>
          <a:xfrm>
            <a:off x="6136275" y="1471175"/>
            <a:ext cx="671400" cy="21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1407400" y="2758825"/>
            <a:ext cx="3365928" cy="1938276"/>
          </a:xfrm>
          <a:prstGeom prst="cloud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Releases, commits, and branches can be compared against each other or by date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525" y="298750"/>
            <a:ext cx="6960401" cy="46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/>
          <p:nvPr/>
        </p:nvSpPr>
        <p:spPr>
          <a:xfrm flipH="1">
            <a:off x="6259200" y="2170875"/>
            <a:ext cx="2675700" cy="12291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Visualize changes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75" y="111525"/>
            <a:ext cx="8338149" cy="49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/>
          <p:nvPr/>
        </p:nvSpPr>
        <p:spPr>
          <a:xfrm flipH="1">
            <a:off x="5985025" y="3182550"/>
            <a:ext cx="2675700" cy="12291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Capture notes about a commit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00" y="804613"/>
            <a:ext cx="7818474" cy="35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/>
          <p:nvPr/>
        </p:nvSpPr>
        <p:spPr>
          <a:xfrm>
            <a:off x="3053950" y="3059625"/>
            <a:ext cx="4302000" cy="1730400"/>
          </a:xfrm>
          <a:prstGeom prst="cloudCallout">
            <a:avLst>
              <a:gd fmla="val -75275" name="adj1"/>
              <a:gd fmla="val -100269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Insert a comment about a specific line (hover to enable)</a:t>
            </a:r>
            <a:endParaRPr sz="1800"/>
          </a:p>
        </p:txBody>
      </p:sp>
      <p:sp>
        <p:nvSpPr>
          <p:cNvPr id="301" name="Google Shape;301;p40"/>
          <p:cNvSpPr/>
          <p:nvPr/>
        </p:nvSpPr>
        <p:spPr>
          <a:xfrm>
            <a:off x="1739725" y="2047950"/>
            <a:ext cx="340200" cy="25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00" y="113925"/>
            <a:ext cx="6371500" cy="4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/>
          <p:nvPr/>
        </p:nvSpPr>
        <p:spPr>
          <a:xfrm>
            <a:off x="151275" y="743150"/>
            <a:ext cx="1645200" cy="2193600"/>
          </a:xfrm>
          <a:prstGeom prst="wedgeRectCallout">
            <a:avLst>
              <a:gd fmla="val 277004" name="adj1"/>
              <a:gd fmla="val -11208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a “pull request” to propose a set of changes</a:t>
            </a:r>
            <a:endParaRPr sz="2400"/>
          </a:p>
        </p:txBody>
      </p:sp>
      <p:sp>
        <p:nvSpPr>
          <p:cNvPr id="308" name="Google Shape;308;p41"/>
          <p:cNvSpPr/>
          <p:nvPr/>
        </p:nvSpPr>
        <p:spPr>
          <a:xfrm>
            <a:off x="7365400" y="1622450"/>
            <a:ext cx="1720800" cy="813000"/>
          </a:xfrm>
          <a:prstGeom prst="cloudCallout">
            <a:avLst>
              <a:gd fmla="val -49449" name="adj1"/>
              <a:gd fmla="val -65117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“pull requests”</a:t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5493325" y="1461725"/>
            <a:ext cx="671400" cy="21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750" y="151988"/>
            <a:ext cx="5464624" cy="48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/>
          <p:nvPr/>
        </p:nvSpPr>
        <p:spPr>
          <a:xfrm>
            <a:off x="1323700" y="601350"/>
            <a:ext cx="2411100" cy="11631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Pull Request Description</a:t>
            </a:r>
            <a:endParaRPr sz="1800"/>
          </a:p>
        </p:txBody>
      </p:sp>
      <p:sp>
        <p:nvSpPr>
          <p:cNvPr id="316" name="Google Shape;316;p42"/>
          <p:cNvSpPr/>
          <p:nvPr/>
        </p:nvSpPr>
        <p:spPr>
          <a:xfrm>
            <a:off x="1201900" y="2134150"/>
            <a:ext cx="2411100" cy="11631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Commit History</a:t>
            </a:r>
            <a:endParaRPr sz="1800"/>
          </a:p>
        </p:txBody>
      </p:sp>
      <p:sp>
        <p:nvSpPr>
          <p:cNvPr id="317" name="Google Shape;317;p42"/>
          <p:cNvSpPr/>
          <p:nvPr/>
        </p:nvSpPr>
        <p:spPr>
          <a:xfrm>
            <a:off x="1363750" y="3922250"/>
            <a:ext cx="2411100" cy="11631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Pull Request Conversation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History / Pull Request</a:t>
            </a:r>
            <a:endParaRPr/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Visualization of changes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Only a browser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Powerful compare options by URL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By Date: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.../compare/master@{1month}</a:t>
            </a:r>
            <a:r>
              <a:rPr lang="en"/>
              <a:t> 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By Release: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.../compare/v2.0.2...v2.0.5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Conversation around a pull request/commit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Great tool for mentoring staff on changes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Conversation captured right with the code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Rich Markup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Tracking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00" y="113925"/>
            <a:ext cx="6371500" cy="4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/>
          <p:nvPr/>
        </p:nvSpPr>
        <p:spPr>
          <a:xfrm>
            <a:off x="151275" y="960625"/>
            <a:ext cx="1645200" cy="1843800"/>
          </a:xfrm>
          <a:prstGeom prst="wedgeRectCallout">
            <a:avLst>
              <a:gd fmla="val 224707" name="adj1"/>
              <a:gd fmla="val -43847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View named releases for a project</a:t>
            </a:r>
            <a:endParaRPr sz="2400"/>
          </a:p>
        </p:txBody>
      </p:sp>
      <p:sp>
        <p:nvSpPr>
          <p:cNvPr id="335" name="Google Shape;335;p45"/>
          <p:cNvSpPr/>
          <p:nvPr/>
        </p:nvSpPr>
        <p:spPr>
          <a:xfrm>
            <a:off x="4623475" y="903900"/>
            <a:ext cx="671400" cy="21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500" y="525700"/>
            <a:ext cx="5712624" cy="43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6"/>
          <p:cNvSpPr/>
          <p:nvPr/>
        </p:nvSpPr>
        <p:spPr>
          <a:xfrm>
            <a:off x="93425" y="2066850"/>
            <a:ext cx="3838800" cy="20517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release history is particularly helpful with embedded screenshots</a:t>
            </a:r>
            <a:endParaRPr sz="2400"/>
          </a:p>
        </p:txBody>
      </p:sp>
      <p:sp>
        <p:nvSpPr>
          <p:cNvPr id="342" name="Google Shape;342;p46"/>
          <p:cNvSpPr txBox="1"/>
          <p:nvPr/>
        </p:nvSpPr>
        <p:spPr>
          <a:xfrm>
            <a:off x="195425" y="4589175"/>
            <a:ext cx="20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Release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SCCS: Local Git</a:t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1511950" y="1574625"/>
            <a:ext cx="1320030" cy="930474"/>
          </a:xfrm>
          <a:prstGeom prst="flowChartMultidocument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Folder</a:t>
            </a:r>
            <a:endParaRPr sz="2400"/>
          </a:p>
        </p:txBody>
      </p:sp>
      <p:sp>
        <p:nvSpPr>
          <p:cNvPr id="65" name="Google Shape;65;p11"/>
          <p:cNvSpPr txBox="1"/>
          <p:nvPr/>
        </p:nvSpPr>
        <p:spPr>
          <a:xfrm>
            <a:off x="5105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Workstation</a:t>
            </a:r>
            <a:endParaRPr sz="2400"/>
          </a:p>
        </p:txBody>
      </p:sp>
      <p:sp>
        <p:nvSpPr>
          <p:cNvPr id="66" name="Google Shape;66;p11"/>
          <p:cNvSpPr txBox="1"/>
          <p:nvPr/>
        </p:nvSpPr>
        <p:spPr>
          <a:xfrm>
            <a:off x="39395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Enterprise Network</a:t>
            </a:r>
            <a:endParaRPr sz="2400"/>
          </a:p>
        </p:txBody>
      </p:sp>
      <p:sp>
        <p:nvSpPr>
          <p:cNvPr id="67" name="Google Shape;67;p11"/>
          <p:cNvSpPr txBox="1"/>
          <p:nvPr/>
        </p:nvSpPr>
        <p:spPr>
          <a:xfrm>
            <a:off x="61493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Internet</a:t>
            </a:r>
            <a:endParaRPr sz="2400"/>
          </a:p>
        </p:txBody>
      </p:sp>
      <p:cxnSp>
        <p:nvCxnSpPr>
          <p:cNvPr id="68" name="Google Shape;68;p11"/>
          <p:cNvCxnSpPr>
            <a:stCxn id="64" idx="2"/>
            <a:endCxn id="69" idx="0"/>
          </p:cNvCxnSpPr>
          <p:nvPr/>
        </p:nvCxnSpPr>
        <p:spPr>
          <a:xfrm>
            <a:off x="2080174" y="2469862"/>
            <a:ext cx="962400" cy="72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" name="Google Shape;70;p11"/>
          <p:cNvCxnSpPr/>
          <p:nvPr/>
        </p:nvCxnSpPr>
        <p:spPr>
          <a:xfrm>
            <a:off x="3809825" y="970075"/>
            <a:ext cx="66300" cy="3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6050200" y="970075"/>
            <a:ext cx="66300" cy="3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1"/>
          <p:cNvSpPr/>
          <p:nvPr/>
        </p:nvSpPr>
        <p:spPr>
          <a:xfrm>
            <a:off x="2382563" y="3198950"/>
            <a:ext cx="1320000" cy="784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</a:t>
            </a:r>
            <a:endParaRPr sz="2400"/>
          </a:p>
        </p:txBody>
      </p:sp>
      <p:sp>
        <p:nvSpPr>
          <p:cNvPr id="72" name="Google Shape;72;p11"/>
          <p:cNvSpPr txBox="1"/>
          <p:nvPr/>
        </p:nvSpPr>
        <p:spPr>
          <a:xfrm>
            <a:off x="2208050" y="2496250"/>
            <a:ext cx="1320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Checkout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Commit</a:t>
            </a:r>
            <a:endParaRPr sz="1800"/>
          </a:p>
        </p:txBody>
      </p:sp>
      <p:sp>
        <p:nvSpPr>
          <p:cNvPr id="73" name="Google Shape;73;p11"/>
          <p:cNvSpPr/>
          <p:nvPr/>
        </p:nvSpPr>
        <p:spPr>
          <a:xfrm>
            <a:off x="217475" y="3740175"/>
            <a:ext cx="1806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Shell</a:t>
            </a: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217475" y="4215650"/>
            <a:ext cx="1806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Client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575" y="176413"/>
            <a:ext cx="5515375" cy="47906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/>
          <p:nvPr/>
        </p:nvSpPr>
        <p:spPr>
          <a:xfrm>
            <a:off x="93425" y="2066850"/>
            <a:ext cx="3838800" cy="20517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release editor is easy to use, supports markdown and drag &amp; drop images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Tracking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Document every release to production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Rich documentation makes it easy to recall the contents of a release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Very useful for annual review accomplishments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 function like a blog/project portfolio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GitHub will automatically email release notes to defined team members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Documentation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00" y="113925"/>
            <a:ext cx="6371500" cy="4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0"/>
          <p:cNvSpPr/>
          <p:nvPr/>
        </p:nvSpPr>
        <p:spPr>
          <a:xfrm>
            <a:off x="6911575" y="2223650"/>
            <a:ext cx="1739700" cy="2273100"/>
          </a:xfrm>
          <a:prstGeom prst="wedgeRectCallout">
            <a:avLst>
              <a:gd fmla="val -39674" name="adj1"/>
              <a:gd fmla="val -9267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simple issue tracking system for the project</a:t>
            </a:r>
            <a:endParaRPr sz="2400"/>
          </a:p>
        </p:txBody>
      </p:sp>
      <p:sp>
        <p:nvSpPr>
          <p:cNvPr id="366" name="Google Shape;366;p50"/>
          <p:cNvSpPr/>
          <p:nvPr/>
        </p:nvSpPr>
        <p:spPr>
          <a:xfrm>
            <a:off x="6760300" y="1045700"/>
            <a:ext cx="671400" cy="21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916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1"/>
          <p:cNvSpPr/>
          <p:nvPr/>
        </p:nvSpPr>
        <p:spPr>
          <a:xfrm flipH="1">
            <a:off x="5767550" y="1518475"/>
            <a:ext cx="3186300" cy="3044400"/>
          </a:xfrm>
          <a:prstGeom prst="homePlate">
            <a:avLst>
              <a:gd fmla="val 50635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Document local overrides to an open-source package (until the issues are resolved in the source project)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00" y="113925"/>
            <a:ext cx="6371500" cy="49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/>
          <p:nvPr/>
        </p:nvSpPr>
        <p:spPr>
          <a:xfrm>
            <a:off x="6637375" y="2242575"/>
            <a:ext cx="2193600" cy="1119600"/>
          </a:xfrm>
          <a:prstGeom prst="wedgeRectCallout">
            <a:avLst>
              <a:gd fmla="val -29310" name="adj1"/>
              <a:gd fmla="val -96097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Wiki for project documentation</a:t>
            </a:r>
            <a:endParaRPr sz="2400"/>
          </a:p>
        </p:txBody>
      </p:sp>
      <p:sp>
        <p:nvSpPr>
          <p:cNvPr id="379" name="Google Shape;379;p52"/>
          <p:cNvSpPr/>
          <p:nvPr/>
        </p:nvSpPr>
        <p:spPr>
          <a:xfrm>
            <a:off x="6694125" y="1537375"/>
            <a:ext cx="671400" cy="21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75" y="27838"/>
            <a:ext cx="7195224" cy="508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3"/>
          <p:cNvSpPr/>
          <p:nvPr/>
        </p:nvSpPr>
        <p:spPr>
          <a:xfrm>
            <a:off x="4538375" y="4099675"/>
            <a:ext cx="2023200" cy="9360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Wiki can also be edited locally</a:t>
            </a:r>
            <a:endParaRPr sz="1800"/>
          </a:p>
        </p:txBody>
      </p:sp>
      <p:sp>
        <p:nvSpPr>
          <p:cNvPr id="386" name="Google Shape;386;p53"/>
          <p:cNvSpPr/>
          <p:nvPr/>
        </p:nvSpPr>
        <p:spPr>
          <a:xfrm>
            <a:off x="6419925" y="4250950"/>
            <a:ext cx="1919400" cy="78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3"/>
          <p:cNvSpPr txBox="1"/>
          <p:nvPr/>
        </p:nvSpPr>
        <p:spPr>
          <a:xfrm>
            <a:off x="133250" y="4633600"/>
            <a:ext cx="1048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Wiki Link</a:t>
            </a:r>
            <a:endParaRPr/>
          </a:p>
        </p:txBody>
      </p:sp>
      <p:sp>
        <p:nvSpPr>
          <p:cNvPr id="388" name="Google Shape;388;p53"/>
          <p:cNvSpPr/>
          <p:nvPr/>
        </p:nvSpPr>
        <p:spPr>
          <a:xfrm flipH="1">
            <a:off x="3265525" y="836175"/>
            <a:ext cx="2765100" cy="8400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Overview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450" y="90175"/>
            <a:ext cx="5897100" cy="490092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4"/>
          <p:cNvSpPr/>
          <p:nvPr/>
        </p:nvSpPr>
        <p:spPr>
          <a:xfrm flipH="1">
            <a:off x="5766500" y="2770875"/>
            <a:ext cx="2765100" cy="8400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Documentation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025" y="112250"/>
            <a:ext cx="5387475" cy="4919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5"/>
          <p:cNvSpPr/>
          <p:nvPr/>
        </p:nvSpPr>
        <p:spPr>
          <a:xfrm flipH="1">
            <a:off x="5823125" y="817300"/>
            <a:ext cx="2765100" cy="840000"/>
          </a:xfrm>
          <a:prstGeom prst="homePlate">
            <a:avLst>
              <a:gd fmla="val 50000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Developer Documentation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Documentation</a:t>
            </a:r>
            <a:endParaRPr/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Issue Tracking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Supplement to your ticketing system, not a replacement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Wiki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Project Marketing Information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End User Documentation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Developer Documentation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Documentation Pages link to your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SCCS: Local Git + Cloud Remote</a:t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1511950" y="1574625"/>
            <a:ext cx="1320030" cy="930474"/>
          </a:xfrm>
          <a:prstGeom prst="flowChartMultidocument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Folder</a:t>
            </a:r>
            <a:endParaRPr sz="2400"/>
          </a:p>
        </p:txBody>
      </p:sp>
      <p:sp>
        <p:nvSpPr>
          <p:cNvPr id="81" name="Google Shape;81;p12"/>
          <p:cNvSpPr txBox="1"/>
          <p:nvPr/>
        </p:nvSpPr>
        <p:spPr>
          <a:xfrm>
            <a:off x="5105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Workstation</a:t>
            </a:r>
            <a:endParaRPr sz="2400"/>
          </a:p>
        </p:txBody>
      </p:sp>
      <p:sp>
        <p:nvSpPr>
          <p:cNvPr id="82" name="Google Shape;82;p12"/>
          <p:cNvSpPr txBox="1"/>
          <p:nvPr/>
        </p:nvSpPr>
        <p:spPr>
          <a:xfrm>
            <a:off x="39395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Enterprise Network</a:t>
            </a:r>
            <a:endParaRPr sz="2400"/>
          </a:p>
        </p:txBody>
      </p:sp>
      <p:sp>
        <p:nvSpPr>
          <p:cNvPr id="83" name="Google Shape;83;p12"/>
          <p:cNvSpPr txBox="1"/>
          <p:nvPr/>
        </p:nvSpPr>
        <p:spPr>
          <a:xfrm>
            <a:off x="61493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Internet</a:t>
            </a:r>
            <a:endParaRPr sz="2400"/>
          </a:p>
        </p:txBody>
      </p:sp>
      <p:cxnSp>
        <p:nvCxnSpPr>
          <p:cNvPr id="84" name="Google Shape;84;p12"/>
          <p:cNvCxnSpPr>
            <a:stCxn id="80" idx="2"/>
            <a:endCxn id="85" idx="0"/>
          </p:cNvCxnSpPr>
          <p:nvPr/>
        </p:nvCxnSpPr>
        <p:spPr>
          <a:xfrm>
            <a:off x="2080174" y="2469862"/>
            <a:ext cx="962400" cy="72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" name="Google Shape;86;p12"/>
          <p:cNvCxnSpPr/>
          <p:nvPr/>
        </p:nvCxnSpPr>
        <p:spPr>
          <a:xfrm>
            <a:off x="3809825" y="970075"/>
            <a:ext cx="66300" cy="3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" name="Google Shape;87;p12"/>
          <p:cNvCxnSpPr/>
          <p:nvPr/>
        </p:nvCxnSpPr>
        <p:spPr>
          <a:xfrm>
            <a:off x="6050200" y="970075"/>
            <a:ext cx="66300" cy="3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2"/>
          <p:cNvSpPr/>
          <p:nvPr/>
        </p:nvSpPr>
        <p:spPr>
          <a:xfrm>
            <a:off x="2382563" y="3198950"/>
            <a:ext cx="1320000" cy="784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</a:t>
            </a:r>
            <a:endParaRPr sz="2400"/>
          </a:p>
        </p:txBody>
      </p:sp>
      <p:sp>
        <p:nvSpPr>
          <p:cNvPr id="88" name="Google Shape;88;p12"/>
          <p:cNvSpPr txBox="1"/>
          <p:nvPr/>
        </p:nvSpPr>
        <p:spPr>
          <a:xfrm>
            <a:off x="2208050" y="2496250"/>
            <a:ext cx="1320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Checkout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Commit</a:t>
            </a:r>
            <a:endParaRPr sz="1800"/>
          </a:p>
        </p:txBody>
      </p:sp>
      <p:sp>
        <p:nvSpPr>
          <p:cNvPr id="89" name="Google Shape;89;p12"/>
          <p:cNvSpPr/>
          <p:nvPr/>
        </p:nvSpPr>
        <p:spPr>
          <a:xfrm>
            <a:off x="217475" y="3740175"/>
            <a:ext cx="1806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Shell</a:t>
            </a:r>
            <a:endParaRPr sz="2400"/>
          </a:p>
        </p:txBody>
      </p:sp>
      <p:sp>
        <p:nvSpPr>
          <p:cNvPr id="90" name="Google Shape;90;p12"/>
          <p:cNvSpPr/>
          <p:nvPr/>
        </p:nvSpPr>
        <p:spPr>
          <a:xfrm>
            <a:off x="217475" y="4215650"/>
            <a:ext cx="1806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Client</a:t>
            </a:r>
            <a:endParaRPr sz="2400"/>
          </a:p>
        </p:txBody>
      </p:sp>
      <p:sp>
        <p:nvSpPr>
          <p:cNvPr id="91" name="Google Shape;91;p12"/>
          <p:cNvSpPr/>
          <p:nvPr/>
        </p:nvSpPr>
        <p:spPr>
          <a:xfrm>
            <a:off x="6701376" y="3111475"/>
            <a:ext cx="1410900" cy="7848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Remote</a:t>
            </a:r>
            <a:endParaRPr sz="2400"/>
          </a:p>
        </p:txBody>
      </p:sp>
      <p:sp>
        <p:nvSpPr>
          <p:cNvPr id="92" name="Google Shape;92;p12"/>
          <p:cNvSpPr txBox="1"/>
          <p:nvPr/>
        </p:nvSpPr>
        <p:spPr>
          <a:xfrm>
            <a:off x="6361000" y="4167975"/>
            <a:ext cx="253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BitBucket</a:t>
            </a:r>
            <a:endParaRPr sz="3000"/>
          </a:p>
        </p:txBody>
      </p:sp>
      <p:sp>
        <p:nvSpPr>
          <p:cNvPr id="93" name="Google Shape;93;p12"/>
          <p:cNvSpPr/>
          <p:nvPr/>
        </p:nvSpPr>
        <p:spPr>
          <a:xfrm>
            <a:off x="7224725" y="1944575"/>
            <a:ext cx="1806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 Client</a:t>
            </a:r>
            <a:endParaRPr sz="2400"/>
          </a:p>
        </p:txBody>
      </p:sp>
      <p:cxnSp>
        <p:nvCxnSpPr>
          <p:cNvPr id="94" name="Google Shape;94;p12"/>
          <p:cNvCxnSpPr>
            <a:stCxn id="85" idx="3"/>
            <a:endCxn id="91" idx="1"/>
          </p:cNvCxnSpPr>
          <p:nvPr/>
        </p:nvCxnSpPr>
        <p:spPr>
          <a:xfrm flipH="1" rot="10800000">
            <a:off x="3702562" y="3503750"/>
            <a:ext cx="2998800" cy="8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5" name="Google Shape;95;p12"/>
          <p:cNvSpPr txBox="1"/>
          <p:nvPr/>
        </p:nvSpPr>
        <p:spPr>
          <a:xfrm>
            <a:off x="4491575" y="3165775"/>
            <a:ext cx="1320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Push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Pull</a:t>
            </a:r>
            <a:endParaRPr sz="1800"/>
          </a:p>
        </p:txBody>
      </p:sp>
      <p:cxnSp>
        <p:nvCxnSpPr>
          <p:cNvPr id="96" name="Google Shape;96;p12"/>
          <p:cNvCxnSpPr>
            <a:stCxn id="93" idx="2"/>
            <a:endCxn id="91" idx="0"/>
          </p:cNvCxnSpPr>
          <p:nvPr/>
        </p:nvCxnSpPr>
        <p:spPr>
          <a:xfrm flipH="1">
            <a:off x="7406825" y="2372375"/>
            <a:ext cx="720900" cy="73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7" name="Google Shape;97;p12"/>
          <p:cNvSpPr txBox="1"/>
          <p:nvPr/>
        </p:nvSpPr>
        <p:spPr>
          <a:xfrm>
            <a:off x="4024200" y="1927700"/>
            <a:ext cx="1872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hlink"/>
                </a:solidFill>
                <a:hlinkClick r:id="rId3"/>
              </a:rPr>
              <a:t>Enterprise Remote</a:t>
            </a:r>
            <a:r>
              <a:rPr i="1" lang="en" sz="1200"/>
              <a:t> Options are not in the scope of this talk</a:t>
            </a:r>
            <a:endParaRPr i="1" sz="1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Try out these tools</a:t>
            </a:r>
            <a:endParaRPr/>
          </a:p>
        </p:txBody>
      </p:sp>
      <p:sp>
        <p:nvSpPr>
          <p:cNvPr id="412" name="Google Shape;412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Sample links on the conference wiki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These slides are on the conference wiki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Let’s Talk!</a:t>
            </a:r>
            <a:endParaRPr/>
          </a:p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Check out our repository, let me know what you think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Likely open positions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Developer/Systems Admin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Systems Librarian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Others in Seattle?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383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Information?</a:t>
            </a:r>
            <a:endParaRPr sz="3600"/>
          </a:p>
        </p:txBody>
      </p:sp>
      <p:sp>
        <p:nvSpPr>
          <p:cNvPr id="425" name="Google Shape;425;p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hlink"/>
                </a:solidFill>
                <a:hlinkClick r:id="rId4"/>
              </a:rPr>
              <a:t>terry.brady@georgetown.edu</a:t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chemeClr val="hlink"/>
                </a:solidFill>
                <a:hlinkClick r:id="rId5"/>
              </a:rPr>
              <a:t>https://github.com/terrywbrady</a:t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hlinkClick r:id="rId6"/>
              </a:rPr>
              <a:t>https://github.com/Georgetown-University-Libraries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Tools</a:t>
            </a:r>
            <a:endParaRPr/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Permitting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517799" cy="492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Tracking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Tokens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Grant a build process access to private repositories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https://help.github.com/articles/git-automation-with-oauth-tokens/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of This Talk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511950" y="1574625"/>
            <a:ext cx="1320030" cy="930474"/>
          </a:xfrm>
          <a:prstGeom prst="flowChartMultidocument">
            <a:avLst/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Folder</a:t>
            </a:r>
            <a:endParaRPr sz="2400"/>
          </a:p>
        </p:txBody>
      </p:sp>
      <p:sp>
        <p:nvSpPr>
          <p:cNvPr id="104" name="Google Shape;104;p13"/>
          <p:cNvSpPr txBox="1"/>
          <p:nvPr/>
        </p:nvSpPr>
        <p:spPr>
          <a:xfrm>
            <a:off x="5105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Workstation</a:t>
            </a:r>
            <a:endParaRPr sz="2400"/>
          </a:p>
        </p:txBody>
      </p:sp>
      <p:sp>
        <p:nvSpPr>
          <p:cNvPr id="105" name="Google Shape;105;p13"/>
          <p:cNvSpPr txBox="1"/>
          <p:nvPr/>
        </p:nvSpPr>
        <p:spPr>
          <a:xfrm>
            <a:off x="39395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Enterprise Network</a:t>
            </a:r>
            <a:endParaRPr sz="2400"/>
          </a:p>
        </p:txBody>
      </p:sp>
      <p:sp>
        <p:nvSpPr>
          <p:cNvPr id="106" name="Google Shape;106;p13"/>
          <p:cNvSpPr txBox="1"/>
          <p:nvPr/>
        </p:nvSpPr>
        <p:spPr>
          <a:xfrm>
            <a:off x="6149375" y="978425"/>
            <a:ext cx="1872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Internet</a:t>
            </a:r>
            <a:endParaRPr sz="2400"/>
          </a:p>
        </p:txBody>
      </p:sp>
      <p:cxnSp>
        <p:nvCxnSpPr>
          <p:cNvPr id="107" name="Google Shape;107;p13"/>
          <p:cNvCxnSpPr>
            <a:stCxn id="103" idx="2"/>
            <a:endCxn id="108" idx="0"/>
          </p:cNvCxnSpPr>
          <p:nvPr/>
        </p:nvCxnSpPr>
        <p:spPr>
          <a:xfrm>
            <a:off x="2080174" y="2469862"/>
            <a:ext cx="962400" cy="72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3809825" y="970075"/>
            <a:ext cx="66300" cy="3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6050200" y="970075"/>
            <a:ext cx="66300" cy="3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3"/>
          <p:cNvSpPr/>
          <p:nvPr/>
        </p:nvSpPr>
        <p:spPr>
          <a:xfrm>
            <a:off x="2382563" y="3198950"/>
            <a:ext cx="1320000" cy="7848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</a:t>
            </a:r>
            <a:endParaRPr sz="2400"/>
          </a:p>
        </p:txBody>
      </p:sp>
      <p:sp>
        <p:nvSpPr>
          <p:cNvPr id="111" name="Google Shape;111;p13"/>
          <p:cNvSpPr txBox="1"/>
          <p:nvPr/>
        </p:nvSpPr>
        <p:spPr>
          <a:xfrm>
            <a:off x="2208050" y="2496250"/>
            <a:ext cx="1320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Checkout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Commit</a:t>
            </a:r>
            <a:endParaRPr sz="1800"/>
          </a:p>
        </p:txBody>
      </p:sp>
      <p:sp>
        <p:nvSpPr>
          <p:cNvPr id="112" name="Google Shape;112;p13"/>
          <p:cNvSpPr/>
          <p:nvPr/>
        </p:nvSpPr>
        <p:spPr>
          <a:xfrm>
            <a:off x="217475" y="3740175"/>
            <a:ext cx="1806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Shell</a:t>
            </a:r>
            <a:endParaRPr sz="2400"/>
          </a:p>
        </p:txBody>
      </p:sp>
      <p:sp>
        <p:nvSpPr>
          <p:cNvPr id="113" name="Google Shape;113;p13"/>
          <p:cNvSpPr/>
          <p:nvPr/>
        </p:nvSpPr>
        <p:spPr>
          <a:xfrm>
            <a:off x="217475" y="4215650"/>
            <a:ext cx="1806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 Client</a:t>
            </a:r>
            <a:endParaRPr sz="2400"/>
          </a:p>
        </p:txBody>
      </p:sp>
      <p:sp>
        <p:nvSpPr>
          <p:cNvPr id="114" name="Google Shape;114;p13"/>
          <p:cNvSpPr/>
          <p:nvPr/>
        </p:nvSpPr>
        <p:spPr>
          <a:xfrm>
            <a:off x="6701376" y="3111475"/>
            <a:ext cx="1410900" cy="7848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Remote</a:t>
            </a:r>
            <a:endParaRPr sz="2400"/>
          </a:p>
        </p:txBody>
      </p:sp>
      <p:sp>
        <p:nvSpPr>
          <p:cNvPr id="115" name="Google Shape;115;p13"/>
          <p:cNvSpPr txBox="1"/>
          <p:nvPr/>
        </p:nvSpPr>
        <p:spPr>
          <a:xfrm>
            <a:off x="6361000" y="4167975"/>
            <a:ext cx="253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GitHub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BitBucket</a:t>
            </a:r>
            <a:endParaRPr sz="3000"/>
          </a:p>
        </p:txBody>
      </p:sp>
      <p:sp>
        <p:nvSpPr>
          <p:cNvPr id="116" name="Google Shape;116;p13"/>
          <p:cNvSpPr/>
          <p:nvPr/>
        </p:nvSpPr>
        <p:spPr>
          <a:xfrm>
            <a:off x="7224725" y="1944575"/>
            <a:ext cx="1806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 Client</a:t>
            </a:r>
            <a:endParaRPr sz="2400"/>
          </a:p>
        </p:txBody>
      </p:sp>
      <p:cxnSp>
        <p:nvCxnSpPr>
          <p:cNvPr id="117" name="Google Shape;117;p13"/>
          <p:cNvCxnSpPr>
            <a:stCxn id="108" idx="3"/>
            <a:endCxn id="114" idx="1"/>
          </p:cNvCxnSpPr>
          <p:nvPr/>
        </p:nvCxnSpPr>
        <p:spPr>
          <a:xfrm flipH="1" rot="10800000">
            <a:off x="3702562" y="3503750"/>
            <a:ext cx="2998800" cy="8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8" name="Google Shape;118;p13"/>
          <p:cNvSpPr txBox="1"/>
          <p:nvPr/>
        </p:nvSpPr>
        <p:spPr>
          <a:xfrm>
            <a:off x="4491575" y="3165775"/>
            <a:ext cx="1320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Push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Pull</a:t>
            </a:r>
            <a:endParaRPr sz="1800"/>
          </a:p>
        </p:txBody>
      </p:sp>
      <p:cxnSp>
        <p:nvCxnSpPr>
          <p:cNvPr id="119" name="Google Shape;119;p13"/>
          <p:cNvCxnSpPr>
            <a:stCxn id="116" idx="2"/>
            <a:endCxn id="114" idx="0"/>
          </p:cNvCxnSpPr>
          <p:nvPr/>
        </p:nvCxnSpPr>
        <p:spPr>
          <a:xfrm flipH="1">
            <a:off x="7406825" y="2372375"/>
            <a:ext cx="720900" cy="73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" name="Google Shape;120;p13"/>
          <p:cNvSpPr/>
          <p:nvPr/>
        </p:nvSpPr>
        <p:spPr>
          <a:xfrm>
            <a:off x="6306450" y="1613025"/>
            <a:ext cx="2940600" cy="2555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/>
        </p:nvSpPr>
        <p:spPr>
          <a:xfrm>
            <a:off x="6701376" y="3111475"/>
            <a:ext cx="1410900" cy="7848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Remote</a:t>
            </a:r>
            <a:endParaRPr sz="2400"/>
          </a:p>
        </p:txBody>
      </p:sp>
      <p:sp>
        <p:nvSpPr>
          <p:cNvPr id="126" name="Google Shape;126;p14"/>
          <p:cNvSpPr/>
          <p:nvPr/>
        </p:nvSpPr>
        <p:spPr>
          <a:xfrm>
            <a:off x="7224725" y="1944575"/>
            <a:ext cx="1806000" cy="4278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 Client</a:t>
            </a:r>
            <a:endParaRPr sz="2400"/>
          </a:p>
        </p:txBody>
      </p:sp>
      <p:cxnSp>
        <p:nvCxnSpPr>
          <p:cNvPr id="127" name="Google Shape;127;p14"/>
          <p:cNvCxnSpPr>
            <a:stCxn id="126" idx="2"/>
            <a:endCxn id="125" idx="0"/>
          </p:cNvCxnSpPr>
          <p:nvPr/>
        </p:nvCxnSpPr>
        <p:spPr>
          <a:xfrm flipH="1">
            <a:off x="7406825" y="2372375"/>
            <a:ext cx="720900" cy="73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8" name="Google Shape;128;p14"/>
          <p:cNvSpPr/>
          <p:nvPr/>
        </p:nvSpPr>
        <p:spPr>
          <a:xfrm>
            <a:off x="6306450" y="1613025"/>
            <a:ext cx="2940600" cy="2555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Advantages of GitHub Web for Novice Users</a:t>
            </a:r>
            <a:endParaRPr sz="3000"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Easy to visualize Git concepts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software to install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 command line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Embedded editor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Meaningful URL’s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Rich online tools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online resources linked to the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Georgetown University Libraries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</a:t>
            </a:r>
            <a:endParaRPr/>
          </a:p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github.com/Georgetown-University-Libraries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+ private repositories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owners, viewers, contributors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950" y="296250"/>
            <a:ext cx="4310325" cy="47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>
            <a:off x="661850" y="1329375"/>
            <a:ext cx="1580100" cy="1518300"/>
          </a:xfrm>
          <a:prstGeom prst="wedgeRectCallout">
            <a:avLst>
              <a:gd fmla="val 72068" name="adj1"/>
              <a:gd fmla="val -12636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Projects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