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ibre Franklin"/>
      <p:regular r:id="rId31"/>
      <p:bold r:id="rId32"/>
      <p:italic r:id="rId33"/>
      <p:boldItalic r:id="rId34"/>
    </p:embeddedFont>
    <p:embeddedFont>
      <p:font typeface="Sofia Sans"/>
      <p:regular r:id="rId35"/>
      <p:bold r:id="rId36"/>
      <p:italic r:id="rId37"/>
      <p:boldItalic r:id="rId38"/>
    </p:embeddedFont>
    <p:embeddedFont>
      <p:font typeface="Anaheim"/>
      <p:regular r:id="rId39"/>
      <p:bold r:id="rId40"/>
    </p:embeddedFont>
    <p:embeddedFont>
      <p:font typeface="Sofia Sans SemiBold"/>
      <p:regular r:id="rId41"/>
      <p:bold r:id="rId42"/>
      <p:italic r:id="rId43"/>
      <p:boldItalic r:id="rId44"/>
    </p:embeddedFont>
    <p:embeddedFont>
      <p:font typeface="PT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bold.fntdata"/><Relationship Id="rId20" Type="http://schemas.openxmlformats.org/officeDocument/2006/relationships/slide" Target="slides/slide15.xml"/><Relationship Id="rId42" Type="http://schemas.openxmlformats.org/officeDocument/2006/relationships/font" Target="fonts/SofiaSansSemiBold-bold.fntdata"/><Relationship Id="rId41" Type="http://schemas.openxmlformats.org/officeDocument/2006/relationships/font" Target="fonts/SofiaSans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SofiaSansSemiBold-boldItalic.fntdata"/><Relationship Id="rId21" Type="http://schemas.openxmlformats.org/officeDocument/2006/relationships/slide" Target="slides/slide16.xml"/><Relationship Id="rId43" Type="http://schemas.openxmlformats.org/officeDocument/2006/relationships/font" Target="fonts/SofiaSansSemiBold-italic.fntdata"/><Relationship Id="rId24" Type="http://schemas.openxmlformats.org/officeDocument/2006/relationships/slide" Target="slides/slide19.xml"/><Relationship Id="rId46" Type="http://schemas.openxmlformats.org/officeDocument/2006/relationships/font" Target="fonts/PTSans-bold.fntdata"/><Relationship Id="rId23" Type="http://schemas.openxmlformats.org/officeDocument/2006/relationships/slide" Target="slides/slide18.xml"/><Relationship Id="rId45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PT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PTSans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35" Type="http://schemas.openxmlformats.org/officeDocument/2006/relationships/font" Target="fonts/SofiaSans-regular.fntdata"/><Relationship Id="rId12" Type="http://schemas.openxmlformats.org/officeDocument/2006/relationships/slide" Target="slides/slide7.xml"/><Relationship Id="rId34" Type="http://schemas.openxmlformats.org/officeDocument/2006/relationships/font" Target="fonts/LibreFranklin-boldItalic.fntdata"/><Relationship Id="rId15" Type="http://schemas.openxmlformats.org/officeDocument/2006/relationships/slide" Target="slides/slide10.xml"/><Relationship Id="rId37" Type="http://schemas.openxmlformats.org/officeDocument/2006/relationships/font" Target="fonts/SofiaSans-italic.fntdata"/><Relationship Id="rId14" Type="http://schemas.openxmlformats.org/officeDocument/2006/relationships/slide" Target="slides/slide9.xml"/><Relationship Id="rId36" Type="http://schemas.openxmlformats.org/officeDocument/2006/relationships/font" Target="fonts/SofiaSans-bold.fntdata"/><Relationship Id="rId17" Type="http://schemas.openxmlformats.org/officeDocument/2006/relationships/slide" Target="slides/slide12.xml"/><Relationship Id="rId39" Type="http://schemas.openxmlformats.org/officeDocument/2006/relationships/font" Target="fonts/Anaheim-regular.fntdata"/><Relationship Id="rId16" Type="http://schemas.openxmlformats.org/officeDocument/2006/relationships/slide" Target="slides/slide11.xml"/><Relationship Id="rId38" Type="http://schemas.openxmlformats.org/officeDocument/2006/relationships/font" Target="fonts/Sofia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6725fa7e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6725fa7e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67aa244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67aa244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67aa244e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067aa244e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67aa244e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67aa244e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67aa244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67aa244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67aa244e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67aa244e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673e8232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673e8232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67aa24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67aa24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67aa24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067aa24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67aa244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067aa244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67aa244e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067aa244e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6725fa7ec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6725fa7ec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67aa244e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067aa244e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690652e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690652e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67aa244e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67aa244e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67aa244e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67aa244e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6725fa7ec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6725fa7ec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67aa244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67aa244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6725fa7ec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6725fa7ec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67aa244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67aa244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67aa244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67aa244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625" y="-25"/>
            <a:ext cx="9188400" cy="5143500"/>
            <a:chOff x="-100" y="-9725"/>
            <a:chExt cx="91884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Sofia Sans"/>
                <a:ea typeface="Sofia Sans"/>
                <a:cs typeface="Sofia Sans"/>
                <a:sym typeface="Sof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1093100" y="195425"/>
            <a:ext cx="8275575" cy="4107200"/>
            <a:chOff x="1093100" y="195425"/>
            <a:chExt cx="8275575" cy="4107200"/>
          </a:xfrm>
        </p:grpSpPr>
        <p:sp>
          <p:nvSpPr>
            <p:cNvPr id="15" name="Google Shape;15;p2"/>
            <p:cNvSpPr/>
            <p:nvPr/>
          </p:nvSpPr>
          <p:spPr>
            <a:xfrm>
              <a:off x="8781875" y="37158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7525" y="312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3100" y="1954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8125" y="25717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13225" y="1793550"/>
            <a:ext cx="3841500" cy="10593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713225" y="2852850"/>
            <a:ext cx="3841500" cy="4971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12" name="Google Shape;112;p1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2" type="title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3" type="title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6" type="title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9" type="subTitle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subTitle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5" type="subTitle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-3639025" y="-1269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62425" y="53900"/>
            <a:ext cx="8613450" cy="4786650"/>
            <a:chOff x="162425" y="53900"/>
            <a:chExt cx="8613450" cy="4786650"/>
          </a:xfrm>
        </p:grpSpPr>
        <p:sp>
          <p:nvSpPr>
            <p:cNvPr id="131" name="Google Shape;131;p13"/>
            <p:cNvSpPr/>
            <p:nvPr/>
          </p:nvSpPr>
          <p:spPr>
            <a:xfrm flipH="1">
              <a:off x="872475" y="539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762250" y="4689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7686050" y="1292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8624375" y="19284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162425" y="34569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4522675" y="-38711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100" y="0"/>
            <a:ext cx="9146700" cy="5146800"/>
            <a:chOff x="41600" y="-13048"/>
            <a:chExt cx="9146700" cy="5146800"/>
          </a:xfrm>
        </p:grpSpPr>
        <p:cxnSp>
          <p:nvCxnSpPr>
            <p:cNvPr id="143" name="Google Shape;143;p14"/>
            <p:cNvCxnSpPr/>
            <p:nvPr/>
          </p:nvCxnSpPr>
          <p:spPr>
            <a:xfrm>
              <a:off x="272250" y="-13048"/>
              <a:ext cx="0" cy="5146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4"/>
          <p:cNvGrpSpPr/>
          <p:nvPr/>
        </p:nvGrpSpPr>
        <p:grpSpPr>
          <a:xfrm>
            <a:off x="423675" y="160575"/>
            <a:ext cx="8587500" cy="4242950"/>
            <a:chOff x="423675" y="160575"/>
            <a:chExt cx="8587500" cy="4242950"/>
          </a:xfrm>
        </p:grpSpPr>
        <p:sp>
          <p:nvSpPr>
            <p:cNvPr id="146" name="Google Shape;146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10800000">
              <a:off x="8784375" y="30642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10800000">
              <a:off x="8822025" y="3901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7876950" y="2349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10800000">
              <a:off x="1957550" y="160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10800000">
              <a:off x="423675" y="40525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10800000">
              <a:off x="8784375" y="432552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810475" y="1270625"/>
            <a:ext cx="46203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3810475" y="1810075"/>
            <a:ext cx="4620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57" name="Google Shape;157;p15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158" name="Google Shape;158;p1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13225" y="2571750"/>
            <a:ext cx="2463000" cy="10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713225" y="3503243"/>
            <a:ext cx="2463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6"/>
          <p:cNvSpPr/>
          <p:nvPr>
            <p:ph idx="2" type="pic"/>
          </p:nvPr>
        </p:nvSpPr>
        <p:spPr>
          <a:xfrm>
            <a:off x="6896850" y="742950"/>
            <a:ext cx="22671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"/>
          <p:cNvSpPr/>
          <p:nvPr>
            <p:ph idx="3" type="pic"/>
          </p:nvPr>
        </p:nvSpPr>
        <p:spPr>
          <a:xfrm>
            <a:off x="5093225" y="742950"/>
            <a:ext cx="16077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"/>
          <p:cNvSpPr/>
          <p:nvPr>
            <p:ph idx="4" type="pic"/>
          </p:nvPr>
        </p:nvSpPr>
        <p:spPr>
          <a:xfrm>
            <a:off x="713150" y="742950"/>
            <a:ext cx="4184100" cy="1554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7" name="Google Shape;167;p16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68" name="Google Shape;168;p1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6"/>
          <p:cNvSpPr/>
          <p:nvPr/>
        </p:nvSpPr>
        <p:spPr>
          <a:xfrm rot="10800000">
            <a:off x="2843775" y="475680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subTitle"/>
          </p:nvPr>
        </p:nvSpPr>
        <p:spPr>
          <a:xfrm>
            <a:off x="3484347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3" type="subTitle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4" type="subTitle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5" type="subTitle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6" type="subTitle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9" name="Google Shape;179;p17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7"/>
          <p:cNvSpPr/>
          <p:nvPr/>
        </p:nvSpPr>
        <p:spPr>
          <a:xfrm flipH="1" rot="10800000">
            <a:off x="-1760700" y="413105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36675" y="3018575"/>
            <a:ext cx="8451400" cy="2369425"/>
            <a:chOff x="236675" y="3018575"/>
            <a:chExt cx="8451400" cy="2369425"/>
          </a:xfrm>
        </p:grpSpPr>
        <p:sp>
          <p:nvSpPr>
            <p:cNvPr id="184" name="Google Shape;184;p17"/>
            <p:cNvSpPr/>
            <p:nvPr/>
          </p:nvSpPr>
          <p:spPr>
            <a:xfrm>
              <a:off x="236675" y="4288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720000" y="48012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6675" y="3018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36575" y="42125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924875" y="480120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2" type="subTitle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3" type="subTitle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4" type="subTitle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5" type="subTitle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6" type="subTitle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7" type="subTitle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8" type="subTitle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9" name="Google Shape;199;p18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7142850" y="2050250"/>
            <a:ext cx="2190675" cy="2839050"/>
            <a:chOff x="7142850" y="2050250"/>
            <a:chExt cx="2190675" cy="2839050"/>
          </a:xfrm>
        </p:grpSpPr>
        <p:sp>
          <p:nvSpPr>
            <p:cNvPr id="203" name="Google Shape;203;p18"/>
            <p:cNvSpPr/>
            <p:nvPr/>
          </p:nvSpPr>
          <p:spPr>
            <a:xfrm rot="10800000">
              <a:off x="7142850" y="47378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746725" y="33077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>
              <a:off x="8926725" y="26588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746725" y="20502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>
              <a:off x="8668425" y="4321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flipH="1" rot="10800000">
            <a:off x="8237200" y="38945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2" type="subTitle"/>
          </p:nvPr>
        </p:nvSpPr>
        <p:spPr>
          <a:xfrm>
            <a:off x="3455250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103537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4" type="subTitle"/>
          </p:nvPr>
        </p:nvSpPr>
        <p:spPr>
          <a:xfrm>
            <a:off x="3455250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5" type="subTitle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6" type="subTitle"/>
          </p:nvPr>
        </p:nvSpPr>
        <p:spPr>
          <a:xfrm>
            <a:off x="587512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7" type="subTitle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8" type="subTitle"/>
          </p:nvPr>
        </p:nvSpPr>
        <p:spPr>
          <a:xfrm>
            <a:off x="3456450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9" type="subTitle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13" type="subTitle"/>
          </p:nvPr>
        </p:nvSpPr>
        <p:spPr>
          <a:xfrm>
            <a:off x="1035375" y="302030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14" type="subTitle"/>
          </p:nvPr>
        </p:nvSpPr>
        <p:spPr>
          <a:xfrm>
            <a:off x="3456450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5" type="subTitle"/>
          </p:nvPr>
        </p:nvSpPr>
        <p:spPr>
          <a:xfrm>
            <a:off x="5875125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9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9"/>
          <p:cNvSpPr/>
          <p:nvPr/>
        </p:nvSpPr>
        <p:spPr>
          <a:xfrm flipH="1" rot="10800000">
            <a:off x="2478750" y="-38629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94325" y="-388575"/>
            <a:ext cx="8741550" cy="2176725"/>
            <a:chOff x="194325" y="-388575"/>
            <a:chExt cx="8741550" cy="2176725"/>
          </a:xfrm>
        </p:grpSpPr>
        <p:sp>
          <p:nvSpPr>
            <p:cNvPr id="228" name="Google Shape;228;p19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 rot="10800000">
              <a:off x="4278600" y="-3885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10800000">
              <a:off x="194325" y="2675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421125" y="10177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10800000">
              <a:off x="268575" y="17101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hasCustomPrompt="1" type="title"/>
          </p:nvPr>
        </p:nvSpPr>
        <p:spPr>
          <a:xfrm>
            <a:off x="798388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/>
          <p:nvPr>
            <p:ph idx="1" type="subTitle"/>
          </p:nvPr>
        </p:nvSpPr>
        <p:spPr>
          <a:xfrm>
            <a:off x="798400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hasCustomPrompt="1" idx="2" type="title"/>
          </p:nvPr>
        </p:nvSpPr>
        <p:spPr>
          <a:xfrm>
            <a:off x="2825700" y="539489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0"/>
          <p:cNvSpPr txBox="1"/>
          <p:nvPr>
            <p:ph idx="3" type="subTitle"/>
          </p:nvPr>
        </p:nvSpPr>
        <p:spPr>
          <a:xfrm>
            <a:off x="2825700" y="1308400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hasCustomPrompt="1" idx="4" type="title"/>
          </p:nvPr>
        </p:nvSpPr>
        <p:spPr>
          <a:xfrm>
            <a:off x="4853013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0"/>
          <p:cNvSpPr txBox="1"/>
          <p:nvPr>
            <p:ph idx="5" type="subTitle"/>
          </p:nvPr>
        </p:nvSpPr>
        <p:spPr>
          <a:xfrm>
            <a:off x="4853025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40" name="Google Shape;240;p20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1" name="Google Shape;241;p20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20"/>
          <p:cNvSpPr/>
          <p:nvPr/>
        </p:nvSpPr>
        <p:spPr>
          <a:xfrm rot="10800000">
            <a:off x="424075" y="3346675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814275" y="386450"/>
            <a:ext cx="855450" cy="4590600"/>
            <a:chOff x="7814275" y="386450"/>
            <a:chExt cx="855450" cy="4590600"/>
          </a:xfrm>
        </p:grpSpPr>
        <p:sp>
          <p:nvSpPr>
            <p:cNvPr id="23" name="Google Shape;23;p3"/>
            <p:cNvSpPr/>
            <p:nvPr/>
          </p:nvSpPr>
          <p:spPr>
            <a:xfrm>
              <a:off x="7814275" y="475025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18225" y="43211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166250" y="3864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18225" y="10922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13225" y="732088"/>
            <a:ext cx="3604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713225" y="1689338"/>
            <a:ext cx="36048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7" name="Google Shape;247;p21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8" name="Google Shape;248;p2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" name="Google Shape;250;p21"/>
          <p:cNvGrpSpPr/>
          <p:nvPr/>
        </p:nvGrpSpPr>
        <p:grpSpPr>
          <a:xfrm>
            <a:off x="3387100" y="-71975"/>
            <a:ext cx="5381150" cy="3835450"/>
            <a:chOff x="3387100" y="-71975"/>
            <a:chExt cx="5381150" cy="3835450"/>
          </a:xfrm>
        </p:grpSpPr>
        <p:sp>
          <p:nvSpPr>
            <p:cNvPr id="251" name="Google Shape;251;p21"/>
            <p:cNvSpPr/>
            <p:nvPr/>
          </p:nvSpPr>
          <p:spPr>
            <a:xfrm rot="10800000">
              <a:off x="5454575" y="1938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8167300" y="2305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3387100" y="-71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10800000">
              <a:off x="8616750" y="36119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713225" y="3352938"/>
            <a:ext cx="3604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0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 flipH="1">
            <a:off x="-22200" y="3079850"/>
            <a:ext cx="1556325" cy="1999350"/>
            <a:chOff x="8267750" y="3079850"/>
            <a:chExt cx="1556325" cy="1999350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8267750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flipH="1">
              <a:off x="9190475" y="3635025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flipH="1">
              <a:off x="9266675" y="30798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flipH="1">
              <a:off x="9359075" y="40228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264" name="Google Shape;264;p2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rot="10800000">
            <a:off x="146400" y="82500"/>
            <a:ext cx="2989125" cy="4123875"/>
            <a:chOff x="6666350" y="917675"/>
            <a:chExt cx="2989125" cy="4123875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9428675" y="39380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8676125" y="49277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6666350" y="4794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9190475" y="9176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>
            <a:off x="-22200" y="-9725"/>
            <a:ext cx="9188400" cy="5153273"/>
            <a:chOff x="-100" y="-9725"/>
            <a:chExt cx="9188400" cy="5143500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017726"/>
            <a:ext cx="77040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-2986800" y="-3347075"/>
            <a:ext cx="15955275" cy="8010875"/>
            <a:chOff x="-2986800" y="-3347075"/>
            <a:chExt cx="15955275" cy="8010875"/>
          </a:xfrm>
        </p:grpSpPr>
        <p:sp>
          <p:nvSpPr>
            <p:cNvPr id="38" name="Google Shape;38;p4"/>
            <p:cNvSpPr/>
            <p:nvPr/>
          </p:nvSpPr>
          <p:spPr>
            <a:xfrm flipH="1" rot="10800000">
              <a:off x="8784375" y="479700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 rot="10800000">
              <a:off x="-2986800" y="-3347075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6" name="Google Shape;46;p5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47" name="Google Shape;47;p5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" name="Google Shape;49;p5"/>
          <p:cNvGrpSpPr/>
          <p:nvPr/>
        </p:nvGrpSpPr>
        <p:grpSpPr>
          <a:xfrm>
            <a:off x="462875" y="198225"/>
            <a:ext cx="8973075" cy="3528450"/>
            <a:chOff x="462875" y="198225"/>
            <a:chExt cx="8973075" cy="3528450"/>
          </a:xfrm>
        </p:grpSpPr>
        <p:sp>
          <p:nvSpPr>
            <p:cNvPr id="50" name="Google Shape;50;p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849150" y="10769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462875" y="36486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" name="Google Shape;55;p6"/>
          <p:cNvGrpSpPr/>
          <p:nvPr/>
        </p:nvGrpSpPr>
        <p:grpSpPr>
          <a:xfrm rot="10800000">
            <a:off x="-100" y="-9725"/>
            <a:ext cx="9146700" cy="5143500"/>
            <a:chOff x="41600" y="-9725"/>
            <a:chExt cx="9146700" cy="5143500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6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6"/>
          <p:cNvSpPr/>
          <p:nvPr/>
        </p:nvSpPr>
        <p:spPr>
          <a:xfrm flipH="1" rot="10800000">
            <a:off x="-3696100" y="479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236675" y="789100"/>
            <a:ext cx="8531575" cy="4725575"/>
            <a:chOff x="236675" y="789100"/>
            <a:chExt cx="8531575" cy="4725575"/>
          </a:xfrm>
        </p:grpSpPr>
        <p:grpSp>
          <p:nvGrpSpPr>
            <p:cNvPr id="60" name="Google Shape;60;p6"/>
            <p:cNvGrpSpPr/>
            <p:nvPr/>
          </p:nvGrpSpPr>
          <p:grpSpPr>
            <a:xfrm>
              <a:off x="236675" y="789100"/>
              <a:ext cx="8531575" cy="4226125"/>
              <a:chOff x="236675" y="789100"/>
              <a:chExt cx="8531575" cy="4226125"/>
            </a:xfrm>
          </p:grpSpPr>
          <p:grpSp>
            <p:nvGrpSpPr>
              <p:cNvPr id="61" name="Google Shape;61;p6"/>
              <p:cNvGrpSpPr/>
              <p:nvPr/>
            </p:nvGrpSpPr>
            <p:grpSpPr>
              <a:xfrm>
                <a:off x="236675" y="789100"/>
                <a:ext cx="6388575" cy="4226125"/>
                <a:chOff x="236675" y="789100"/>
                <a:chExt cx="6388575" cy="4226125"/>
              </a:xfrm>
            </p:grpSpPr>
            <p:sp>
              <p:nvSpPr>
                <p:cNvPr id="62" name="Google Shape;62;p6"/>
                <p:cNvSpPr/>
                <p:nvPr/>
              </p:nvSpPr>
              <p:spPr>
                <a:xfrm>
                  <a:off x="236675" y="4630050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297650" y="789100"/>
                  <a:ext cx="226800" cy="226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4" name="Google Shape;64;p6"/>
                <p:cNvSpPr/>
                <p:nvPr/>
              </p:nvSpPr>
              <p:spPr>
                <a:xfrm>
                  <a:off x="6473750" y="4785725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5" name="Google Shape;65;p6"/>
                <p:cNvSpPr/>
                <p:nvPr/>
              </p:nvSpPr>
              <p:spPr>
                <a:xfrm>
                  <a:off x="4024150" y="4937225"/>
                  <a:ext cx="78300" cy="780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sp>
            <p:nvSpPr>
              <p:cNvPr id="66" name="Google Shape;66;p6"/>
              <p:cNvSpPr/>
              <p:nvPr/>
            </p:nvSpPr>
            <p:spPr>
              <a:xfrm rot="10800000">
                <a:off x="463475" y="1846000"/>
                <a:ext cx="78300" cy="7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 rot="10800000">
                <a:off x="8616750" y="3611975"/>
                <a:ext cx="151500" cy="151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68" name="Google Shape;68;p6"/>
            <p:cNvSpPr/>
            <p:nvPr/>
          </p:nvSpPr>
          <p:spPr>
            <a:xfrm>
              <a:off x="2129850" y="49278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5197850" y="150"/>
            <a:ext cx="3084600" cy="5143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3" name="Google Shape;73;p7"/>
          <p:cNvGrpSpPr/>
          <p:nvPr/>
        </p:nvGrpSpPr>
        <p:grpSpPr>
          <a:xfrm>
            <a:off x="466325" y="297350"/>
            <a:ext cx="8869225" cy="4942950"/>
            <a:chOff x="466325" y="297350"/>
            <a:chExt cx="8869225" cy="4942950"/>
          </a:xfrm>
        </p:grpSpPr>
        <p:sp>
          <p:nvSpPr>
            <p:cNvPr id="74" name="Google Shape;74;p7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8870550" y="4775300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flipH="1"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80" name="Google Shape;80;p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6863521" y="2951897"/>
            <a:ext cx="2316450" cy="2212375"/>
            <a:chOff x="7507625" y="2942125"/>
            <a:chExt cx="2316450" cy="2212375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7507625" y="4927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9452600" y="3884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407600" y="49653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9551375" y="29421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9359075" y="42571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 flipH="1" rot="10800000">
            <a:off x="-8429" y="-9725"/>
            <a:ext cx="9188400" cy="5153273"/>
            <a:chOff x="-100" y="-9725"/>
            <a:chExt cx="9188400" cy="5143500"/>
          </a:xfrm>
        </p:grpSpPr>
        <p:cxnSp>
          <p:nvCxnSpPr>
            <p:cNvPr id="91" name="Google Shape;91;p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" name="Google Shape;96;p9"/>
          <p:cNvGrpSpPr/>
          <p:nvPr/>
        </p:nvGrpSpPr>
        <p:grpSpPr>
          <a:xfrm>
            <a:off x="-22200" y="297350"/>
            <a:ext cx="2982725" cy="4781850"/>
            <a:chOff x="-22200" y="297350"/>
            <a:chExt cx="2982725" cy="4781850"/>
          </a:xfrm>
        </p:grpSpPr>
        <p:sp>
          <p:nvSpPr>
            <p:cNvPr id="97" name="Google Shape;97;p9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-22200" y="23845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Travel Trends: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Impact of Influenza, Pneumonia, and COVID-</a:t>
            </a:r>
            <a:r>
              <a:rPr lang="en" sz="2800"/>
              <a:t>19</a:t>
            </a:r>
            <a:r>
              <a:rPr lang="en" sz="2800"/>
              <a:t>.</a:t>
            </a:r>
            <a:endParaRPr sz="2800"/>
          </a:p>
        </p:txBody>
      </p:sp>
      <p:sp>
        <p:nvSpPr>
          <p:cNvPr id="281" name="Google Shape;281;p24"/>
          <p:cNvSpPr txBox="1"/>
          <p:nvPr>
            <p:ph idx="1" type="subTitle"/>
          </p:nvPr>
        </p:nvSpPr>
        <p:spPr>
          <a:xfrm>
            <a:off x="3898750" y="3739275"/>
            <a:ext cx="4532100" cy="47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Asa Huang, Terry Zheng, Andy Huoy, Joey Xue</a:t>
            </a:r>
            <a:endParaRPr sz="1200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88" y="757212"/>
            <a:ext cx="3117649" cy="35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>
            <p:ph idx="1" type="subTitle"/>
          </p:nvPr>
        </p:nvSpPr>
        <p:spPr>
          <a:xfrm>
            <a:off x="3898750" y="3263475"/>
            <a:ext cx="4532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Carolina Data Challenge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3" type="subTitle"/>
          </p:nvPr>
        </p:nvSpPr>
        <p:spPr>
          <a:xfrm>
            <a:off x="358051" y="2571738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Set</a:t>
            </a:r>
            <a:endParaRPr/>
          </a:p>
        </p:txBody>
      </p:sp>
      <p:sp>
        <p:nvSpPr>
          <p:cNvPr id="365" name="Google Shape;365;p33"/>
          <p:cNvSpPr txBox="1"/>
          <p:nvPr>
            <p:ph idx="4" type="subTitle"/>
          </p:nvPr>
        </p:nvSpPr>
        <p:spPr>
          <a:xfrm>
            <a:off x="358051" y="172284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Uncleaned Dataset</a:t>
            </a:r>
            <a:endParaRPr/>
          </a:p>
        </p:txBody>
      </p:sp>
      <p:pic>
        <p:nvPicPr>
          <p:cNvPr id="366" name="Google Shape;3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38" y="612975"/>
            <a:ext cx="8554726" cy="19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3"/>
          <p:cNvPicPr preferRelativeResize="0"/>
          <p:nvPr/>
        </p:nvPicPr>
        <p:blipFill rotWithShape="1">
          <a:blip r:embed="rId4">
            <a:alphaModFix/>
          </a:blip>
          <a:srcRect b="46495" l="0" r="0" t="0"/>
          <a:stretch/>
        </p:blipFill>
        <p:spPr>
          <a:xfrm>
            <a:off x="294650" y="2988975"/>
            <a:ext cx="8554726" cy="1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type="title"/>
          </p:nvPr>
        </p:nvSpPr>
        <p:spPr>
          <a:xfrm>
            <a:off x="-1682650" y="111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</a:t>
            </a:r>
            <a:endParaRPr/>
          </a:p>
        </p:txBody>
      </p:sp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11441" l="0" r="0" t="0"/>
          <a:stretch/>
        </p:blipFill>
        <p:spPr>
          <a:xfrm>
            <a:off x="533950" y="2334675"/>
            <a:ext cx="5149425" cy="24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450" y="1629943"/>
            <a:ext cx="5081175" cy="118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450" y="510425"/>
            <a:ext cx="5081173" cy="23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381" name="Google Shape;381;p35"/>
          <p:cNvSpPr txBox="1"/>
          <p:nvPr>
            <p:ph idx="5" type="subTitle"/>
          </p:nvPr>
        </p:nvSpPr>
        <p:spPr>
          <a:xfrm>
            <a:off x="984150" y="1233975"/>
            <a:ext cx="7175700" cy="30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Reorganize the order of the columns so that the information is easier to process when analying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Initiate different sorting methods in order to prepare our data for the next step, visualization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Export data if needed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4" type="subTitle"/>
          </p:nvPr>
        </p:nvSpPr>
        <p:spPr>
          <a:xfrm>
            <a:off x="233601" y="13475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the Dataset</a:t>
            </a:r>
            <a:endParaRPr/>
          </a:p>
        </p:txBody>
      </p:sp>
      <p:pic>
        <p:nvPicPr>
          <p:cNvPr id="387" name="Google Shape;387;p36"/>
          <p:cNvPicPr preferRelativeResize="0"/>
          <p:nvPr/>
        </p:nvPicPr>
        <p:blipFill rotWithShape="1">
          <a:blip r:embed="rId3">
            <a:alphaModFix/>
          </a:blip>
          <a:srcRect b="8" l="0" r="0" t="11291"/>
          <a:stretch/>
        </p:blipFill>
        <p:spPr>
          <a:xfrm>
            <a:off x="304800" y="575450"/>
            <a:ext cx="8776748" cy="4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069275"/>
            <a:ext cx="8776751" cy="1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786825"/>
            <a:ext cx="8776748" cy="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050" y="3778275"/>
            <a:ext cx="8723499" cy="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-1584750" y="1103450"/>
            <a:ext cx="77040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Visualization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396" name="Google Shape;396;p37"/>
          <p:cNvSpPr txBox="1"/>
          <p:nvPr/>
        </p:nvSpPr>
        <p:spPr>
          <a:xfrm>
            <a:off x="688175" y="1901375"/>
            <a:ext cx="69738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Visualizing our organized data by using source such as: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-"/>
            </a:pP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Tableau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-"/>
            </a:pP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Plotly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4" y="0"/>
            <a:ext cx="83318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720000" y="1017726"/>
            <a:ext cx="77040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411875"/>
            <a:ext cx="8170926" cy="43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idx="1" type="body"/>
          </p:nvPr>
        </p:nvSpPr>
        <p:spPr>
          <a:xfrm>
            <a:off x="720000" y="1017726"/>
            <a:ext cx="77040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75" y="459775"/>
            <a:ext cx="8163727" cy="41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Key Findings</a:t>
            </a:r>
            <a:endParaRPr/>
          </a:p>
        </p:txBody>
      </p:sp>
      <p:sp>
        <p:nvSpPr>
          <p:cNvPr id="419" name="Google Shape;419;p41"/>
          <p:cNvSpPr txBox="1"/>
          <p:nvPr>
            <p:ph idx="1" type="body"/>
          </p:nvPr>
        </p:nvSpPr>
        <p:spPr>
          <a:xfrm>
            <a:off x="720000" y="1017715"/>
            <a:ext cx="77040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Deaths for Influenza, Pneumonia, and Covid-19 have fallen from January 2022 up until the most recent date on the dataset, November 2023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States with a larger population or tourist attraction such as Texas and California have a higher death count compared to other states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Covid-19 and Pneumonia deaths spiked a couple of times including January 2021 and February 2022 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Children up to the age of 17 are unlikely to</a:t>
            </a:r>
            <a:r>
              <a:rPr lang="en" sz="1400"/>
              <a:t> pass away</a:t>
            </a:r>
            <a:r>
              <a:rPr lang="en" sz="1400"/>
              <a:t> due to  the diseased compared to adults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People over the age of 65 are more liked </a:t>
            </a:r>
            <a:r>
              <a:rPr lang="en" sz="1400"/>
              <a:t>to pass away due to  the diseased compared to people ages below them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Covid-19 and Pneumonia caused many more deaths than Influenza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599175" y="445025"/>
            <a:ext cx="80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</a:t>
            </a: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 Influenza</a:t>
            </a:r>
            <a:r>
              <a:rPr lang="en"/>
              <a:t>, </a:t>
            </a: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Pneumonia</a:t>
            </a:r>
            <a:r>
              <a:rPr lang="en"/>
              <a:t>, and </a:t>
            </a: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COVID-19 </a:t>
            </a:r>
            <a:r>
              <a:rPr lang="en"/>
              <a:t>affect </a:t>
            </a: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travel plans</a:t>
            </a:r>
            <a:r>
              <a:rPr lang="en"/>
              <a:t> in the United States?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 txBox="1"/>
          <p:nvPr>
            <p:ph idx="1" type="body"/>
          </p:nvPr>
        </p:nvSpPr>
        <p:spPr>
          <a:xfrm>
            <a:off x="720000" y="1687800"/>
            <a:ext cx="77040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b="1" lang="en" sz="1400"/>
              <a:t>High-Risk Populations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people are more likely to </a:t>
            </a:r>
            <a:r>
              <a:rPr lang="en"/>
              <a:t>cancel or </a:t>
            </a:r>
            <a:r>
              <a:rPr lang="en"/>
              <a:t>delay trips to avoid getting sick</a:t>
            </a:r>
            <a:r>
              <a:rPr lang="en"/>
              <a:t>, </a:t>
            </a:r>
            <a:r>
              <a:rPr lang="en"/>
              <a:t>especially when it comes to crowded places.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b="1" lang="en" sz="1400"/>
              <a:t>Travel to High-Risk States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big populations and tourist spots have more deaths, so people might avoid traveling there during high infection times.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b="1" lang="en" sz="1400"/>
              <a:t>Timing and Travel Seasons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from these diseases increase in the winter, so people may avoid traveling or push back their plans during these months.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arenR"/>
            </a:pPr>
            <a:r>
              <a:rPr b="1" lang="en" sz="1400"/>
              <a:t>Decline In Deaths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decline of death from these diseases since early 2022 people may see this as a </a:t>
            </a:r>
            <a:r>
              <a:rPr lang="en"/>
              <a:t>opportunity</a:t>
            </a:r>
            <a:r>
              <a:rPr lang="en"/>
              <a:t> to </a:t>
            </a:r>
            <a:r>
              <a:rPr lang="en"/>
              <a:t>travel while it is safer for them 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9" name="Google Shape;289;p25"/>
          <p:cNvSpPr txBox="1"/>
          <p:nvPr>
            <p:ph idx="2" type="title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0" name="Google Shape;290;p25"/>
          <p:cNvSpPr txBox="1"/>
          <p:nvPr>
            <p:ph idx="3" type="title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1" name="Google Shape;291;p25"/>
          <p:cNvSpPr txBox="1"/>
          <p:nvPr>
            <p:ph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2" name="Google Shape;292;p25"/>
          <p:cNvSpPr txBox="1"/>
          <p:nvPr>
            <p:ph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3" name="Google Shape;293;p25"/>
          <p:cNvSpPr txBox="1"/>
          <p:nvPr>
            <p:ph idx="6" type="title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25"/>
          <p:cNvSpPr txBox="1"/>
          <p:nvPr>
            <p:ph idx="7" type="title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5" name="Google Shape;295;p25"/>
          <p:cNvSpPr txBox="1"/>
          <p:nvPr>
            <p:ph idx="1" type="subTitle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6" name="Google Shape;296;p25"/>
          <p:cNvSpPr txBox="1"/>
          <p:nvPr>
            <p:ph idx="8" type="subTitle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7" name="Google Shape;297;p25"/>
          <p:cNvSpPr txBox="1"/>
          <p:nvPr>
            <p:ph idx="9" type="subTitle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298" name="Google Shape;298;p25"/>
          <p:cNvSpPr txBox="1"/>
          <p:nvPr>
            <p:ph idx="13" type="subTitle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Findings</a:t>
            </a:r>
            <a:endParaRPr/>
          </a:p>
        </p:txBody>
      </p:sp>
      <p:sp>
        <p:nvSpPr>
          <p:cNvPr id="299" name="Google Shape;299;p25"/>
          <p:cNvSpPr txBox="1"/>
          <p:nvPr>
            <p:ph idx="14" type="subTitle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00" name="Google Shape;300;p25"/>
          <p:cNvSpPr txBox="1"/>
          <p:nvPr>
            <p:ph idx="15" type="subTitle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this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this Project</a:t>
            </a:r>
            <a:endParaRPr/>
          </a:p>
        </p:txBody>
      </p:sp>
      <p:sp>
        <p:nvSpPr>
          <p:cNvPr id="431" name="Google Shape;431;p43"/>
          <p:cNvSpPr txBox="1"/>
          <p:nvPr>
            <p:ph idx="1" type="body"/>
          </p:nvPr>
        </p:nvSpPr>
        <p:spPr>
          <a:xfrm>
            <a:off x="720000" y="1017714"/>
            <a:ext cx="77040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project will continue to focus on understanding how diseases like </a:t>
            </a:r>
            <a:r>
              <a:rPr b="1" lang="en" sz="1900"/>
              <a:t>Influenza, Pneumonia,</a:t>
            </a:r>
            <a:r>
              <a:rPr lang="en" sz="1900"/>
              <a:t> and </a:t>
            </a:r>
            <a:r>
              <a:rPr b="1" lang="en" sz="1900"/>
              <a:t>COVID-19</a:t>
            </a:r>
            <a:r>
              <a:rPr lang="en" sz="1900"/>
              <a:t> impact </a:t>
            </a:r>
            <a:r>
              <a:rPr b="1" lang="en" sz="1900"/>
              <a:t>travel</a:t>
            </a:r>
            <a:r>
              <a:rPr lang="en" sz="1900"/>
              <a:t> plans. We aim to gather </a:t>
            </a:r>
            <a:r>
              <a:rPr b="1" lang="en" sz="1900"/>
              <a:t>more data</a:t>
            </a:r>
            <a:r>
              <a:rPr lang="en" sz="1900"/>
              <a:t>, track trends, and identify how travelers adjust their plans during outbreaks. The goal is to provide insights that help people make </a:t>
            </a:r>
            <a:r>
              <a:rPr b="1" lang="en" sz="1900"/>
              <a:t>safer travel decisions</a:t>
            </a:r>
            <a:r>
              <a:rPr lang="en" sz="1900"/>
              <a:t> and adapt to changing health conditions. As the project grows, it will continue to </a:t>
            </a:r>
            <a:r>
              <a:rPr b="1" lang="en" sz="1900"/>
              <a:t>monitor</a:t>
            </a:r>
            <a:r>
              <a:rPr lang="en" sz="1900"/>
              <a:t> new patterns and </a:t>
            </a:r>
            <a:r>
              <a:rPr b="1" lang="en" sz="1900"/>
              <a:t>improve</a:t>
            </a:r>
            <a:r>
              <a:rPr lang="en" sz="1900"/>
              <a:t> recommendations for future travel planning.</a:t>
            </a:r>
            <a:endParaRPr sz="1900"/>
          </a:p>
        </p:txBody>
      </p:sp>
      <p:sp>
        <p:nvSpPr>
          <p:cNvPr id="432" name="Google Shape;432;p43"/>
          <p:cNvSpPr/>
          <p:nvPr/>
        </p:nvSpPr>
        <p:spPr>
          <a:xfrm>
            <a:off x="964025" y="14825"/>
            <a:ext cx="1317000" cy="10029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7175400" y="4063775"/>
            <a:ext cx="836400" cy="8454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APPRECIATE</a:t>
            </a:r>
            <a:r>
              <a:rPr lang="en"/>
              <a:t> YOUR TIME!</a:t>
            </a:r>
            <a:endParaRPr/>
          </a:p>
        </p:txBody>
      </p:sp>
      <p:pic>
        <p:nvPicPr>
          <p:cNvPr id="439" name="Google Shape;4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95" y="366750"/>
            <a:ext cx="1872803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697075" y="753425"/>
            <a:ext cx="7920000" cy="40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does </a:t>
            </a:r>
            <a:r>
              <a:rPr b="1" lang="en" sz="4000">
                <a:latin typeface="Sofia Sans"/>
                <a:ea typeface="Sofia Sans"/>
                <a:cs typeface="Sofia Sans"/>
                <a:sym typeface="Sofia Sans"/>
              </a:rPr>
              <a:t>Influenza, Pneumonia, and COVID-19</a:t>
            </a:r>
            <a:r>
              <a:rPr lang="en" sz="4000"/>
              <a:t> affect </a:t>
            </a:r>
            <a:r>
              <a:rPr b="1" lang="en" sz="4000">
                <a:latin typeface="Sofia Sans"/>
                <a:ea typeface="Sofia Sans"/>
                <a:cs typeface="Sofia Sans"/>
                <a:sym typeface="Sofia Sans"/>
              </a:rPr>
              <a:t>travel plans</a:t>
            </a:r>
            <a:r>
              <a:rPr lang="en" sz="4000"/>
              <a:t> in the United States?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idx="2" type="title"/>
          </p:nvPr>
        </p:nvSpPr>
        <p:spPr>
          <a:xfrm>
            <a:off x="1320900" y="477550"/>
            <a:ext cx="65022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w</a:t>
            </a:r>
            <a:r>
              <a:rPr lang="en" sz="2400"/>
              <a:t>hat age group do most deaths occur?</a:t>
            </a:r>
            <a:endParaRPr sz="2400"/>
          </a:p>
        </p:txBody>
      </p:sp>
      <p:sp>
        <p:nvSpPr>
          <p:cNvPr id="311" name="Google Shape;311;p27"/>
          <p:cNvSpPr txBox="1"/>
          <p:nvPr>
            <p:ph idx="2" type="title"/>
          </p:nvPr>
        </p:nvSpPr>
        <p:spPr>
          <a:xfrm>
            <a:off x="2352250" y="3851300"/>
            <a:ext cx="44481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Where do most deaths occur</a:t>
            </a:r>
            <a:r>
              <a:rPr lang="en" sz="2400"/>
              <a:t>?</a:t>
            </a:r>
            <a:endParaRPr sz="2400"/>
          </a:p>
        </p:txBody>
      </p:sp>
      <p:sp>
        <p:nvSpPr>
          <p:cNvPr id="312" name="Google Shape;312;p27"/>
          <p:cNvSpPr txBox="1"/>
          <p:nvPr>
            <p:ph idx="2" type="title"/>
          </p:nvPr>
        </p:nvSpPr>
        <p:spPr>
          <a:xfrm>
            <a:off x="599175" y="2238425"/>
            <a:ext cx="79554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 there many recorded deaths in the recent years?</a:t>
            </a:r>
            <a:endParaRPr sz="2400"/>
          </a:p>
        </p:txBody>
      </p:sp>
      <p:sp>
        <p:nvSpPr>
          <p:cNvPr id="313" name="Google Shape;313;p27"/>
          <p:cNvSpPr txBox="1"/>
          <p:nvPr>
            <p:ph idx="2" type="title"/>
          </p:nvPr>
        </p:nvSpPr>
        <p:spPr>
          <a:xfrm>
            <a:off x="723300" y="3057100"/>
            <a:ext cx="76974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disease has caused the most amount of deaths?</a:t>
            </a:r>
            <a:endParaRPr sz="2400"/>
          </a:p>
        </p:txBody>
      </p:sp>
      <p:sp>
        <p:nvSpPr>
          <p:cNvPr id="314" name="Google Shape;314;p27"/>
          <p:cNvSpPr txBox="1"/>
          <p:nvPr>
            <p:ph idx="2" type="title"/>
          </p:nvPr>
        </p:nvSpPr>
        <p:spPr>
          <a:xfrm>
            <a:off x="332250" y="1228388"/>
            <a:ext cx="83115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the number of deaths from </a:t>
            </a:r>
            <a:r>
              <a:rPr lang="en" sz="2400"/>
              <a:t>COVID-19, pneumonia, and influenza</a:t>
            </a:r>
            <a:r>
              <a:rPr lang="en" sz="2400"/>
              <a:t> change over time?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idx="4" type="subTitle"/>
          </p:nvPr>
        </p:nvSpPr>
        <p:spPr>
          <a:xfrm>
            <a:off x="979026" y="258000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at?</a:t>
            </a:r>
            <a:endParaRPr/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1" name="Google Shape;321;p28"/>
          <p:cNvSpPr txBox="1"/>
          <p:nvPr>
            <p:ph idx="1" type="subTitle"/>
          </p:nvPr>
        </p:nvSpPr>
        <p:spPr>
          <a:xfrm>
            <a:off x="1418275" y="2874050"/>
            <a:ext cx="42783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analyzed data from the "Provisional Death Counts for Influenza, Pneumonia, and COVID-19"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Provides death counts reported by state, age group, and disease 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aim to explore the relationship between these outbreaks and changes in travel behavior across the United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2" type="subTitle"/>
          </p:nvPr>
        </p:nvSpPr>
        <p:spPr>
          <a:xfrm>
            <a:off x="1357175" y="780900"/>
            <a:ext cx="42276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Infectious diseases such as: Influenza, Pneumonia, and COVID-19 have significantly impacted our daily life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has affected</a:t>
            </a:r>
            <a:r>
              <a:rPr lang="en"/>
              <a:t> travel patterns and d</a:t>
            </a:r>
            <a:r>
              <a:rPr lang="en"/>
              <a:t>isrupted the way people move within and between regions.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correlation between disease outbreaks and travel trends is studied to mitigate the impact of future outbreaks.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>
            <p:ph idx="3" type="subTitle"/>
          </p:nvPr>
        </p:nvSpPr>
        <p:spPr>
          <a:xfrm>
            <a:off x="979026" y="507113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studying?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flipH="1" rot="10800000">
            <a:off x="5620375" y="3186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5" name="Google Shape;325;p28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6" name="Google Shape;326;p28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245" y="1216600"/>
            <a:ext cx="1872803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33" name="Google Shape;333;p29"/>
          <p:cNvSpPr txBox="1"/>
          <p:nvPr>
            <p:ph idx="2" type="subTitle"/>
          </p:nvPr>
        </p:nvSpPr>
        <p:spPr>
          <a:xfrm>
            <a:off x="932750" y="1342750"/>
            <a:ext cx="43473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Data As Of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Start Week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End Week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MMWRyear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MMWRweek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Week Ending Date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Group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Indicator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Jurisdiction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Age Group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COVID-19 Deaths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Total Deaths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Pneumonia Deaths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Influenza Deaths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Pneumonia or Influenza	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Pneumonia, Influenza, or COVID-19 Deaths</a:t>
            </a:r>
            <a:endParaRPr/>
          </a:p>
        </p:txBody>
      </p:sp>
      <p:sp>
        <p:nvSpPr>
          <p:cNvPr id="334" name="Google Shape;334;p29"/>
          <p:cNvSpPr txBox="1"/>
          <p:nvPr>
            <p:ph idx="3" type="subTitle"/>
          </p:nvPr>
        </p:nvSpPr>
        <p:spPr>
          <a:xfrm>
            <a:off x="968351" y="982113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Information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875" y="1191725"/>
            <a:ext cx="5242248" cy="32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/>
          <p:nvPr/>
        </p:nvSpPr>
        <p:spPr>
          <a:xfrm flipH="1" rot="10800000">
            <a:off x="1298225" y="1715100"/>
            <a:ext cx="1862700" cy="1314900"/>
          </a:xfrm>
          <a:prstGeom prst="bentArrow">
            <a:avLst>
              <a:gd fmla="val 53785" name="adj1"/>
              <a:gd fmla="val 38076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1" name="Google Shape;34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Procedures</a:t>
            </a:r>
            <a:endParaRPr/>
          </a:p>
        </p:txBody>
      </p:sp>
      <p:sp>
        <p:nvSpPr>
          <p:cNvPr id="342" name="Google Shape;342;p30"/>
          <p:cNvSpPr txBox="1"/>
          <p:nvPr>
            <p:ph idx="4" type="subTitle"/>
          </p:nvPr>
        </p:nvSpPr>
        <p:spPr>
          <a:xfrm>
            <a:off x="530750" y="793525"/>
            <a:ext cx="2175300" cy="10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Wrangling</a:t>
            </a:r>
            <a:endParaRPr sz="2700"/>
          </a:p>
        </p:txBody>
      </p:sp>
      <p:sp>
        <p:nvSpPr>
          <p:cNvPr id="343" name="Google Shape;343;p30"/>
          <p:cNvSpPr txBox="1"/>
          <p:nvPr>
            <p:ph idx="5" type="subTitle"/>
          </p:nvPr>
        </p:nvSpPr>
        <p:spPr>
          <a:xfrm>
            <a:off x="2964875" y="1888800"/>
            <a:ext cx="2747700" cy="11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Organization</a:t>
            </a:r>
            <a:endParaRPr sz="2700"/>
          </a:p>
        </p:txBody>
      </p:sp>
      <p:sp>
        <p:nvSpPr>
          <p:cNvPr id="344" name="Google Shape;344;p30"/>
          <p:cNvSpPr txBox="1"/>
          <p:nvPr>
            <p:ph idx="6" type="subTitle"/>
          </p:nvPr>
        </p:nvSpPr>
        <p:spPr>
          <a:xfrm>
            <a:off x="5659175" y="3129400"/>
            <a:ext cx="2586000" cy="11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Visualization</a:t>
            </a:r>
            <a:endParaRPr sz="2700"/>
          </a:p>
        </p:txBody>
      </p:sp>
      <p:sp>
        <p:nvSpPr>
          <p:cNvPr id="345" name="Google Shape;345;p30"/>
          <p:cNvSpPr/>
          <p:nvPr/>
        </p:nvSpPr>
        <p:spPr>
          <a:xfrm flipH="1" rot="10800000">
            <a:off x="3992250" y="2955700"/>
            <a:ext cx="1862700" cy="1314900"/>
          </a:xfrm>
          <a:prstGeom prst="bentArrow">
            <a:avLst>
              <a:gd fmla="val 53785" name="adj1"/>
              <a:gd fmla="val 38076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-1682650" y="111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 b="11441" l="0" r="0" t="0"/>
          <a:stretch/>
        </p:blipFill>
        <p:spPr>
          <a:xfrm>
            <a:off x="533950" y="2334675"/>
            <a:ext cx="5149425" cy="24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450" y="1629943"/>
            <a:ext cx="5081175" cy="118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450" y="510425"/>
            <a:ext cx="5081173" cy="23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359" name="Google Shape;359;p32"/>
          <p:cNvSpPr txBox="1"/>
          <p:nvPr>
            <p:ph idx="5" type="subTitle"/>
          </p:nvPr>
        </p:nvSpPr>
        <p:spPr>
          <a:xfrm>
            <a:off x="1023075" y="691150"/>
            <a:ext cx="7175700" cy="42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Remove the</a:t>
            </a:r>
            <a:r>
              <a:rPr lang="en"/>
              <a:t> </a:t>
            </a:r>
            <a:r>
              <a:rPr lang="en"/>
              <a:t>columns 'Data As Of', 'Indicator', 'Group', 'Pneumonia or Influenza', 'Pneumonia, Influenza, or COVID-19 Deaths' as they are </a:t>
            </a:r>
            <a:r>
              <a:rPr lang="en"/>
              <a:t>unnecessary</a:t>
            </a:r>
            <a:r>
              <a:rPr lang="en"/>
              <a:t> or do not make sense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Fill in missing values in the dataset with what makes sense the most in each column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Rename columns “MMWRyear” to “Year”, “MMWRweek” to “Week”, and “Jurisdiction” to “State” so that they are more </a:t>
            </a:r>
            <a:r>
              <a:rPr lang="en"/>
              <a:t>comprehensible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Abbreviate each of the states (why not}.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Analytics Project Proposal by Slidesgo">
  <a:themeElements>
    <a:clrScheme name="Simple Light">
      <a:dk1>
        <a:srgbClr val="1F0F61"/>
      </a:dk1>
      <a:lt1>
        <a:srgbClr val="FCF1FC"/>
      </a:lt1>
      <a:dk2>
        <a:srgbClr val="EEE9F5"/>
      </a:dk2>
      <a:lt2>
        <a:srgbClr val="EEC0FB"/>
      </a:lt2>
      <a:accent1>
        <a:srgbClr val="6B5DA3"/>
      </a:accent1>
      <a:accent2>
        <a:srgbClr val="7B7B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0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